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</p:sldIdLst>
  <p:sldSz cx="18288000" cy="10287000"/>
  <p:notesSz cx="6858000" cy="9144000"/>
  <p:embeddedFontLst>
    <p:embeddedFont>
      <p:font typeface="Balmy" charset="1" panose="00000000000000000000"/>
      <p:regular r:id="rId14"/>
    </p:embeddedFont>
    <p:embeddedFont>
      <p:font typeface="Telegraf" charset="1" panose="00000500000000000000"/>
      <p:regular r:id="rId15"/>
    </p:embeddedFont>
    <p:embeddedFont>
      <p:font typeface="Canva Sans Bold" charset="1" panose="020B0803030501040103"/>
      <p:regular r:id="rId16"/>
    </p:embeddedFont>
    <p:embeddedFont>
      <p:font typeface="Canva Sans Bold Italics" charset="1" panose="020B0803030501040103"/>
      <p:regular r:id="rId1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fonts/font14.fntdata" Type="http://schemas.openxmlformats.org/officeDocument/2006/relationships/font"/><Relationship Id="rId15" Target="fonts/font15.fntdata" Type="http://schemas.openxmlformats.org/officeDocument/2006/relationships/font"/><Relationship Id="rId16" Target="fonts/font16.fntdata" Type="http://schemas.openxmlformats.org/officeDocument/2006/relationships/font"/><Relationship Id="rId17" Target="fonts/font17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png" Type="http://schemas.openxmlformats.org/officeDocument/2006/relationships/image"/><Relationship Id="rId11" Target="../media/image10.svg" Type="http://schemas.openxmlformats.org/officeDocument/2006/relationships/image"/><Relationship Id="rId12" Target="../media/image11.png" Type="http://schemas.openxmlformats.org/officeDocument/2006/relationships/image"/><Relationship Id="rId13" Target="../media/image12.svg" Type="http://schemas.openxmlformats.org/officeDocument/2006/relationships/image"/><Relationship Id="rId14" Target="../media/image13.png" Type="http://schemas.openxmlformats.org/officeDocument/2006/relationships/image"/><Relationship Id="rId15" Target="../media/image14.svg" Type="http://schemas.openxmlformats.org/officeDocument/2006/relationships/image"/><Relationship Id="rId16" Target="../media/image15.png" Type="http://schemas.openxmlformats.org/officeDocument/2006/relationships/image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Relationship Id="rId8" Target="../media/image7.png" Type="http://schemas.openxmlformats.org/officeDocument/2006/relationships/image"/><Relationship Id="rId9" Target="../media/image8.sv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16.png" Type="http://schemas.openxmlformats.org/officeDocument/2006/relationships/image"/><Relationship Id="rId5" Target="../media/image17.svg" Type="http://schemas.openxmlformats.org/officeDocument/2006/relationships/image"/><Relationship Id="rId6" Target="../media/image18.png" Type="http://schemas.openxmlformats.org/officeDocument/2006/relationships/image"/><Relationship Id="rId7" Target="../media/image19.sv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20.png" Type="http://schemas.openxmlformats.org/officeDocument/2006/relationships/image"/><Relationship Id="rId5" Target="../media/image21.png" Type="http://schemas.openxmlformats.org/officeDocument/2006/relationships/image"/><Relationship Id="rId6" Target="../media/image22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23.png" Type="http://schemas.openxmlformats.org/officeDocument/2006/relationships/image"/><Relationship Id="rId5" Target="../media/image24.svg" Type="http://schemas.openxmlformats.org/officeDocument/2006/relationships/image"/><Relationship Id="rId6" Target="../media/image25.png" Type="http://schemas.openxmlformats.org/officeDocument/2006/relationships/image"/><Relationship Id="rId7" Target="../media/image26.sv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27.png" Type="http://schemas.openxmlformats.org/officeDocument/2006/relationships/image"/><Relationship Id="rId5" Target="../media/image28.png" Type="http://schemas.openxmlformats.org/officeDocument/2006/relationships/image"/><Relationship Id="rId6" Target="../media/image29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0.png" Type="http://schemas.openxmlformats.org/officeDocument/2006/relationships/image"/><Relationship Id="rId5" Target="../media/image31.svg" Type="http://schemas.openxmlformats.org/officeDocument/2006/relationships/image"/><Relationship Id="rId6" Target="../media/image32.png" Type="http://schemas.openxmlformats.org/officeDocument/2006/relationships/image"/><Relationship Id="rId7" Target="../media/image33.sv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2F5D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1469796" y="-2177147"/>
            <a:ext cx="21558883" cy="21558883"/>
          </a:xfrm>
          <a:custGeom>
            <a:avLst/>
            <a:gdLst/>
            <a:ahLst/>
            <a:cxnLst/>
            <a:rect r="r" b="b" t="t" l="l"/>
            <a:pathLst>
              <a:path h="21558883" w="21558883">
                <a:moveTo>
                  <a:pt x="0" y="0"/>
                </a:moveTo>
                <a:lnTo>
                  <a:pt x="21558883" y="0"/>
                </a:lnTo>
                <a:lnTo>
                  <a:pt x="21558883" y="21558883"/>
                </a:lnTo>
                <a:lnTo>
                  <a:pt x="0" y="2155888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6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467776" y="609413"/>
            <a:ext cx="15352447" cy="27908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279"/>
              </a:lnSpc>
              <a:spcBef>
                <a:spcPct val="0"/>
              </a:spcBef>
            </a:pPr>
            <a:r>
              <a:rPr lang="en-US" sz="7342">
                <a:solidFill>
                  <a:srgbClr val="3B1F5B"/>
                </a:solidFill>
                <a:latin typeface="Balmy"/>
                <a:ea typeface="Balmy"/>
                <a:cs typeface="Balmy"/>
                <a:sym typeface="Balmy"/>
              </a:rPr>
              <a:t>Thinking outside of the box truck</a:t>
            </a:r>
          </a:p>
        </p:txBody>
      </p:sp>
      <p:sp>
        <p:nvSpPr>
          <p:cNvPr name="Freeform 4" id="4"/>
          <p:cNvSpPr/>
          <p:nvPr/>
        </p:nvSpPr>
        <p:spPr>
          <a:xfrm flipH="false" flipV="false" rot="2087258">
            <a:off x="401852" y="3033827"/>
            <a:ext cx="1933264" cy="5509301"/>
          </a:xfrm>
          <a:custGeom>
            <a:avLst/>
            <a:gdLst/>
            <a:ahLst/>
            <a:cxnLst/>
            <a:rect r="r" b="b" t="t" l="l"/>
            <a:pathLst>
              <a:path h="5509301" w="1933264">
                <a:moveTo>
                  <a:pt x="0" y="0"/>
                </a:moveTo>
                <a:lnTo>
                  <a:pt x="1933264" y="0"/>
                </a:lnTo>
                <a:lnTo>
                  <a:pt x="1933264" y="5509301"/>
                </a:lnTo>
                <a:lnTo>
                  <a:pt x="0" y="550930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356068" y="554765"/>
            <a:ext cx="1605816" cy="1337207"/>
          </a:xfrm>
          <a:custGeom>
            <a:avLst/>
            <a:gdLst/>
            <a:ahLst/>
            <a:cxnLst/>
            <a:rect r="r" b="b" t="t" l="l"/>
            <a:pathLst>
              <a:path h="1337207" w="1605816">
                <a:moveTo>
                  <a:pt x="0" y="0"/>
                </a:moveTo>
                <a:lnTo>
                  <a:pt x="1605816" y="0"/>
                </a:lnTo>
                <a:lnTo>
                  <a:pt x="1605816" y="1337207"/>
                </a:lnTo>
                <a:lnTo>
                  <a:pt x="0" y="133720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true" flipV="false" rot="0">
            <a:off x="16258001" y="568002"/>
            <a:ext cx="1605816" cy="1337207"/>
          </a:xfrm>
          <a:custGeom>
            <a:avLst/>
            <a:gdLst/>
            <a:ahLst/>
            <a:cxnLst/>
            <a:rect r="r" b="b" t="t" l="l"/>
            <a:pathLst>
              <a:path h="1337207" w="1605816">
                <a:moveTo>
                  <a:pt x="1605815" y="0"/>
                </a:moveTo>
                <a:lnTo>
                  <a:pt x="0" y="0"/>
                </a:lnTo>
                <a:lnTo>
                  <a:pt x="0" y="1337206"/>
                </a:lnTo>
                <a:lnTo>
                  <a:pt x="1605815" y="1337206"/>
                </a:lnTo>
                <a:lnTo>
                  <a:pt x="1605815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4393465" y="2364498"/>
            <a:ext cx="9832362" cy="6341873"/>
          </a:xfrm>
          <a:custGeom>
            <a:avLst/>
            <a:gdLst/>
            <a:ahLst/>
            <a:cxnLst/>
            <a:rect r="r" b="b" t="t" l="l"/>
            <a:pathLst>
              <a:path h="6341873" w="9832362">
                <a:moveTo>
                  <a:pt x="0" y="0"/>
                </a:moveTo>
                <a:lnTo>
                  <a:pt x="9832361" y="0"/>
                </a:lnTo>
                <a:lnTo>
                  <a:pt x="9832361" y="6341873"/>
                </a:lnTo>
                <a:lnTo>
                  <a:pt x="0" y="6341873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-1426231">
            <a:off x="2011052" y="5955135"/>
            <a:ext cx="1796317" cy="4605941"/>
          </a:xfrm>
          <a:custGeom>
            <a:avLst/>
            <a:gdLst/>
            <a:ahLst/>
            <a:cxnLst/>
            <a:rect r="r" b="b" t="t" l="l"/>
            <a:pathLst>
              <a:path h="4605941" w="1796317">
                <a:moveTo>
                  <a:pt x="0" y="0"/>
                </a:moveTo>
                <a:lnTo>
                  <a:pt x="1796316" y="0"/>
                </a:lnTo>
                <a:lnTo>
                  <a:pt x="1796316" y="4605940"/>
                </a:lnTo>
                <a:lnTo>
                  <a:pt x="0" y="460594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4757400" y="6938865"/>
            <a:ext cx="4220204" cy="2933041"/>
          </a:xfrm>
          <a:custGeom>
            <a:avLst/>
            <a:gdLst/>
            <a:ahLst/>
            <a:cxnLst/>
            <a:rect r="r" b="b" t="t" l="l"/>
            <a:pathLst>
              <a:path h="2933041" w="4220204">
                <a:moveTo>
                  <a:pt x="0" y="0"/>
                </a:moveTo>
                <a:lnTo>
                  <a:pt x="4220203" y="0"/>
                </a:lnTo>
                <a:lnTo>
                  <a:pt x="4220203" y="2933042"/>
                </a:lnTo>
                <a:lnTo>
                  <a:pt x="0" y="2933042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1523092">
            <a:off x="16629656" y="3259232"/>
            <a:ext cx="1694616" cy="4034801"/>
          </a:xfrm>
          <a:custGeom>
            <a:avLst/>
            <a:gdLst/>
            <a:ahLst/>
            <a:cxnLst/>
            <a:rect r="r" b="b" t="t" l="l"/>
            <a:pathLst>
              <a:path h="4034801" w="1694616">
                <a:moveTo>
                  <a:pt x="0" y="0"/>
                </a:moveTo>
                <a:lnTo>
                  <a:pt x="1694616" y="0"/>
                </a:lnTo>
                <a:lnTo>
                  <a:pt x="1694616" y="4034801"/>
                </a:lnTo>
                <a:lnTo>
                  <a:pt x="0" y="4034801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4529502" y="3257353"/>
            <a:ext cx="5844118" cy="22472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959"/>
              </a:lnSpc>
              <a:spcBef>
                <a:spcPct val="0"/>
              </a:spcBef>
            </a:pPr>
            <a:r>
              <a:rPr lang="en-US" sz="6399">
                <a:solidFill>
                  <a:srgbClr val="3B1F5B"/>
                </a:solidFill>
                <a:latin typeface="Balmy"/>
                <a:ea typeface="Balmy"/>
                <a:cs typeface="Balmy"/>
                <a:sym typeface="Balmy"/>
              </a:rPr>
              <a:t>Sourcing Opportunities</a:t>
            </a:r>
          </a:p>
        </p:txBody>
      </p:sp>
      <p:sp>
        <p:nvSpPr>
          <p:cNvPr name="Freeform 12" id="12"/>
          <p:cNvSpPr/>
          <p:nvPr/>
        </p:nvSpPr>
        <p:spPr>
          <a:xfrm flipH="false" flipV="false" rot="0">
            <a:off x="7585272" y="8706371"/>
            <a:ext cx="3117456" cy="1165535"/>
          </a:xfrm>
          <a:custGeom>
            <a:avLst/>
            <a:gdLst/>
            <a:ahLst/>
            <a:cxnLst/>
            <a:rect r="r" b="b" t="t" l="l"/>
            <a:pathLst>
              <a:path h="1165535" w="3117456">
                <a:moveTo>
                  <a:pt x="0" y="0"/>
                </a:moveTo>
                <a:lnTo>
                  <a:pt x="3117456" y="0"/>
                </a:lnTo>
                <a:lnTo>
                  <a:pt x="3117456" y="1165536"/>
                </a:lnTo>
                <a:lnTo>
                  <a:pt x="0" y="1165536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2F5D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1469796" y="-2177147"/>
            <a:ext cx="21558883" cy="21558883"/>
          </a:xfrm>
          <a:custGeom>
            <a:avLst/>
            <a:gdLst/>
            <a:ahLst/>
            <a:cxnLst/>
            <a:rect r="r" b="b" t="t" l="l"/>
            <a:pathLst>
              <a:path h="21558883" w="21558883">
                <a:moveTo>
                  <a:pt x="0" y="0"/>
                </a:moveTo>
                <a:lnTo>
                  <a:pt x="21558883" y="0"/>
                </a:lnTo>
                <a:lnTo>
                  <a:pt x="21558883" y="21558883"/>
                </a:lnTo>
                <a:lnTo>
                  <a:pt x="0" y="2155888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6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3677199" y="351764"/>
            <a:ext cx="10933602" cy="121099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887"/>
              </a:lnSpc>
              <a:spcBef>
                <a:spcPct val="0"/>
              </a:spcBef>
            </a:pPr>
            <a:r>
              <a:rPr lang="en-US" sz="7062">
                <a:solidFill>
                  <a:srgbClr val="546121"/>
                </a:solidFill>
                <a:latin typeface="Balmy"/>
                <a:ea typeface="Balmy"/>
                <a:cs typeface="Balmy"/>
                <a:sym typeface="Balmy"/>
              </a:rPr>
              <a:t>Title (kylee’s stuff...)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1028700" y="1941859"/>
            <a:ext cx="8703365" cy="5721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684448" indent="-342224" lvl="1">
              <a:lnSpc>
                <a:spcPts val="4438"/>
              </a:lnSpc>
              <a:spcBef>
                <a:spcPct val="0"/>
              </a:spcBef>
              <a:buFont typeface="Arial"/>
              <a:buChar char="•"/>
            </a:pPr>
            <a:r>
              <a:rPr lang="en-US" sz="3170">
                <a:solidFill>
                  <a:srgbClr val="000000"/>
                </a:solidFill>
                <a:latin typeface="Telegraf"/>
                <a:ea typeface="Telegraf"/>
                <a:cs typeface="Telegraf"/>
                <a:sym typeface="Telegraf"/>
              </a:rPr>
              <a:t>Paragraph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2F5D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1469796" y="-2177147"/>
            <a:ext cx="21558883" cy="21558883"/>
          </a:xfrm>
          <a:custGeom>
            <a:avLst/>
            <a:gdLst/>
            <a:ahLst/>
            <a:cxnLst/>
            <a:rect r="r" b="b" t="t" l="l"/>
            <a:pathLst>
              <a:path h="21558883" w="21558883">
                <a:moveTo>
                  <a:pt x="0" y="0"/>
                </a:moveTo>
                <a:lnTo>
                  <a:pt x="21558883" y="0"/>
                </a:lnTo>
                <a:lnTo>
                  <a:pt x="21558883" y="21558883"/>
                </a:lnTo>
                <a:lnTo>
                  <a:pt x="0" y="2155888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6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981617" y="1870635"/>
            <a:ext cx="14324765" cy="66560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906782" indent="-453391" lvl="1">
              <a:lnSpc>
                <a:spcPts val="5880"/>
              </a:lnSpc>
              <a:buFont typeface="Arial"/>
              <a:buChar char="•"/>
            </a:pPr>
            <a:r>
              <a:rPr lang="en-US" b="true" sz="4200">
                <a:solidFill>
                  <a:srgbClr val="3B1F5B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Online shopping source</a:t>
            </a:r>
            <a:r>
              <a:rPr lang="en-US" b="true" sz="4200">
                <a:solidFill>
                  <a:srgbClr val="3B1F5B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d from a mixture of purchased and donated items.</a:t>
            </a:r>
          </a:p>
          <a:p>
            <a:pPr algn="ctr">
              <a:lnSpc>
                <a:spcPts val="5880"/>
              </a:lnSpc>
            </a:pPr>
          </a:p>
          <a:p>
            <a:pPr algn="ctr" marL="906782" indent="-453391" lvl="1">
              <a:lnSpc>
                <a:spcPts val="5880"/>
              </a:lnSpc>
              <a:buFont typeface="Arial"/>
              <a:buChar char="•"/>
            </a:pPr>
            <a:r>
              <a:rPr lang="en-US" b="true" sz="4200">
                <a:solidFill>
                  <a:srgbClr val="3B1F5B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Orders can be placed for pick-up or delivery when ordered within 72 hours of scheduled deliveries</a:t>
            </a:r>
          </a:p>
          <a:p>
            <a:pPr algn="ctr">
              <a:lnSpc>
                <a:spcPts val="5880"/>
              </a:lnSpc>
            </a:pPr>
          </a:p>
          <a:p>
            <a:pPr algn="ctr" marL="906782" indent="-453391" lvl="1">
              <a:lnSpc>
                <a:spcPts val="5880"/>
              </a:lnSpc>
              <a:buFont typeface="Arial"/>
              <a:buChar char="•"/>
            </a:pPr>
            <a:r>
              <a:rPr lang="en-US" b="true" sz="4200">
                <a:solidFill>
                  <a:srgbClr val="3B1F5B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Agency Relations Coordinators send reminder and updates weekly</a:t>
            </a:r>
          </a:p>
          <a:p>
            <a:pPr algn="ctr">
              <a:lnSpc>
                <a:spcPts val="5880"/>
              </a:lnSpc>
            </a:pPr>
          </a:p>
        </p:txBody>
      </p:sp>
      <p:sp>
        <p:nvSpPr>
          <p:cNvPr name="Freeform 4" id="4"/>
          <p:cNvSpPr/>
          <p:nvPr/>
        </p:nvSpPr>
        <p:spPr>
          <a:xfrm flipH="false" flipV="false" rot="0">
            <a:off x="-386684" y="7724120"/>
            <a:ext cx="4229528" cy="2685750"/>
          </a:xfrm>
          <a:custGeom>
            <a:avLst/>
            <a:gdLst/>
            <a:ahLst/>
            <a:cxnLst/>
            <a:rect r="r" b="b" t="t" l="l"/>
            <a:pathLst>
              <a:path h="2685750" w="4229528">
                <a:moveTo>
                  <a:pt x="0" y="0"/>
                </a:moveTo>
                <a:lnTo>
                  <a:pt x="4229529" y="0"/>
                </a:lnTo>
                <a:lnTo>
                  <a:pt x="4229529" y="2685750"/>
                </a:lnTo>
                <a:lnTo>
                  <a:pt x="0" y="268575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4465258" y="7945191"/>
            <a:ext cx="4479400" cy="2844419"/>
          </a:xfrm>
          <a:custGeom>
            <a:avLst/>
            <a:gdLst/>
            <a:ahLst/>
            <a:cxnLst/>
            <a:rect r="r" b="b" t="t" l="l"/>
            <a:pathLst>
              <a:path h="2844419" w="4479400">
                <a:moveTo>
                  <a:pt x="0" y="0"/>
                </a:moveTo>
                <a:lnTo>
                  <a:pt x="4479400" y="0"/>
                </a:lnTo>
                <a:lnTo>
                  <a:pt x="4479400" y="2844419"/>
                </a:lnTo>
                <a:lnTo>
                  <a:pt x="0" y="2844419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3842845" y="348615"/>
            <a:ext cx="10933602" cy="12268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080"/>
              </a:lnSpc>
              <a:spcBef>
                <a:spcPct val="0"/>
              </a:spcBef>
            </a:pPr>
            <a:r>
              <a:rPr lang="en-US" sz="7200">
                <a:solidFill>
                  <a:srgbClr val="546121"/>
                </a:solidFill>
                <a:latin typeface="Balmy"/>
                <a:ea typeface="Balmy"/>
                <a:cs typeface="Balmy"/>
                <a:sym typeface="Balmy"/>
              </a:rPr>
              <a:t>Primarius Web Window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2F5D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1469796" y="-2177147"/>
            <a:ext cx="21558883" cy="21558883"/>
          </a:xfrm>
          <a:custGeom>
            <a:avLst/>
            <a:gdLst/>
            <a:ahLst/>
            <a:cxnLst/>
            <a:rect r="r" b="b" t="t" l="l"/>
            <a:pathLst>
              <a:path h="21558883" w="21558883">
                <a:moveTo>
                  <a:pt x="0" y="0"/>
                </a:moveTo>
                <a:lnTo>
                  <a:pt x="21558883" y="0"/>
                </a:lnTo>
                <a:lnTo>
                  <a:pt x="21558883" y="21558883"/>
                </a:lnTo>
                <a:lnTo>
                  <a:pt x="0" y="2155888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6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1028700" y="231153"/>
            <a:ext cx="7668419" cy="5293811"/>
            <a:chOff x="0" y="0"/>
            <a:chExt cx="10224559" cy="7058414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10224559" cy="4928762"/>
            </a:xfrm>
            <a:custGeom>
              <a:avLst/>
              <a:gdLst/>
              <a:ahLst/>
              <a:cxnLst/>
              <a:rect r="r" b="b" t="t" l="l"/>
              <a:pathLst>
                <a:path h="4928762" w="10224559">
                  <a:moveTo>
                    <a:pt x="0" y="0"/>
                  </a:moveTo>
                  <a:lnTo>
                    <a:pt x="10224559" y="0"/>
                  </a:lnTo>
                  <a:lnTo>
                    <a:pt x="10224559" y="4928762"/>
                  </a:lnTo>
                  <a:lnTo>
                    <a:pt x="0" y="492876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0" b="0"/>
              </a:stretch>
            </a:blipFill>
          </p:spPr>
        </p:sp>
        <p:sp>
          <p:nvSpPr>
            <p:cNvPr name="Freeform 5" id="5"/>
            <p:cNvSpPr/>
            <p:nvPr/>
          </p:nvSpPr>
          <p:spPr>
            <a:xfrm flipH="false" flipV="false" rot="0">
              <a:off x="0" y="4928762"/>
              <a:ext cx="10224559" cy="2129653"/>
            </a:xfrm>
            <a:custGeom>
              <a:avLst/>
              <a:gdLst/>
              <a:ahLst/>
              <a:cxnLst/>
              <a:rect r="r" b="b" t="t" l="l"/>
              <a:pathLst>
                <a:path h="2129653" w="10224559">
                  <a:moveTo>
                    <a:pt x="0" y="0"/>
                  </a:moveTo>
                  <a:lnTo>
                    <a:pt x="10224559" y="0"/>
                  </a:lnTo>
                  <a:lnTo>
                    <a:pt x="10224559" y="2129652"/>
                  </a:lnTo>
                  <a:lnTo>
                    <a:pt x="0" y="212965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0" t="-6361" r="0" b="0"/>
              </a:stretch>
            </a:blipFill>
          </p:spPr>
        </p:sp>
      </p:grpSp>
      <p:sp>
        <p:nvSpPr>
          <p:cNvPr name="Freeform 6" id="6"/>
          <p:cNvSpPr/>
          <p:nvPr/>
        </p:nvSpPr>
        <p:spPr>
          <a:xfrm flipH="false" flipV="false" rot="0">
            <a:off x="9144000" y="3043726"/>
            <a:ext cx="8692240" cy="6900301"/>
          </a:xfrm>
          <a:custGeom>
            <a:avLst/>
            <a:gdLst/>
            <a:ahLst/>
            <a:cxnLst/>
            <a:rect r="r" b="b" t="t" l="l"/>
            <a:pathLst>
              <a:path h="6900301" w="8692240">
                <a:moveTo>
                  <a:pt x="0" y="0"/>
                </a:moveTo>
                <a:lnTo>
                  <a:pt x="8692240" y="0"/>
                </a:lnTo>
                <a:lnTo>
                  <a:pt x="8692240" y="6900302"/>
                </a:lnTo>
                <a:lnTo>
                  <a:pt x="0" y="6900302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8870375" y="678323"/>
            <a:ext cx="8811214" cy="14554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880"/>
              </a:lnSpc>
              <a:spcBef>
                <a:spcPct val="0"/>
              </a:spcBef>
            </a:pPr>
            <a:r>
              <a:rPr lang="en-US" b="true" sz="4200">
                <a:solidFill>
                  <a:srgbClr val="3B1F5B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Log into the web window from the agency portal on our website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169194" y="6233894"/>
            <a:ext cx="7527926" cy="21983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880"/>
              </a:lnSpc>
              <a:spcBef>
                <a:spcPct val="0"/>
              </a:spcBef>
            </a:pPr>
            <a:r>
              <a:rPr lang="en-US" b="true" sz="4200">
                <a:solidFill>
                  <a:srgbClr val="3B1F5B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Start shopping for perishable and nonperishable items!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2F5D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1469796" y="-2177147"/>
            <a:ext cx="21558883" cy="21558883"/>
          </a:xfrm>
          <a:custGeom>
            <a:avLst/>
            <a:gdLst/>
            <a:ahLst/>
            <a:cxnLst/>
            <a:rect r="r" b="b" t="t" l="l"/>
            <a:pathLst>
              <a:path h="21558883" w="21558883">
                <a:moveTo>
                  <a:pt x="0" y="0"/>
                </a:moveTo>
                <a:lnTo>
                  <a:pt x="21558883" y="0"/>
                </a:lnTo>
                <a:lnTo>
                  <a:pt x="21558883" y="21558883"/>
                </a:lnTo>
                <a:lnTo>
                  <a:pt x="0" y="2155888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6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342735" y="3839795"/>
            <a:ext cx="15602529" cy="47625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299"/>
              </a:lnSpc>
            </a:pPr>
            <a:r>
              <a:rPr lang="en-US" b="true" sz="4500" i="true">
                <a:solidFill>
                  <a:srgbClr val="546121"/>
                </a:solidFill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Item categories:</a:t>
            </a:r>
          </a:p>
          <a:p>
            <a:pPr algn="ctr">
              <a:lnSpc>
                <a:spcPts val="6299"/>
              </a:lnSpc>
            </a:pPr>
            <a:r>
              <a:rPr lang="en-US" b="true" sz="4500">
                <a:solidFill>
                  <a:srgbClr val="546121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Canned Fruits &amp; Veggies, </a:t>
            </a:r>
            <a:r>
              <a:rPr lang="en-US" b="true" sz="4500">
                <a:solidFill>
                  <a:srgbClr val="546121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Easy Meals</a:t>
            </a:r>
          </a:p>
          <a:p>
            <a:pPr algn="ctr">
              <a:lnSpc>
                <a:spcPts val="6299"/>
              </a:lnSpc>
            </a:pPr>
            <a:r>
              <a:rPr lang="en-US" b="true" sz="4500">
                <a:solidFill>
                  <a:srgbClr val="546121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Cereal &amp; Breakfast, </a:t>
            </a:r>
            <a:r>
              <a:rPr lang="en-US" b="true" sz="4500">
                <a:solidFill>
                  <a:srgbClr val="546121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Baking Items</a:t>
            </a:r>
          </a:p>
          <a:p>
            <a:pPr algn="ctr">
              <a:lnSpc>
                <a:spcPts val="6299"/>
              </a:lnSpc>
            </a:pPr>
            <a:r>
              <a:rPr lang="en-US" b="true" sz="4500">
                <a:solidFill>
                  <a:srgbClr val="546121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Pasta &amp; Sauces, Soups, Peanut Butter</a:t>
            </a:r>
          </a:p>
          <a:p>
            <a:pPr algn="ctr">
              <a:lnSpc>
                <a:spcPts val="6299"/>
              </a:lnSpc>
            </a:pPr>
            <a:r>
              <a:rPr lang="en-US" b="true" sz="4500">
                <a:solidFill>
                  <a:srgbClr val="546121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Snack Foods, Bulk Foods</a:t>
            </a:r>
          </a:p>
          <a:p>
            <a:pPr algn="ctr">
              <a:lnSpc>
                <a:spcPts val="6299"/>
              </a:lnSpc>
            </a:pPr>
            <a:r>
              <a:rPr lang="en-US" b="true" sz="4500">
                <a:solidFill>
                  <a:srgbClr val="546121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Hot Buy Items!</a:t>
            </a:r>
          </a:p>
        </p:txBody>
      </p:sp>
      <p:sp>
        <p:nvSpPr>
          <p:cNvPr name="Freeform 4" id="4"/>
          <p:cNvSpPr/>
          <p:nvPr/>
        </p:nvSpPr>
        <p:spPr>
          <a:xfrm flipH="false" flipV="false" rot="0">
            <a:off x="-652692" y="6581361"/>
            <a:ext cx="3855745" cy="4016401"/>
          </a:xfrm>
          <a:custGeom>
            <a:avLst/>
            <a:gdLst/>
            <a:ahLst/>
            <a:cxnLst/>
            <a:rect r="r" b="b" t="t" l="l"/>
            <a:pathLst>
              <a:path h="4016401" w="3855745">
                <a:moveTo>
                  <a:pt x="0" y="0"/>
                </a:moveTo>
                <a:lnTo>
                  <a:pt x="3855746" y="0"/>
                </a:lnTo>
                <a:lnTo>
                  <a:pt x="3855746" y="4016401"/>
                </a:lnTo>
                <a:lnTo>
                  <a:pt x="0" y="401640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5021629" y="7233420"/>
            <a:ext cx="3520214" cy="3705488"/>
          </a:xfrm>
          <a:custGeom>
            <a:avLst/>
            <a:gdLst/>
            <a:ahLst/>
            <a:cxnLst/>
            <a:rect r="r" b="b" t="t" l="l"/>
            <a:pathLst>
              <a:path h="3705488" w="3520214">
                <a:moveTo>
                  <a:pt x="0" y="0"/>
                </a:moveTo>
                <a:lnTo>
                  <a:pt x="3520213" y="0"/>
                </a:lnTo>
                <a:lnTo>
                  <a:pt x="3520213" y="3705488"/>
                </a:lnTo>
                <a:lnTo>
                  <a:pt x="0" y="370548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2352950" y="521871"/>
            <a:ext cx="13582101" cy="12268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080"/>
              </a:lnSpc>
              <a:spcBef>
                <a:spcPct val="0"/>
              </a:spcBef>
            </a:pPr>
            <a:r>
              <a:rPr lang="en-US" sz="7200">
                <a:solidFill>
                  <a:srgbClr val="546121"/>
                </a:solidFill>
                <a:latin typeface="Balmy"/>
                <a:ea typeface="Balmy"/>
                <a:cs typeface="Balmy"/>
                <a:sym typeface="Balmy"/>
              </a:rPr>
              <a:t>Grocery Store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2039565" y="1824090"/>
            <a:ext cx="14208870" cy="13843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599"/>
              </a:lnSpc>
            </a:pPr>
            <a:r>
              <a:rPr lang="en-US" b="true" sz="3999">
                <a:solidFill>
                  <a:srgbClr val="3B1F5B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Our new and improved agency grocery store at </a:t>
            </a:r>
          </a:p>
          <a:p>
            <a:pPr algn="ctr">
              <a:lnSpc>
                <a:spcPts val="5599"/>
              </a:lnSpc>
            </a:pPr>
            <a:r>
              <a:rPr lang="en-US" b="true" sz="3999">
                <a:solidFill>
                  <a:srgbClr val="3B1F5B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Second Harvest with a convenient drive-up loading dock!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2F5D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1469796" y="-2177147"/>
            <a:ext cx="21558883" cy="21558883"/>
          </a:xfrm>
          <a:custGeom>
            <a:avLst/>
            <a:gdLst/>
            <a:ahLst/>
            <a:cxnLst/>
            <a:rect r="r" b="b" t="t" l="l"/>
            <a:pathLst>
              <a:path h="21558883" w="21558883">
                <a:moveTo>
                  <a:pt x="0" y="0"/>
                </a:moveTo>
                <a:lnTo>
                  <a:pt x="21558883" y="0"/>
                </a:lnTo>
                <a:lnTo>
                  <a:pt x="21558883" y="21558883"/>
                </a:lnTo>
                <a:lnTo>
                  <a:pt x="0" y="2155888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6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1263441" y="1791868"/>
            <a:ext cx="15392949" cy="6703265"/>
            <a:chOff x="0" y="0"/>
            <a:chExt cx="20523932" cy="8937687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8655681" cy="6489541"/>
            </a:xfrm>
            <a:custGeom>
              <a:avLst/>
              <a:gdLst/>
              <a:ahLst/>
              <a:cxnLst/>
              <a:rect r="r" b="b" t="t" l="l"/>
              <a:pathLst>
                <a:path h="6489541" w="8655681">
                  <a:moveTo>
                    <a:pt x="0" y="0"/>
                  </a:moveTo>
                  <a:lnTo>
                    <a:pt x="8655681" y="0"/>
                  </a:lnTo>
                  <a:lnTo>
                    <a:pt x="8655681" y="6489541"/>
                  </a:lnTo>
                  <a:lnTo>
                    <a:pt x="0" y="648954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0" b="0"/>
              </a:stretch>
            </a:blipFill>
          </p:spPr>
        </p:sp>
        <p:sp>
          <p:nvSpPr>
            <p:cNvPr name="Freeform 5" id="5"/>
            <p:cNvSpPr/>
            <p:nvPr/>
          </p:nvSpPr>
          <p:spPr>
            <a:xfrm flipH="false" flipV="false" rot="0">
              <a:off x="12704503" y="0"/>
              <a:ext cx="7819429" cy="5862567"/>
            </a:xfrm>
            <a:custGeom>
              <a:avLst/>
              <a:gdLst/>
              <a:ahLst/>
              <a:cxnLst/>
              <a:rect r="r" b="b" t="t" l="l"/>
              <a:pathLst>
                <a:path h="5862567" w="7819429">
                  <a:moveTo>
                    <a:pt x="0" y="0"/>
                  </a:moveTo>
                  <a:lnTo>
                    <a:pt x="7819429" y="0"/>
                  </a:lnTo>
                  <a:lnTo>
                    <a:pt x="7819429" y="5862567"/>
                  </a:lnTo>
                  <a:lnTo>
                    <a:pt x="0" y="586256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0" t="0" r="0" b="0"/>
              </a:stretch>
            </a:blipFill>
          </p:spPr>
        </p:sp>
        <p:sp>
          <p:nvSpPr>
            <p:cNvPr name="Freeform 6" id="6"/>
            <p:cNvSpPr/>
            <p:nvPr/>
          </p:nvSpPr>
          <p:spPr>
            <a:xfrm flipH="false" flipV="false" rot="0">
              <a:off x="7511511" y="1883431"/>
              <a:ext cx="7098809" cy="7054256"/>
            </a:xfrm>
            <a:custGeom>
              <a:avLst/>
              <a:gdLst/>
              <a:ahLst/>
              <a:cxnLst/>
              <a:rect r="r" b="b" t="t" l="l"/>
              <a:pathLst>
                <a:path h="7054256" w="7098809">
                  <a:moveTo>
                    <a:pt x="0" y="0"/>
                  </a:moveTo>
                  <a:lnTo>
                    <a:pt x="7098809" y="0"/>
                  </a:lnTo>
                  <a:lnTo>
                    <a:pt x="7098809" y="7054256"/>
                  </a:lnTo>
                  <a:lnTo>
                    <a:pt x="0" y="705425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1965" t="0" r="-10576" b="0"/>
              </a:stretch>
            </a:blipFill>
          </p:spPr>
        </p:sp>
      </p:grpSp>
      <p:sp>
        <p:nvSpPr>
          <p:cNvPr name="TextBox 7" id="7"/>
          <p:cNvSpPr txBox="true"/>
          <p:nvPr/>
        </p:nvSpPr>
        <p:spPr>
          <a:xfrm rot="0">
            <a:off x="-97457" y="411014"/>
            <a:ext cx="18482913" cy="7715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300"/>
              </a:lnSpc>
            </a:pPr>
            <a:r>
              <a:rPr lang="en-US" b="true" sz="4500">
                <a:solidFill>
                  <a:srgbClr val="3B1F5B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Shopping appointments are made at least one week in advance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028700" y="7177724"/>
            <a:ext cx="5207160" cy="238061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60"/>
              </a:lnSpc>
            </a:pPr>
            <a:r>
              <a:rPr lang="en-US" sz="3400" b="true">
                <a:solidFill>
                  <a:srgbClr val="546121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Most items are donated meaning they only cost $0.16/lb shared maintenance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2247053" y="6877686"/>
            <a:ext cx="5185503" cy="298068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60"/>
              </a:lnSpc>
            </a:pPr>
            <a:r>
              <a:rPr lang="en-US" sz="3400" b="true">
                <a:solidFill>
                  <a:srgbClr val="546121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Donated Items from:</a:t>
            </a:r>
          </a:p>
          <a:p>
            <a:pPr algn="ctr">
              <a:lnSpc>
                <a:spcPts val="4760"/>
              </a:lnSpc>
            </a:pPr>
            <a:r>
              <a:rPr lang="en-US" sz="3400" b="true">
                <a:solidFill>
                  <a:srgbClr val="546121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Manufacturers</a:t>
            </a:r>
          </a:p>
          <a:p>
            <a:pPr algn="ctr">
              <a:lnSpc>
                <a:spcPts val="4760"/>
              </a:lnSpc>
            </a:pPr>
            <a:r>
              <a:rPr lang="en-US" sz="3400" b="true">
                <a:solidFill>
                  <a:srgbClr val="546121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Corporations</a:t>
            </a:r>
          </a:p>
          <a:p>
            <a:pPr algn="ctr">
              <a:lnSpc>
                <a:spcPts val="4760"/>
              </a:lnSpc>
            </a:pPr>
            <a:r>
              <a:rPr lang="en-US" sz="3400" b="true">
                <a:solidFill>
                  <a:srgbClr val="546121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Individuals</a:t>
            </a:r>
          </a:p>
          <a:p>
            <a:pPr algn="ctr">
              <a:lnSpc>
                <a:spcPts val="4760"/>
              </a:lnSpc>
            </a:pPr>
            <a:r>
              <a:rPr lang="en-US" sz="3400" b="true">
                <a:solidFill>
                  <a:srgbClr val="546121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2F5D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1469796" y="-2177147"/>
            <a:ext cx="21558883" cy="21558883"/>
          </a:xfrm>
          <a:custGeom>
            <a:avLst/>
            <a:gdLst/>
            <a:ahLst/>
            <a:cxnLst/>
            <a:rect r="r" b="b" t="t" l="l"/>
            <a:pathLst>
              <a:path h="21558883" w="21558883">
                <a:moveTo>
                  <a:pt x="0" y="0"/>
                </a:moveTo>
                <a:lnTo>
                  <a:pt x="21558883" y="0"/>
                </a:lnTo>
                <a:lnTo>
                  <a:pt x="21558883" y="21558883"/>
                </a:lnTo>
                <a:lnTo>
                  <a:pt x="0" y="2155888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6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975328" y="7826248"/>
            <a:ext cx="4150877" cy="2864105"/>
          </a:xfrm>
          <a:custGeom>
            <a:avLst/>
            <a:gdLst/>
            <a:ahLst/>
            <a:cxnLst/>
            <a:rect r="r" b="b" t="t" l="l"/>
            <a:pathLst>
              <a:path h="2864105" w="4150877">
                <a:moveTo>
                  <a:pt x="0" y="0"/>
                </a:moveTo>
                <a:lnTo>
                  <a:pt x="4150877" y="0"/>
                </a:lnTo>
                <a:lnTo>
                  <a:pt x="4150877" y="2864104"/>
                </a:lnTo>
                <a:lnTo>
                  <a:pt x="0" y="286410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5622198" y="6310197"/>
            <a:ext cx="3667357" cy="4584196"/>
          </a:xfrm>
          <a:custGeom>
            <a:avLst/>
            <a:gdLst/>
            <a:ahLst/>
            <a:cxnLst/>
            <a:rect r="r" b="b" t="t" l="l"/>
            <a:pathLst>
              <a:path h="4584196" w="3667357">
                <a:moveTo>
                  <a:pt x="0" y="0"/>
                </a:moveTo>
                <a:lnTo>
                  <a:pt x="3667357" y="0"/>
                </a:lnTo>
                <a:lnTo>
                  <a:pt x="3667357" y="4584195"/>
                </a:lnTo>
                <a:lnTo>
                  <a:pt x="0" y="458419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3842845" y="202325"/>
            <a:ext cx="10933602" cy="12268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080"/>
              </a:lnSpc>
              <a:spcBef>
                <a:spcPct val="0"/>
              </a:spcBef>
            </a:pPr>
            <a:r>
              <a:rPr lang="en-US" sz="7200">
                <a:solidFill>
                  <a:srgbClr val="546121"/>
                </a:solidFill>
                <a:latin typeface="Balmy"/>
                <a:ea typeface="Balmy"/>
                <a:cs typeface="Balmy"/>
                <a:sym typeface="Balmy"/>
              </a:rPr>
              <a:t>Retail rescue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3175549" y="1560590"/>
            <a:ext cx="12268194" cy="846391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734066" indent="-367033" lvl="1">
              <a:lnSpc>
                <a:spcPts val="4760"/>
              </a:lnSpc>
              <a:buFont typeface="Arial"/>
              <a:buChar char="•"/>
            </a:pPr>
            <a:r>
              <a:rPr lang="en-US" b="true" sz="3400">
                <a:solidFill>
                  <a:srgbClr val="3B1F5B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Donations coming from retailers to help prevent food waste and get extra resources to our partners</a:t>
            </a:r>
          </a:p>
          <a:p>
            <a:pPr algn="ctr">
              <a:lnSpc>
                <a:spcPts val="4060"/>
              </a:lnSpc>
            </a:pPr>
          </a:p>
          <a:p>
            <a:pPr algn="ctr" marL="734066" indent="-367033" lvl="1">
              <a:lnSpc>
                <a:spcPts val="4760"/>
              </a:lnSpc>
              <a:buFont typeface="Arial"/>
              <a:buChar char="•"/>
            </a:pPr>
            <a:r>
              <a:rPr lang="en-US" b="true" sz="3400">
                <a:solidFill>
                  <a:srgbClr val="3B1F5B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Items that can no longer be sold such as close dated items, day old products, and items that have been damaged but are still safe for consumption</a:t>
            </a:r>
          </a:p>
          <a:p>
            <a:pPr algn="ctr">
              <a:lnSpc>
                <a:spcPts val="4060"/>
              </a:lnSpc>
            </a:pPr>
          </a:p>
          <a:p>
            <a:pPr algn="ctr" marL="712476" indent="-356238" lvl="1">
              <a:lnSpc>
                <a:spcPts val="4620"/>
              </a:lnSpc>
              <a:buFont typeface="Arial"/>
              <a:buChar char="•"/>
            </a:pPr>
            <a:r>
              <a:rPr lang="en-US" b="true" sz="3300">
                <a:solidFill>
                  <a:srgbClr val="3B1F5B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National retailers partnered through Feeding America such as WalMart, Dollar General, and Casey’s</a:t>
            </a:r>
          </a:p>
          <a:p>
            <a:pPr algn="ctr">
              <a:lnSpc>
                <a:spcPts val="4060"/>
              </a:lnSpc>
            </a:pPr>
          </a:p>
          <a:p>
            <a:pPr algn="ctr" marL="712476" indent="-356238" lvl="1">
              <a:lnSpc>
                <a:spcPts val="4620"/>
              </a:lnSpc>
              <a:buFont typeface="Arial"/>
              <a:buChar char="•"/>
            </a:pPr>
            <a:r>
              <a:rPr lang="en-US" b="true" sz="3300">
                <a:solidFill>
                  <a:srgbClr val="3B1F5B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Agencies pick up directly from retailers</a:t>
            </a:r>
          </a:p>
          <a:p>
            <a:pPr algn="ctr">
              <a:lnSpc>
                <a:spcPts val="4060"/>
              </a:lnSpc>
            </a:pPr>
          </a:p>
          <a:p>
            <a:pPr algn="ctr" marL="712476" indent="-356238" lvl="1">
              <a:lnSpc>
                <a:spcPts val="4620"/>
              </a:lnSpc>
              <a:buFont typeface="Arial"/>
              <a:buChar char="•"/>
            </a:pPr>
            <a:r>
              <a:rPr lang="en-US" b="true" sz="3300">
                <a:solidFill>
                  <a:srgbClr val="3B1F5B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Agency Relations Coordinators help facilitate relationships with retailers</a:t>
            </a:r>
          </a:p>
          <a:p>
            <a:pPr algn="ctr">
              <a:lnSpc>
                <a:spcPts val="4060"/>
              </a:lnSpc>
            </a:pP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2F5D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1469796" y="-2177147"/>
            <a:ext cx="21558883" cy="21558883"/>
          </a:xfrm>
          <a:custGeom>
            <a:avLst/>
            <a:gdLst/>
            <a:ahLst/>
            <a:cxnLst/>
            <a:rect r="r" b="b" t="t" l="l"/>
            <a:pathLst>
              <a:path h="21558883" w="21558883">
                <a:moveTo>
                  <a:pt x="0" y="0"/>
                </a:moveTo>
                <a:lnTo>
                  <a:pt x="21558883" y="0"/>
                </a:lnTo>
                <a:lnTo>
                  <a:pt x="21558883" y="21558883"/>
                </a:lnTo>
                <a:lnTo>
                  <a:pt x="0" y="2155888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6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5186969" y="4247361"/>
            <a:ext cx="7914063" cy="160177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3063"/>
              </a:lnSpc>
              <a:spcBef>
                <a:spcPct val="0"/>
              </a:spcBef>
            </a:pPr>
            <a:r>
              <a:rPr lang="en-US" sz="9331">
                <a:solidFill>
                  <a:srgbClr val="546121"/>
                </a:solidFill>
                <a:latin typeface="Balmy"/>
                <a:ea typeface="Balmy"/>
                <a:cs typeface="Balmy"/>
                <a:sym typeface="Balmy"/>
              </a:rPr>
              <a:t>questions?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DAHYkeqaZIs</dc:identifier>
  <dcterms:modified xsi:type="dcterms:W3CDTF">2011-08-01T06:04:30Z</dcterms:modified>
  <cp:revision>1</cp:revision>
  <dc:title>Sourcing Opportunities Breakout</dc:title>
</cp:coreProperties>
</file>