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Lst>
  <p:sldSz cx="18288000" cy="10287000"/>
  <p:notesSz cx="6858000" cy="9144000"/>
  <p:embeddedFontLst>
    <p:embeddedFont>
      <p:font typeface="Lucida Calligraphy Bold" charset="1" panose="03020802040607070504"/>
      <p:regular r:id="rId136"/>
    </p:embeddedFont>
    <p:embeddedFont>
      <p:font typeface="Montserrat Bold" charset="1" panose="00000800000000000000"/>
      <p:regular r:id="rId137"/>
    </p:embeddedFont>
    <p:embeddedFont>
      <p:font typeface="Amiko" charset="1" panose="00000500000000000000"/>
      <p:regular r:id="rId138"/>
    </p:embeddedFont>
    <p:embeddedFont>
      <p:font typeface="Amiko Bold" charset="1" panose="00000800000000000000"/>
      <p:regular r:id="rId139"/>
    </p:embeddedFont>
    <p:embeddedFont>
      <p:font typeface="Canva Sans Bold" charset="1" panose="020B0803030501040103"/>
      <p:regular r:id="rId140"/>
    </p:embeddedFont>
    <p:embeddedFont>
      <p:font typeface="Canva Sans" charset="1" panose="020B0503030501040103"/>
      <p:regular r:id="rId141"/>
    </p:embeddedFont>
    <p:embeddedFont>
      <p:font typeface="Montserrat" charset="1" panose="00000500000000000000"/>
      <p:regular r:id="rId142"/>
    </p:embeddedFont>
    <p:embeddedFont>
      <p:font typeface="Hammersmith One" charset="1" panose="02010703030501060504"/>
      <p:regular r:id="rId1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slides/slide95.xml" Type="http://schemas.openxmlformats.org/officeDocument/2006/relationships/slide"/><Relationship Id="rId101" Target="slides/slide96.xml" Type="http://schemas.openxmlformats.org/officeDocument/2006/relationships/slide"/><Relationship Id="rId102" Target="slides/slide97.xml" Type="http://schemas.openxmlformats.org/officeDocument/2006/relationships/slide"/><Relationship Id="rId103" Target="slides/slide98.xml" Type="http://schemas.openxmlformats.org/officeDocument/2006/relationships/slide"/><Relationship Id="rId104" Target="slides/slide99.xml" Type="http://schemas.openxmlformats.org/officeDocument/2006/relationships/slide"/><Relationship Id="rId105" Target="slides/slide100.xml" Type="http://schemas.openxmlformats.org/officeDocument/2006/relationships/slide"/><Relationship Id="rId106" Target="slides/slide101.xml" Type="http://schemas.openxmlformats.org/officeDocument/2006/relationships/slide"/><Relationship Id="rId107" Target="slides/slide102.xml" Type="http://schemas.openxmlformats.org/officeDocument/2006/relationships/slide"/><Relationship Id="rId108" Target="slides/slide103.xml" Type="http://schemas.openxmlformats.org/officeDocument/2006/relationships/slide"/><Relationship Id="rId109" Target="slides/slide104.xml" Type="http://schemas.openxmlformats.org/officeDocument/2006/relationships/slide"/><Relationship Id="rId11" Target="slides/slide6.xml" Type="http://schemas.openxmlformats.org/officeDocument/2006/relationships/slide"/><Relationship Id="rId110" Target="slides/slide105.xml" Type="http://schemas.openxmlformats.org/officeDocument/2006/relationships/slide"/><Relationship Id="rId111" Target="slides/slide106.xml" Type="http://schemas.openxmlformats.org/officeDocument/2006/relationships/slide"/><Relationship Id="rId112" Target="slides/slide107.xml" Type="http://schemas.openxmlformats.org/officeDocument/2006/relationships/slide"/><Relationship Id="rId113" Target="slides/slide108.xml" Type="http://schemas.openxmlformats.org/officeDocument/2006/relationships/slide"/><Relationship Id="rId114" Target="slides/slide109.xml" Type="http://schemas.openxmlformats.org/officeDocument/2006/relationships/slide"/><Relationship Id="rId115" Target="slides/slide110.xml" Type="http://schemas.openxmlformats.org/officeDocument/2006/relationships/slide"/><Relationship Id="rId116" Target="slides/slide111.xml" Type="http://schemas.openxmlformats.org/officeDocument/2006/relationships/slide"/><Relationship Id="rId117" Target="slides/slide112.xml" Type="http://schemas.openxmlformats.org/officeDocument/2006/relationships/slide"/><Relationship Id="rId118" Target="slides/slide113.xml" Type="http://schemas.openxmlformats.org/officeDocument/2006/relationships/slide"/><Relationship Id="rId119" Target="slides/slide114.xml" Type="http://schemas.openxmlformats.org/officeDocument/2006/relationships/slide"/><Relationship Id="rId12" Target="slides/slide7.xml" Type="http://schemas.openxmlformats.org/officeDocument/2006/relationships/slide"/><Relationship Id="rId120" Target="slides/slide115.xml" Type="http://schemas.openxmlformats.org/officeDocument/2006/relationships/slide"/><Relationship Id="rId121" Target="slides/slide116.xml" Type="http://schemas.openxmlformats.org/officeDocument/2006/relationships/slide"/><Relationship Id="rId122" Target="slides/slide117.xml" Type="http://schemas.openxmlformats.org/officeDocument/2006/relationships/slide"/><Relationship Id="rId123" Target="slides/slide118.xml" Type="http://schemas.openxmlformats.org/officeDocument/2006/relationships/slide"/><Relationship Id="rId124" Target="slides/slide119.xml" Type="http://schemas.openxmlformats.org/officeDocument/2006/relationships/slide"/><Relationship Id="rId125" Target="slides/slide120.xml" Type="http://schemas.openxmlformats.org/officeDocument/2006/relationships/slide"/><Relationship Id="rId126" Target="slides/slide121.xml" Type="http://schemas.openxmlformats.org/officeDocument/2006/relationships/slide"/><Relationship Id="rId127" Target="slides/slide122.xml" Type="http://schemas.openxmlformats.org/officeDocument/2006/relationships/slide"/><Relationship Id="rId128" Target="slides/slide123.xml" Type="http://schemas.openxmlformats.org/officeDocument/2006/relationships/slide"/><Relationship Id="rId129" Target="slides/slide124.xml" Type="http://schemas.openxmlformats.org/officeDocument/2006/relationships/slide"/><Relationship Id="rId13" Target="slides/slide8.xml" Type="http://schemas.openxmlformats.org/officeDocument/2006/relationships/slide"/><Relationship Id="rId130" Target="slides/slide125.xml" Type="http://schemas.openxmlformats.org/officeDocument/2006/relationships/slide"/><Relationship Id="rId131" Target="slides/slide126.xml" Type="http://schemas.openxmlformats.org/officeDocument/2006/relationships/slide"/><Relationship Id="rId132" Target="slides/slide127.xml" Type="http://schemas.openxmlformats.org/officeDocument/2006/relationships/slide"/><Relationship Id="rId133" Target="slides/slide128.xml" Type="http://schemas.openxmlformats.org/officeDocument/2006/relationships/slide"/><Relationship Id="rId134" Target="slides/slide129.xml" Type="http://schemas.openxmlformats.org/officeDocument/2006/relationships/slide"/><Relationship Id="rId135" Target="slides/slide130.xml" Type="http://schemas.openxmlformats.org/officeDocument/2006/relationships/slide"/><Relationship Id="rId136" Target="fonts/font136.fntdata" Type="http://schemas.openxmlformats.org/officeDocument/2006/relationships/font"/><Relationship Id="rId137" Target="fonts/font137.fntdata" Type="http://schemas.openxmlformats.org/officeDocument/2006/relationships/font"/><Relationship Id="rId138" Target="fonts/font138.fntdata" Type="http://schemas.openxmlformats.org/officeDocument/2006/relationships/font"/><Relationship Id="rId139" Target="fonts/font139.fntdata" Type="http://schemas.openxmlformats.org/officeDocument/2006/relationships/font"/><Relationship Id="rId14" Target="slides/slide9.xml" Type="http://schemas.openxmlformats.org/officeDocument/2006/relationships/slide"/><Relationship Id="rId140" Target="fonts/font140.fntdata" Type="http://schemas.openxmlformats.org/officeDocument/2006/relationships/font"/><Relationship Id="rId141" Target="fonts/font141.fntdata" Type="http://schemas.openxmlformats.org/officeDocument/2006/relationships/font"/><Relationship Id="rId142" Target="fonts/font142.fntdata" Type="http://schemas.openxmlformats.org/officeDocument/2006/relationships/font"/><Relationship Id="rId143" Target="fonts/font143.fntdata" Type="http://schemas.openxmlformats.org/officeDocument/2006/relationships/font"/><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slides/slide83.xml" Type="http://schemas.openxmlformats.org/officeDocument/2006/relationships/slide"/><Relationship Id="rId89" Target="slides/slide84.xml" Type="http://schemas.openxmlformats.org/officeDocument/2006/relationships/slide"/><Relationship Id="rId9" Target="slides/slide4.xml" Type="http://schemas.openxmlformats.org/officeDocument/2006/relationships/slide"/><Relationship Id="rId90" Target="slides/slide85.xml" Type="http://schemas.openxmlformats.org/officeDocument/2006/relationships/slide"/><Relationship Id="rId91" Target="slides/slide86.xml" Type="http://schemas.openxmlformats.org/officeDocument/2006/relationships/slide"/><Relationship Id="rId92" Target="slides/slide87.xml" Type="http://schemas.openxmlformats.org/officeDocument/2006/relationships/slide"/><Relationship Id="rId93" Target="slides/slide88.xml" Type="http://schemas.openxmlformats.org/officeDocument/2006/relationships/slide"/><Relationship Id="rId94" Target="slides/slide89.xml" Type="http://schemas.openxmlformats.org/officeDocument/2006/relationships/slide"/><Relationship Id="rId95" Target="slides/slide90.xml" Type="http://schemas.openxmlformats.org/officeDocument/2006/relationships/slide"/><Relationship Id="rId96" Target="slides/slide91.xml" Type="http://schemas.openxmlformats.org/officeDocument/2006/relationships/slide"/><Relationship Id="rId97" Target="slides/slide92.xml" Type="http://schemas.openxmlformats.org/officeDocument/2006/relationships/slide"/><Relationship Id="rId98" Target="slides/slide93.xml" Type="http://schemas.openxmlformats.org/officeDocument/2006/relationships/slide"/><Relationship Id="rId99" Target="slides/slide9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svg" Type="http://schemas.openxmlformats.org/officeDocument/2006/relationships/image"/><Relationship Id="rId26" Target="../media/image25.png" Type="http://schemas.openxmlformats.org/officeDocument/2006/relationships/image"/><Relationship Id="rId27" Target="../media/image26.svg" Type="http://schemas.openxmlformats.org/officeDocument/2006/relationships/image"/><Relationship Id="rId28" Target="../media/image27.png" Type="http://schemas.openxmlformats.org/officeDocument/2006/relationships/image"/><Relationship Id="rId29" Target="../media/image28.sv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67.png" Type="http://schemas.openxmlformats.org/officeDocument/2006/relationships/image"/></Relationships>
</file>

<file path=ppt/slides/_rels/slide10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2.svg" Type="http://schemas.openxmlformats.org/officeDocument/2006/relationships/image"/><Relationship Id="rId11" Target="../media/image192.png" Type="http://schemas.openxmlformats.org/officeDocument/2006/relationships/image"/><Relationship Id="rId12" Target="../media/image193.svg" Type="http://schemas.openxmlformats.org/officeDocument/2006/relationships/image"/><Relationship Id="rId13" Target="../media/image115.png" Type="http://schemas.openxmlformats.org/officeDocument/2006/relationships/image"/><Relationship Id="rId14" Target="../media/image116.svg" Type="http://schemas.openxmlformats.org/officeDocument/2006/relationships/image"/><Relationship Id="rId15" Target="../media/image197.png" Type="http://schemas.openxmlformats.org/officeDocument/2006/relationships/image"/><Relationship Id="rId16" Target="../media/image198.svg" Type="http://schemas.openxmlformats.org/officeDocument/2006/relationships/image"/><Relationship Id="rId17" Target="../media/image199.png" Type="http://schemas.openxmlformats.org/officeDocument/2006/relationships/image"/><Relationship Id="rId18" Target="../media/image200.svg" Type="http://schemas.openxmlformats.org/officeDocument/2006/relationships/image"/><Relationship Id="rId19" Target="../media/image201.png" Type="http://schemas.openxmlformats.org/officeDocument/2006/relationships/image"/><Relationship Id="rId2" Target="../media/image196.png" Type="http://schemas.openxmlformats.org/officeDocument/2006/relationships/image"/><Relationship Id="rId20" Target="../media/image202.svg" Type="http://schemas.openxmlformats.org/officeDocument/2006/relationships/image"/><Relationship Id="rId3" Target="../media/image174.png" Type="http://schemas.openxmlformats.org/officeDocument/2006/relationships/image"/><Relationship Id="rId4" Target="../media/image175.svg" Type="http://schemas.openxmlformats.org/officeDocument/2006/relationships/image"/><Relationship Id="rId5" Target="../media/image107.png" Type="http://schemas.openxmlformats.org/officeDocument/2006/relationships/image"/><Relationship Id="rId6" Target="../media/image108.svg" Type="http://schemas.openxmlformats.org/officeDocument/2006/relationships/image"/><Relationship Id="rId7" Target="../media/image109.png" Type="http://schemas.openxmlformats.org/officeDocument/2006/relationships/image"/><Relationship Id="rId8" Target="../media/image110.svg" Type="http://schemas.openxmlformats.org/officeDocument/2006/relationships/image"/><Relationship Id="rId9" Target="../media/image111.png" Type="http://schemas.openxmlformats.org/officeDocument/2006/relationships/image"/></Relationships>
</file>

<file path=ppt/slides/_rels/slide10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0.svg" Type="http://schemas.openxmlformats.org/officeDocument/2006/relationships/image"/><Relationship Id="rId11" Target="../media/image138.jpeg" Type="http://schemas.openxmlformats.org/officeDocument/2006/relationships/image"/><Relationship Id="rId2" Target="../media/image78.png" Type="http://schemas.openxmlformats.org/officeDocument/2006/relationships/image"/><Relationship Id="rId3" Target="../media/image203.png" Type="http://schemas.openxmlformats.org/officeDocument/2006/relationships/image"/><Relationship Id="rId4" Target="../media/image204.svg" Type="http://schemas.openxmlformats.org/officeDocument/2006/relationships/image"/><Relationship Id="rId5" Target="../media/image205.png" Type="http://schemas.openxmlformats.org/officeDocument/2006/relationships/image"/><Relationship Id="rId6" Target="../media/image206.svg" Type="http://schemas.openxmlformats.org/officeDocument/2006/relationships/image"/><Relationship Id="rId7" Target="../media/image207.png" Type="http://schemas.openxmlformats.org/officeDocument/2006/relationships/image"/><Relationship Id="rId8" Target="../media/image208.svg" Type="http://schemas.openxmlformats.org/officeDocument/2006/relationships/image"/><Relationship Id="rId9" Target="../media/image209.png" Type="http://schemas.openxmlformats.org/officeDocument/2006/relationships/image"/></Relationships>
</file>

<file path=ppt/slides/_rels/slide10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211.png" Type="http://schemas.openxmlformats.org/officeDocument/2006/relationships/image"/><Relationship Id="rId4" Target="../media/image212.svg" Type="http://schemas.openxmlformats.org/officeDocument/2006/relationships/image"/><Relationship Id="rId5" Target="../media/image213.jpeg" Type="http://schemas.openxmlformats.org/officeDocument/2006/relationships/image"/><Relationship Id="rId6" Target="../media/image214.png" Type="http://schemas.openxmlformats.org/officeDocument/2006/relationships/image"/><Relationship Id="rId7" Target="../media/image215.svg" Type="http://schemas.openxmlformats.org/officeDocument/2006/relationships/image"/></Relationships>
</file>

<file path=ppt/slides/_rels/slide10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1.svg" Type="http://schemas.openxmlformats.org/officeDocument/2006/relationships/image"/><Relationship Id="rId2" Target="../media/image78.png" Type="http://schemas.openxmlformats.org/officeDocument/2006/relationships/image"/><Relationship Id="rId3" Target="../media/image211.png" Type="http://schemas.openxmlformats.org/officeDocument/2006/relationships/image"/><Relationship Id="rId4" Target="../media/image212.svg" Type="http://schemas.openxmlformats.org/officeDocument/2006/relationships/image"/><Relationship Id="rId5" Target="../media/image216.png" Type="http://schemas.openxmlformats.org/officeDocument/2006/relationships/image"/><Relationship Id="rId6" Target="../media/image217.png" Type="http://schemas.openxmlformats.org/officeDocument/2006/relationships/image"/><Relationship Id="rId7" Target="../media/image218.svg" Type="http://schemas.openxmlformats.org/officeDocument/2006/relationships/image"/><Relationship Id="rId8" Target="../media/image219.png" Type="http://schemas.openxmlformats.org/officeDocument/2006/relationships/image"/><Relationship Id="rId9" Target="../media/image220.png" Type="http://schemas.openxmlformats.org/officeDocument/2006/relationships/image"/></Relationships>
</file>

<file path=ppt/slides/_rels/slide10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2.png" Type="http://schemas.openxmlformats.org/officeDocument/2006/relationships/image"/></Relationships>
</file>

<file path=ppt/slides/_rels/slide10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0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0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24.png" Type="http://schemas.openxmlformats.org/officeDocument/2006/relationships/image"/></Relationships>
</file>

<file path=ppt/slides/_rels/slide10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25.png" Type="http://schemas.openxmlformats.org/officeDocument/2006/relationships/image"/></Relationships>
</file>

<file path=ppt/slides/_rels/slide10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2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2" Target="../media/image68.png" Type="http://schemas.openxmlformats.org/officeDocument/2006/relationships/image"/><Relationship Id="rId3" Target="../media/image69.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1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27.png" Type="http://schemas.openxmlformats.org/officeDocument/2006/relationships/image"/></Relationships>
</file>

<file path=ppt/slides/_rels/slide1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28.png" Type="http://schemas.openxmlformats.org/officeDocument/2006/relationships/image"/></Relationships>
</file>

<file path=ppt/slides/_rels/slide1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29.png" Type="http://schemas.openxmlformats.org/officeDocument/2006/relationships/image"/></Relationships>
</file>

<file path=ppt/slides/_rels/slide1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30.png" Type="http://schemas.openxmlformats.org/officeDocument/2006/relationships/image"/></Relationships>
</file>

<file path=ppt/slides/_rels/slide1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31.png" Type="http://schemas.openxmlformats.org/officeDocument/2006/relationships/image"/><Relationship Id="rId4" Target="../media/image232.png" Type="http://schemas.openxmlformats.org/officeDocument/2006/relationships/image"/></Relationships>
</file>

<file path=ppt/slides/_rels/slide1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23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1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s>
</file>

<file path=ppt/slides/_rels/slide1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4.png" Type="http://schemas.openxmlformats.org/officeDocument/2006/relationships/image"/><Relationship Id="rId3" Target="../media/image235.svg" Type="http://schemas.openxmlformats.org/officeDocument/2006/relationships/image"/><Relationship Id="rId4" Target="../media/image236.png" Type="http://schemas.openxmlformats.org/officeDocument/2006/relationships/image"/></Relationships>
</file>

<file path=ppt/slides/_rels/slide1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2.png" Type="http://schemas.openxmlformats.org/officeDocument/2006/relationships/image"/><Relationship Id="rId3" Target="https://faneighborintakeprod.b2clogin.com/faneighborintakeprod.onmicrosoft.com/b2c_1a_signup_signin_01/oauth2/v2.0/authorize?client_id=8d999def-f0c1-4171-b42d-e510b032809f&amp;scope=https%3A%2F%2Ffaneighborintakeprod.onmicrosoft.com%2Fneighbor-intake-api%2Faccess-as-user%20openid%20profile%20offline_access&amp;redirect_uri=https%3A%2F%2Fnetwork.neighborintake.org%2F&amp;client-request-id=82929fce-b018-4263-ad9d-395ae3ebd6c5&amp;response_mode=fragment&amp;response_type=code&amp;x-client-SKU=msal.js.browser&amp;x-client-VER=2.25.0&amp;client_info=1&amp;code_challenge=h9UzTSHKKu8pNaMIetnexn_re3j2s5m_qJlGPM8l9SI&amp;code_challenge_method=S256&amp;nonce=3f027f26-4299-469e-8292-06ea11011751&amp;state=eyJpZCI6IjdkYzI0MmNjLTc4YTktNDBjZC04NGUxLWJiYjJiYTM3MWQzMSIsIm1ldGEiOnsiaW50ZXJhY3Rpb25UeXBlIjoicmVkaXJlY3QifX0%3D" TargetMode="External" Type="http://schemas.openxmlformats.org/officeDocument/2006/relationships/hyperlink"/><Relationship Id="rId4" Target="https://faneighborintakeprod.b2clogin.com/faneighborintakeprod.onmicrosoft.com/b2c_1a_signup_signin_01/oauth2/v2.0/authorize?client_id=8d999def-f0c1-4171-b42d-e510b032809f&amp;scope=https%3A%2F%2Ffaneighborintakeprod.onmicrosoft.com%2Fneighbor-intake-api%2Faccess-as-user%20openid%20profile%20offline_access&amp;redirect_uri=https%3A%2F%2Fnetwork.neighborintake.org%2F&amp;client-request-id=82929fce-b018-4263-ad9d-395ae3ebd6c5&amp;response_mode=fragment&amp;response_type=code&amp;x-client-SKU=msal.js.browser&amp;x-client-VER=2.25.0&amp;client_info=1&amp;code_challenge=h9UzTSHKKu8pNaMIetnexn_re3j2s5m_qJlGPM8l9SI&amp;code_challenge_method=S256&amp;nonce=3f027f26-4299-469e-8292-06ea11011751&amp;state=eyJpZCI6IjdkYzI0MmNjLTc4YTktNDBjZC04NGUxLWJiYjJiYTM3MWQzMSIsIm1ldGEiOnsiaW50ZXJhY3Rpb25UeXBlIjoicmVkaXJlY3QifX0%3D" TargetMode="External" Type="http://schemas.openxmlformats.org/officeDocument/2006/relationships/hyperlink"/></Relationships>
</file>

<file path=ppt/slides/_rels/slide1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78.png" Type="http://schemas.openxmlformats.org/officeDocument/2006/relationships/image"/><Relationship Id="rId4" Target="../media/image237.jpeg" Type="http://schemas.openxmlformats.org/officeDocument/2006/relationships/image"/><Relationship Id="rId5" Target="../media/image238.png" Type="http://schemas.openxmlformats.org/officeDocument/2006/relationships/image"/></Relationships>
</file>

<file path=ppt/slides/_rels/slide1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78.png" Type="http://schemas.openxmlformats.org/officeDocument/2006/relationships/image"/><Relationship Id="rId4" Target="../media/image239.jpeg" Type="http://schemas.openxmlformats.org/officeDocument/2006/relationships/image"/></Relationships>
</file>

<file path=ppt/slides/_rels/slide1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78.png" Type="http://schemas.openxmlformats.org/officeDocument/2006/relationships/image"/><Relationship Id="rId4" Target="../media/image240.jpeg" Type="http://schemas.openxmlformats.org/officeDocument/2006/relationships/image"/><Relationship Id="rId5" Target="../media/image241.jpeg" Type="http://schemas.openxmlformats.org/officeDocument/2006/relationships/image"/><Relationship Id="rId6" Target="../media/image242.jpeg" Type="http://schemas.openxmlformats.org/officeDocument/2006/relationships/image"/><Relationship Id="rId7" Target="../media/image243.jpeg" Type="http://schemas.openxmlformats.org/officeDocument/2006/relationships/image"/></Relationships>
</file>

<file path=ppt/slides/_rels/slide1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78.png" Type="http://schemas.openxmlformats.org/officeDocument/2006/relationships/image"/><Relationship Id="rId4" Target="../media/image244.jpeg" Type="http://schemas.openxmlformats.org/officeDocument/2006/relationships/image"/></Relationships>
</file>

<file path=ppt/slides/_rels/slide1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78.png" Type="http://schemas.openxmlformats.org/officeDocument/2006/relationships/image"/><Relationship Id="rId4" Target="../media/image245.jpeg" Type="http://schemas.openxmlformats.org/officeDocument/2006/relationships/image"/><Relationship Id="rId5" Target="../media/image246.png" Type="http://schemas.openxmlformats.org/officeDocument/2006/relationships/image"/><Relationship Id="rId6" Target="../media/image247.jpeg" Type="http://schemas.openxmlformats.org/officeDocument/2006/relationships/image"/></Relationships>
</file>

<file path=ppt/slides/_rels/slide1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3.png" Type="http://schemas.openxmlformats.org/officeDocument/2006/relationships/image"/><Relationship Id="rId3" Target="../media/image78.png" Type="http://schemas.openxmlformats.org/officeDocument/2006/relationships/image"/><Relationship Id="rId4" Target="../media/image138.jpeg" Type="http://schemas.openxmlformats.org/officeDocument/2006/relationships/image"/></Relationships>
</file>

<file path=ppt/slides/_rels/slide1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16" Target="../media/image23.png" Type="http://schemas.openxmlformats.org/officeDocument/2006/relationships/image"/><Relationship Id="rId17" Target="../media/image24.svg" Type="http://schemas.openxmlformats.org/officeDocument/2006/relationships/image"/><Relationship Id="rId18" Target="../media/image25.png" Type="http://schemas.openxmlformats.org/officeDocument/2006/relationships/image"/><Relationship Id="rId19" Target="../media/image26.svg" Type="http://schemas.openxmlformats.org/officeDocument/2006/relationships/image"/><Relationship Id="rId2" Target="../media/image3.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4.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70.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16" Target="../media/image23.png" Type="http://schemas.openxmlformats.org/officeDocument/2006/relationships/image"/><Relationship Id="rId17" Target="../media/image24.svg" Type="http://schemas.openxmlformats.org/officeDocument/2006/relationships/image"/><Relationship Id="rId18" Target="../media/image25.png" Type="http://schemas.openxmlformats.org/officeDocument/2006/relationships/image"/><Relationship Id="rId19" Target="../media/image26.svg" Type="http://schemas.openxmlformats.org/officeDocument/2006/relationships/image"/><Relationship Id="rId2" Target="../media/image3.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4.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17.png" Type="http://schemas.openxmlformats.org/officeDocument/2006/relationships/image"/><Relationship Id="rId16" Target="../media/image18.svg" Type="http://schemas.openxmlformats.org/officeDocument/2006/relationships/image"/><Relationship Id="rId17" Target="../media/image19.png" Type="http://schemas.openxmlformats.org/officeDocument/2006/relationships/image"/><Relationship Id="rId18" Target="../media/image20.svg" Type="http://schemas.openxmlformats.org/officeDocument/2006/relationships/image"/><Relationship Id="rId19" Target="../media/image21.png" Type="http://schemas.openxmlformats.org/officeDocument/2006/relationships/image"/><Relationship Id="rId2" Target="../media/image70.png" Type="http://schemas.openxmlformats.org/officeDocument/2006/relationships/image"/><Relationship Id="rId20" Target="../media/image22.svg" Type="http://schemas.openxmlformats.org/officeDocument/2006/relationships/image"/><Relationship Id="rId3" Target="../media/image71.svg" Type="http://schemas.openxmlformats.org/officeDocument/2006/relationships/image"/><Relationship Id="rId4" Target="../media/image72.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70.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27.png" Type="http://schemas.openxmlformats.org/officeDocument/2006/relationships/image"/><Relationship Id="rId23"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3.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 Id="rId9" Target="../media/image2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https://www.usda.gov/sites/default/files/documents/USDA-OASCR%20P-Complaint-Form-0508-0002-508-11-28-17Fax2Mail.pdf" TargetMode="External" Type="http://schemas.openxmlformats.org/officeDocument/2006/relationships/hyperlink"/><Relationship Id="rId5" Target="mailto:program.intake@usda.gov" TargetMode="External" Type="http://schemas.openxmlformats.org/officeDocument/2006/relationships/hyperlink"/><Relationship Id="rId6" Target="../media/image9.png" Type="http://schemas.openxmlformats.org/officeDocument/2006/relationships/image"/><Relationship Id="rId7" Target="../media/image10.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70.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27.png" Type="http://schemas.openxmlformats.org/officeDocument/2006/relationships/image"/><Relationship Id="rId23"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3.png" Type="http://schemas.openxmlformats.org/officeDocument/2006/relationships/image"/><Relationship Id="rId13" Target="../media/image14.svg" Type="http://schemas.openxmlformats.org/officeDocument/2006/relationships/image"/><Relationship Id="rId14" Target="../media/image15.png" Type="http://schemas.openxmlformats.org/officeDocument/2006/relationships/image"/><Relationship Id="rId15" Target="../media/image16.svg" Type="http://schemas.openxmlformats.org/officeDocument/2006/relationships/image"/><Relationship Id="rId16" Target="../media/image17.png" Type="http://schemas.openxmlformats.org/officeDocument/2006/relationships/image"/><Relationship Id="rId17" Target="../media/image18.svg" Type="http://schemas.openxmlformats.org/officeDocument/2006/relationships/image"/><Relationship Id="rId18" Target="../media/image19.png" Type="http://schemas.openxmlformats.org/officeDocument/2006/relationships/image"/><Relationship Id="rId19" Target="../media/image20.svg" Type="http://schemas.openxmlformats.org/officeDocument/2006/relationships/image"/><Relationship Id="rId2" Target="../media/image70.png" Type="http://schemas.openxmlformats.org/officeDocument/2006/relationships/image"/><Relationship Id="rId20" Target="../media/image21.png" Type="http://schemas.openxmlformats.org/officeDocument/2006/relationships/image"/><Relationship Id="rId21" Target="../media/image22.svg" Type="http://schemas.openxmlformats.org/officeDocument/2006/relationships/image"/><Relationship Id="rId22" Target="../media/image27.png" Type="http://schemas.openxmlformats.org/officeDocument/2006/relationships/image"/><Relationship Id="rId23"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1.png" Type="http://schemas.openxmlformats.org/officeDocument/2006/relationships/image"/><Relationship Id="rId17" Target="../media/image22.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https://www.usda.gov/oascr/how-to-file-a-program-discrimination-complaint" TargetMode="External" Type="http://schemas.openxmlformats.org/officeDocument/2006/relationships/hyperlink"/><Relationship Id="rId5" Target="../media/image9.png" Type="http://schemas.openxmlformats.org/officeDocument/2006/relationships/image"/><Relationship Id="rId6" Target="../media/image10.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9.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4.png" Type="http://schemas.openxmlformats.org/officeDocument/2006/relationships/image"/><Relationship Id="rId5" Target="../media/image75.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76.pn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41.pn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14" Target="../media/image44.png" Type="http://schemas.openxmlformats.org/officeDocument/2006/relationships/image"/><Relationship Id="rId15" Target="../media/image45.svg" Type="http://schemas.openxmlformats.org/officeDocument/2006/relationships/image"/><Relationship Id="rId16" Target="../media/image46.png" Type="http://schemas.openxmlformats.org/officeDocument/2006/relationships/image"/><Relationship Id="rId17" Target="../media/image47.svg" Type="http://schemas.openxmlformats.org/officeDocument/2006/relationships/image"/><Relationship Id="rId18" Target="../media/image48.png" Type="http://schemas.openxmlformats.org/officeDocument/2006/relationships/image"/><Relationship Id="rId19" Target="../media/image49.svg" Type="http://schemas.openxmlformats.org/officeDocument/2006/relationships/image"/><Relationship Id="rId2" Target="../media/image31.png" Type="http://schemas.openxmlformats.org/officeDocument/2006/relationships/image"/><Relationship Id="rId20" Target="../media/image50.png" Type="http://schemas.openxmlformats.org/officeDocument/2006/relationships/image"/><Relationship Id="rId21" Target="../media/image51.svg" Type="http://schemas.openxmlformats.org/officeDocument/2006/relationships/image"/><Relationship Id="rId22" Target="../media/image52.png" Type="http://schemas.openxmlformats.org/officeDocument/2006/relationships/image"/><Relationship Id="rId23" Target="../media/image53.svg" Type="http://schemas.openxmlformats.org/officeDocument/2006/relationships/image"/><Relationship Id="rId24" Target="../media/image54.png" Type="http://schemas.openxmlformats.org/officeDocument/2006/relationships/image"/><Relationship Id="rId25" Target="../media/image55.svg" Type="http://schemas.openxmlformats.org/officeDocument/2006/relationships/image"/><Relationship Id="rId26" Target="../media/image56.png" Type="http://schemas.openxmlformats.org/officeDocument/2006/relationships/image"/><Relationship Id="rId27" Target="../media/image57.svg" Type="http://schemas.openxmlformats.org/officeDocument/2006/relationships/image"/><Relationship Id="rId28" Target="../media/image58.png" Type="http://schemas.openxmlformats.org/officeDocument/2006/relationships/image"/><Relationship Id="rId29" Target="../media/image59.svg" Type="http://schemas.openxmlformats.org/officeDocument/2006/relationships/image"/><Relationship Id="rId3" Target="../media/image32.svg" Type="http://schemas.openxmlformats.org/officeDocument/2006/relationships/image"/><Relationship Id="rId4" Target="../media/image30.png" Type="http://schemas.openxmlformats.org/officeDocument/2006/relationships/image"/><Relationship Id="rId5" Target="../media/image35.png" Type="http://schemas.openxmlformats.org/officeDocument/2006/relationships/image"/><Relationship Id="rId6" Target="../media/image36.svg" Type="http://schemas.openxmlformats.org/officeDocument/2006/relationships/image"/><Relationship Id="rId7" Target="../media/image37.png" Type="http://schemas.openxmlformats.org/officeDocument/2006/relationships/image"/><Relationship Id="rId8" Target="../media/image38.svg" Type="http://schemas.openxmlformats.org/officeDocument/2006/relationships/image"/><Relationship Id="rId9" Target="../media/image39.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png" Type="http://schemas.openxmlformats.org/officeDocument/2006/relationships/image"/><Relationship Id="rId3" Target="../media/image7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1.png" Type="http://schemas.openxmlformats.org/officeDocument/2006/relationships/image"/><Relationship Id="rId17" Target="../media/image22.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1.png" Type="http://schemas.openxmlformats.org/officeDocument/2006/relationships/image"/><Relationship Id="rId17" Target="../media/image22.svg" Type="http://schemas.openxmlformats.org/officeDocument/2006/relationships/image"/><Relationship Id="rId18" Target="../media/image27.png" Type="http://schemas.openxmlformats.org/officeDocument/2006/relationships/image"/><Relationship Id="rId19" Target="../media/image28.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60.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16" Target="../media/image19.png" Type="http://schemas.openxmlformats.org/officeDocument/2006/relationships/image"/><Relationship Id="rId17" Target="../media/image20.sv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70.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 Id="rId8" Target="../media/image9.png" Type="http://schemas.openxmlformats.org/officeDocument/2006/relationships/image"/><Relationship Id="rId9" Target="../media/image10.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2" Target="../media/image70.png" Type="http://schemas.openxmlformats.org/officeDocument/2006/relationships/image"/><Relationship Id="rId3" Target="../media/image71.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sv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21.png" Type="http://schemas.openxmlformats.org/officeDocument/2006/relationships/image"/><Relationship Id="rId17" Target="../media/image22.svg" Type="http://schemas.openxmlformats.org/officeDocument/2006/relationships/image"/><Relationship Id="rId18" Target="../media/image23.png" Type="http://schemas.openxmlformats.org/officeDocument/2006/relationships/image"/><Relationship Id="rId19" Target="../media/image24.svg" Type="http://schemas.openxmlformats.org/officeDocument/2006/relationships/image"/><Relationship Id="rId2" Target="https://www.youtube.com/watch?v=a9maEYcehyE" TargetMode="External" Type="http://schemas.openxmlformats.org/officeDocument/2006/relationships/hyperlink"/><Relationship Id="rId20" Target="../media/image25.png" Type="http://schemas.openxmlformats.org/officeDocument/2006/relationships/image"/><Relationship Id="rId21" Target="../media/image26.svg" Type="http://schemas.openxmlformats.org/officeDocument/2006/relationships/image"/><Relationship Id="rId22" Target="../media/image27.png" Type="http://schemas.openxmlformats.org/officeDocument/2006/relationships/image"/><Relationship Id="rId23" Target="../media/image28.svg" Type="http://schemas.openxmlformats.org/officeDocument/2006/relationships/image"/><Relationship Id="rId3" Target="../media/image77.gif"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3.png" Type="http://schemas.openxmlformats.org/officeDocument/2006/relationships/image"/><Relationship Id="rId9" Target="../media/image14.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jpe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61.png" Type="http://schemas.openxmlformats.org/officeDocument/2006/relationships/image"/><Relationship Id="rId5" Target="../media/image30.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80.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0.png" Type="http://schemas.openxmlformats.org/officeDocument/2006/relationships/image"/><Relationship Id="rId4" Target="../media/image86.jpe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7.jpe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 Id="rId4" Target="../media/image90.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 Id="rId4" Target="../media/image91.png" Type="http://schemas.openxmlformats.org/officeDocument/2006/relationships/image"/><Relationship Id="rId5" Target="../media/image92.svg" Type="http://schemas.openxmlformats.org/officeDocument/2006/relationships/image"/><Relationship Id="rId6" Target="../media/image93.png" Type="http://schemas.openxmlformats.org/officeDocument/2006/relationships/image"/><Relationship Id="rId7" Target="../media/image94.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0.png" Type="http://schemas.openxmlformats.org/officeDocument/2006/relationships/image"/><Relationship Id="rId4" Target="../media/image9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96.jpe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9.png" Type="http://schemas.openxmlformats.org/officeDocument/2006/relationships/image"/><Relationship Id="rId3" Target="../media/image78.png" Type="http://schemas.openxmlformats.org/officeDocument/2006/relationships/image"/><Relationship Id="rId4" Target="../media/image97.png" Type="http://schemas.openxmlformats.org/officeDocument/2006/relationships/image"/><Relationship Id="rId5" Target="../media/image98.svg" Type="http://schemas.openxmlformats.org/officeDocument/2006/relationships/image"/><Relationship Id="rId6" Target="../media/image99.png" Type="http://schemas.openxmlformats.org/officeDocument/2006/relationships/image"/><Relationship Id="rId7" Target="../media/image100.svg" Type="http://schemas.openxmlformats.org/officeDocument/2006/relationships/image"/><Relationship Id="rId8" Target="../media/image101.png" Type="http://schemas.openxmlformats.org/officeDocument/2006/relationships/image"/><Relationship Id="rId9" Target="../media/image102.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jpeg" Type="http://schemas.openxmlformats.org/officeDocument/2006/relationships/image"/><Relationship Id="rId3" Target="../media/image80.png" Type="http://schemas.openxmlformats.org/officeDocument/2006/relationships/image"/><Relationship Id="rId4" Target="../media/image103.jpe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104.jpeg" Type="http://schemas.openxmlformats.org/officeDocument/2006/relationships/image"/></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4.png" Type="http://schemas.openxmlformats.org/officeDocument/2006/relationships/image"/></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79.png" Type="http://schemas.openxmlformats.org/officeDocument/2006/relationships/image"/></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sv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9.png" Type="http://schemas.openxmlformats.org/officeDocument/2006/relationships/image"/><Relationship Id="rId14" Target="../media/image20.svg" Type="http://schemas.openxmlformats.org/officeDocument/2006/relationships/image"/><Relationship Id="rId15" Target="../media/image23.png" Type="http://schemas.openxmlformats.org/officeDocument/2006/relationships/image"/><Relationship Id="rId16" Target="../media/image24.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19" Target="../media/image25.png" Type="http://schemas.openxmlformats.org/officeDocument/2006/relationships/image"/><Relationship Id="rId2" Target="../media/image78.png" Type="http://schemas.openxmlformats.org/officeDocument/2006/relationships/image"/><Relationship Id="rId20" Target="../media/image26.sv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3.png" Type="http://schemas.openxmlformats.org/officeDocument/2006/relationships/image"/></Relationships>
</file>

<file path=ppt/slides/_rels/slide8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21.png" Type="http://schemas.openxmlformats.org/officeDocument/2006/relationships/image"/><Relationship Id="rId15" Target="../media/image22.svg" Type="http://schemas.openxmlformats.org/officeDocument/2006/relationships/image"/><Relationship Id="rId16" Target="../media/image23.png" Type="http://schemas.openxmlformats.org/officeDocument/2006/relationships/image"/><Relationship Id="rId17" Target="../media/image24.svg" Type="http://schemas.openxmlformats.org/officeDocument/2006/relationships/image"/><Relationship Id="rId18" Target="../media/image25.png" Type="http://schemas.openxmlformats.org/officeDocument/2006/relationships/image"/><Relationship Id="rId19" Target="../media/image26.svg" Type="http://schemas.openxmlformats.org/officeDocument/2006/relationships/image"/><Relationship Id="rId2" Target="../media/image3.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3" Target="../media/image4.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8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png" Type="http://schemas.openxmlformats.org/officeDocument/2006/relationships/image"/><Relationship Id="rId11" Target="../media/image114.svg" Type="http://schemas.openxmlformats.org/officeDocument/2006/relationships/image"/><Relationship Id="rId12" Target="../media/image115.png" Type="http://schemas.openxmlformats.org/officeDocument/2006/relationships/image"/><Relationship Id="rId13" Target="../media/image116.svg" Type="http://schemas.openxmlformats.org/officeDocument/2006/relationships/image"/><Relationship Id="rId14" Target="../media/image117.png" Type="http://schemas.openxmlformats.org/officeDocument/2006/relationships/image"/><Relationship Id="rId15" Target="../media/image118.svg" Type="http://schemas.openxmlformats.org/officeDocument/2006/relationships/image"/><Relationship Id="rId16" Target="../media/image119.png" Type="http://schemas.openxmlformats.org/officeDocument/2006/relationships/image"/><Relationship Id="rId17" Target="../media/image120.svg" Type="http://schemas.openxmlformats.org/officeDocument/2006/relationships/image"/><Relationship Id="rId18" Target="../media/image121.png" Type="http://schemas.openxmlformats.org/officeDocument/2006/relationships/image"/><Relationship Id="rId19" Target="../media/image122.svg" Type="http://schemas.openxmlformats.org/officeDocument/2006/relationships/image"/><Relationship Id="rId2" Target="../media/image105.png" Type="http://schemas.openxmlformats.org/officeDocument/2006/relationships/image"/><Relationship Id="rId20" Target="../media/image123.png" Type="http://schemas.openxmlformats.org/officeDocument/2006/relationships/image"/><Relationship Id="rId3" Target="../media/image106.svg" Type="http://schemas.openxmlformats.org/officeDocument/2006/relationships/image"/><Relationship Id="rId4" Target="../media/image107.png" Type="http://schemas.openxmlformats.org/officeDocument/2006/relationships/image"/><Relationship Id="rId5" Target="../media/image108.svg" Type="http://schemas.openxmlformats.org/officeDocument/2006/relationships/image"/><Relationship Id="rId6" Target="../media/image109.png" Type="http://schemas.openxmlformats.org/officeDocument/2006/relationships/image"/><Relationship Id="rId7" Target="../media/image110.svg" Type="http://schemas.openxmlformats.org/officeDocument/2006/relationships/image"/><Relationship Id="rId8" Target="../media/image111.png" Type="http://schemas.openxmlformats.org/officeDocument/2006/relationships/image"/><Relationship Id="rId9" Target="../media/image112.svg" Type="http://schemas.openxmlformats.org/officeDocument/2006/relationships/image"/></Relationships>
</file>

<file path=ppt/slides/_rels/slide8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1.svg" Type="http://schemas.openxmlformats.org/officeDocument/2006/relationships/image"/><Relationship Id="rId2" Target="../media/image78.png" Type="http://schemas.openxmlformats.org/officeDocument/2006/relationships/image"/><Relationship Id="rId3" Target="../media/image124.png" Type="http://schemas.openxmlformats.org/officeDocument/2006/relationships/image"/><Relationship Id="rId4" Target="../media/image125.svg" Type="http://schemas.openxmlformats.org/officeDocument/2006/relationships/image"/><Relationship Id="rId5" Target="../media/image126.png" Type="http://schemas.openxmlformats.org/officeDocument/2006/relationships/image"/><Relationship Id="rId6" Target="../media/image127.svg" Type="http://schemas.openxmlformats.org/officeDocument/2006/relationships/image"/><Relationship Id="rId7" Target="../media/image128.png" Type="http://schemas.openxmlformats.org/officeDocument/2006/relationships/image"/><Relationship Id="rId8" Target="../media/image129.svg" Type="http://schemas.openxmlformats.org/officeDocument/2006/relationships/image"/><Relationship Id="rId9" Target="../media/image130.png" Type="http://schemas.openxmlformats.org/officeDocument/2006/relationships/image"/></Relationships>
</file>

<file path=ppt/slides/_rels/slide8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 Id="rId3" Target="../media/image132.png" Type="http://schemas.openxmlformats.org/officeDocument/2006/relationships/image"/><Relationship Id="rId4" Target="../media/image133.svg" Type="http://schemas.openxmlformats.org/officeDocument/2006/relationships/image"/><Relationship Id="rId5" Target="../media/image134.png" Type="http://schemas.openxmlformats.org/officeDocument/2006/relationships/image"/><Relationship Id="rId6" Target="../media/image135.svg" Type="http://schemas.openxmlformats.org/officeDocument/2006/relationships/image"/><Relationship Id="rId7" Target="../media/image136.png" Type="http://schemas.openxmlformats.org/officeDocument/2006/relationships/image"/><Relationship Id="rId8" Target="../media/image137.svg" Type="http://schemas.openxmlformats.org/officeDocument/2006/relationships/image"/><Relationship Id="rId9" Target="../media/image138.jpeg" Type="http://schemas.openxmlformats.org/officeDocument/2006/relationships/image"/></Relationships>
</file>

<file path=ppt/slides/_rels/slide8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7.png" Type="http://schemas.openxmlformats.org/officeDocument/2006/relationships/image"/><Relationship Id="rId11" Target="../media/image148.svg" Type="http://schemas.openxmlformats.org/officeDocument/2006/relationships/image"/><Relationship Id="rId12" Target="../media/image149.png" Type="http://schemas.openxmlformats.org/officeDocument/2006/relationships/image"/><Relationship Id="rId13" Target="../media/image150.svg" Type="http://schemas.openxmlformats.org/officeDocument/2006/relationships/image"/><Relationship Id="rId14" Target="../media/image151.png" Type="http://schemas.openxmlformats.org/officeDocument/2006/relationships/image"/><Relationship Id="rId15" Target="../media/image152.svg" Type="http://schemas.openxmlformats.org/officeDocument/2006/relationships/image"/><Relationship Id="rId16" Target="../media/image153.png" Type="http://schemas.openxmlformats.org/officeDocument/2006/relationships/image"/><Relationship Id="rId17" Target="../media/image154.svg" Type="http://schemas.openxmlformats.org/officeDocument/2006/relationships/image"/><Relationship Id="rId18" Target="../media/image155.png" Type="http://schemas.openxmlformats.org/officeDocument/2006/relationships/image"/><Relationship Id="rId2" Target="../media/image139.png" Type="http://schemas.openxmlformats.org/officeDocument/2006/relationships/image"/><Relationship Id="rId3" Target="../media/image140.svg" Type="http://schemas.openxmlformats.org/officeDocument/2006/relationships/image"/><Relationship Id="rId4" Target="../media/image141.png" Type="http://schemas.openxmlformats.org/officeDocument/2006/relationships/image"/><Relationship Id="rId5" Target="../media/image142.svg" Type="http://schemas.openxmlformats.org/officeDocument/2006/relationships/image"/><Relationship Id="rId6" Target="../media/image143.png" Type="http://schemas.openxmlformats.org/officeDocument/2006/relationships/image"/><Relationship Id="rId7" Target="../media/image144.svg" Type="http://schemas.openxmlformats.org/officeDocument/2006/relationships/image"/><Relationship Id="rId8" Target="../media/image145.png" Type="http://schemas.openxmlformats.org/officeDocument/2006/relationships/image"/><Relationship Id="rId9" Target="../media/image146.svg" Type="http://schemas.openxmlformats.org/officeDocument/2006/relationships/image"/></Relationships>
</file>

<file path=ppt/slides/_rels/slide8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6.png" Type="http://schemas.openxmlformats.org/officeDocument/2006/relationships/image"/><Relationship Id="rId3" Target="../media/image157.png" Type="http://schemas.openxmlformats.org/officeDocument/2006/relationships/image"/></Relationships>
</file>

<file path=ppt/slides/_rels/slide8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5.png" Type="http://schemas.openxmlformats.org/officeDocument/2006/relationships/image"/><Relationship Id="rId11" Target="../media/image166.png" Type="http://schemas.openxmlformats.org/officeDocument/2006/relationships/image"/><Relationship Id="rId2" Target="../media/image156.png" Type="http://schemas.openxmlformats.org/officeDocument/2006/relationships/image"/><Relationship Id="rId3" Target="../media/image158.png" Type="http://schemas.openxmlformats.org/officeDocument/2006/relationships/image"/><Relationship Id="rId4" Target="../media/image159.png" Type="http://schemas.openxmlformats.org/officeDocument/2006/relationships/image"/><Relationship Id="rId5" Target="../media/image160.png" Type="http://schemas.openxmlformats.org/officeDocument/2006/relationships/image"/><Relationship Id="rId6" Target="../media/image161.png" Type="http://schemas.openxmlformats.org/officeDocument/2006/relationships/image"/><Relationship Id="rId7" Target="../media/image162.png" Type="http://schemas.openxmlformats.org/officeDocument/2006/relationships/image"/><Relationship Id="rId8" Target="../media/image163.png" Type="http://schemas.openxmlformats.org/officeDocument/2006/relationships/image"/><Relationship Id="rId9" Target="../media/image16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66.png" Type="http://schemas.openxmlformats.org/officeDocument/2006/relationships/image"/></Relationships>
</file>

<file path=ppt/slides/_rels/slide9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7.png" Type="http://schemas.openxmlformats.org/officeDocument/2006/relationships/image"/><Relationship Id="rId3" Target="../embeddings/oleObject1.bin" Type="http://schemas.openxmlformats.org/officeDocument/2006/relationships/oleObject"/><Relationship Id="rId4" Target="../media/image156.png" Type="http://schemas.openxmlformats.org/officeDocument/2006/relationships/image"/></Relationships>
</file>

<file path=ppt/slides/_rels/slide9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6.png" Type="http://schemas.openxmlformats.org/officeDocument/2006/relationships/image"/><Relationship Id="rId3" Target="../media/image158.png" Type="http://schemas.openxmlformats.org/officeDocument/2006/relationships/image"/><Relationship Id="rId4" Target="../media/image159.png" Type="http://schemas.openxmlformats.org/officeDocument/2006/relationships/image"/><Relationship Id="rId5" Target="../media/image160.png" Type="http://schemas.openxmlformats.org/officeDocument/2006/relationships/image"/><Relationship Id="rId6" Target="../media/image161.png" Type="http://schemas.openxmlformats.org/officeDocument/2006/relationships/image"/><Relationship Id="rId7" Target="../media/image168.png" Type="http://schemas.openxmlformats.org/officeDocument/2006/relationships/image"/><Relationship Id="rId8" Target="../media/image169.png" Type="http://schemas.openxmlformats.org/officeDocument/2006/relationships/image"/><Relationship Id="rId9" Target="../media/image166.png" Type="http://schemas.openxmlformats.org/officeDocument/2006/relationships/image"/></Relationships>
</file>

<file path=ppt/slides/_rels/slide9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6.png" Type="http://schemas.openxmlformats.org/officeDocument/2006/relationships/image"/><Relationship Id="rId3" Target="../media/image170.png" Type="http://schemas.openxmlformats.org/officeDocument/2006/relationships/image"/><Relationship Id="rId4" Target="../media/image171.svg" Type="http://schemas.openxmlformats.org/officeDocument/2006/relationships/image"/><Relationship Id="rId5" Target="../media/image138.jpeg" Type="http://schemas.openxmlformats.org/officeDocument/2006/relationships/image"/></Relationships>
</file>

<file path=ppt/slides/_rels/slide9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6.png" Type="http://schemas.openxmlformats.org/officeDocument/2006/relationships/image"/><Relationship Id="rId3" Target="../media/image172.png" Type="http://schemas.openxmlformats.org/officeDocument/2006/relationships/image"/><Relationship Id="rId4" Target="../media/image173.svg" Type="http://schemas.openxmlformats.org/officeDocument/2006/relationships/image"/></Relationships>
</file>

<file path=ppt/slides/_rels/slide9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2.png" Type="http://schemas.openxmlformats.org/officeDocument/2006/relationships/image"/><Relationship Id="rId11" Target="../media/image183.svg" Type="http://schemas.openxmlformats.org/officeDocument/2006/relationships/image"/><Relationship Id="rId12" Target="../media/image184.png" Type="http://schemas.openxmlformats.org/officeDocument/2006/relationships/image"/><Relationship Id="rId13" Target="../media/image185.svg" Type="http://schemas.openxmlformats.org/officeDocument/2006/relationships/image"/><Relationship Id="rId14" Target="../media/image151.png" Type="http://schemas.openxmlformats.org/officeDocument/2006/relationships/image"/><Relationship Id="rId15" Target="../media/image152.svg" Type="http://schemas.openxmlformats.org/officeDocument/2006/relationships/image"/><Relationship Id="rId16" Target="../media/image186.png" Type="http://schemas.openxmlformats.org/officeDocument/2006/relationships/image"/><Relationship Id="rId17" Target="../media/image187.svg" Type="http://schemas.openxmlformats.org/officeDocument/2006/relationships/image"/><Relationship Id="rId18" Target="../media/image188.png" Type="http://schemas.openxmlformats.org/officeDocument/2006/relationships/image"/><Relationship Id="rId19" Target="../media/image189.png" Type="http://schemas.openxmlformats.org/officeDocument/2006/relationships/image"/><Relationship Id="rId2" Target="../media/image174.png" Type="http://schemas.openxmlformats.org/officeDocument/2006/relationships/image"/><Relationship Id="rId20" Target="../media/image190.png" Type="http://schemas.openxmlformats.org/officeDocument/2006/relationships/image"/><Relationship Id="rId21" Target="../media/image191.png" Type="http://schemas.openxmlformats.org/officeDocument/2006/relationships/image"/><Relationship Id="rId3" Target="../media/image175.svg" Type="http://schemas.openxmlformats.org/officeDocument/2006/relationships/image"/><Relationship Id="rId4" Target="../media/image176.png" Type="http://schemas.openxmlformats.org/officeDocument/2006/relationships/image"/><Relationship Id="rId5" Target="../media/image177.svg" Type="http://schemas.openxmlformats.org/officeDocument/2006/relationships/image"/><Relationship Id="rId6" Target="../media/image178.png" Type="http://schemas.openxmlformats.org/officeDocument/2006/relationships/image"/><Relationship Id="rId7" Target="../media/image179.svg" Type="http://schemas.openxmlformats.org/officeDocument/2006/relationships/image"/><Relationship Id="rId8" Target="../media/image180.png" Type="http://schemas.openxmlformats.org/officeDocument/2006/relationships/image"/><Relationship Id="rId9" Target="../media/image181.svg" Type="http://schemas.openxmlformats.org/officeDocument/2006/relationships/image"/></Relationships>
</file>

<file path=ppt/slides/_rels/slide9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2.png" Type="http://schemas.openxmlformats.org/officeDocument/2006/relationships/image"/><Relationship Id="rId11" Target="../media/image193.svg" Type="http://schemas.openxmlformats.org/officeDocument/2006/relationships/image"/><Relationship Id="rId12" Target="../media/image184.png" Type="http://schemas.openxmlformats.org/officeDocument/2006/relationships/image"/><Relationship Id="rId13" Target="../media/image185.svg" Type="http://schemas.openxmlformats.org/officeDocument/2006/relationships/image"/><Relationship Id="rId14" Target="../media/image194.png" Type="http://schemas.openxmlformats.org/officeDocument/2006/relationships/image"/><Relationship Id="rId15" Target="../media/image195.svg" Type="http://schemas.openxmlformats.org/officeDocument/2006/relationships/image"/><Relationship Id="rId16" Target="../media/image186.png" Type="http://schemas.openxmlformats.org/officeDocument/2006/relationships/image"/><Relationship Id="rId17" Target="../media/image187.svg" Type="http://schemas.openxmlformats.org/officeDocument/2006/relationships/image"/><Relationship Id="rId2" Target="../media/image174.png" Type="http://schemas.openxmlformats.org/officeDocument/2006/relationships/image"/><Relationship Id="rId3" Target="../media/image175.svg" Type="http://schemas.openxmlformats.org/officeDocument/2006/relationships/image"/><Relationship Id="rId4" Target="../media/image176.png" Type="http://schemas.openxmlformats.org/officeDocument/2006/relationships/image"/><Relationship Id="rId5" Target="../media/image177.svg" Type="http://schemas.openxmlformats.org/officeDocument/2006/relationships/image"/><Relationship Id="rId6" Target="../media/image178.png" Type="http://schemas.openxmlformats.org/officeDocument/2006/relationships/image"/><Relationship Id="rId7" Target="../media/image179.svg" Type="http://schemas.openxmlformats.org/officeDocument/2006/relationships/image"/><Relationship Id="rId8" Target="../media/image180.png" Type="http://schemas.openxmlformats.org/officeDocument/2006/relationships/image"/><Relationship Id="rId9" Target="../media/image181.svg" Type="http://schemas.openxmlformats.org/officeDocument/2006/relationships/image"/></Relationships>
</file>

<file path=ppt/slides/_rels/slide9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s>
</file>

<file path=ppt/slides/_rels/slide9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s>
</file>

<file path=ppt/slides/_rels/slide9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2.png" Type="http://schemas.openxmlformats.org/officeDocument/2006/relationships/image"/><Relationship Id="rId11" Target="../media/image193.svg" Type="http://schemas.openxmlformats.org/officeDocument/2006/relationships/image"/><Relationship Id="rId12" Target="../media/image184.png" Type="http://schemas.openxmlformats.org/officeDocument/2006/relationships/image"/><Relationship Id="rId13" Target="../media/image185.svg" Type="http://schemas.openxmlformats.org/officeDocument/2006/relationships/image"/><Relationship Id="rId14" Target="../media/image194.png" Type="http://schemas.openxmlformats.org/officeDocument/2006/relationships/image"/><Relationship Id="rId15" Target="../media/image195.svg" Type="http://schemas.openxmlformats.org/officeDocument/2006/relationships/image"/><Relationship Id="rId16" Target="../media/image186.png" Type="http://schemas.openxmlformats.org/officeDocument/2006/relationships/image"/><Relationship Id="rId17" Target="../media/image187.svg" Type="http://schemas.openxmlformats.org/officeDocument/2006/relationships/image"/><Relationship Id="rId2" Target="../media/image174.png" Type="http://schemas.openxmlformats.org/officeDocument/2006/relationships/image"/><Relationship Id="rId3" Target="../media/image175.svg" Type="http://schemas.openxmlformats.org/officeDocument/2006/relationships/image"/><Relationship Id="rId4" Target="../media/image176.png" Type="http://schemas.openxmlformats.org/officeDocument/2006/relationships/image"/><Relationship Id="rId5" Target="../media/image177.svg" Type="http://schemas.openxmlformats.org/officeDocument/2006/relationships/image"/><Relationship Id="rId6" Target="../media/image178.png" Type="http://schemas.openxmlformats.org/officeDocument/2006/relationships/image"/><Relationship Id="rId7" Target="../media/image179.svg" Type="http://schemas.openxmlformats.org/officeDocument/2006/relationships/image"/><Relationship Id="rId8" Target="../media/image180.png" Type="http://schemas.openxmlformats.org/officeDocument/2006/relationships/image"/><Relationship Id="rId9" Target="../media/image181.svg" Type="http://schemas.openxmlformats.org/officeDocument/2006/relationships/image"/></Relationships>
</file>

<file path=ppt/slides/_rels/slide9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3975872" y="2682179"/>
            <a:ext cx="10336256" cy="4922642"/>
          </a:xfrm>
          <a:custGeom>
            <a:avLst/>
            <a:gdLst/>
            <a:ahLst/>
            <a:cxnLst/>
            <a:rect r="r" b="b" t="t" l="l"/>
            <a:pathLst>
              <a:path h="4922642" w="10336256">
                <a:moveTo>
                  <a:pt x="0" y="0"/>
                </a:moveTo>
                <a:lnTo>
                  <a:pt x="10336256" y="0"/>
                </a:lnTo>
                <a:lnTo>
                  <a:pt x="10336256" y="4922642"/>
                </a:lnTo>
                <a:lnTo>
                  <a:pt x="0" y="49226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899999">
            <a:off x="1415142" y="3361343"/>
            <a:ext cx="1415888" cy="2060154"/>
          </a:xfrm>
          <a:custGeom>
            <a:avLst/>
            <a:gdLst/>
            <a:ahLst/>
            <a:cxnLst/>
            <a:rect r="r" b="b" t="t" l="l"/>
            <a:pathLst>
              <a:path h="2060154" w="1415888">
                <a:moveTo>
                  <a:pt x="0" y="0"/>
                </a:moveTo>
                <a:lnTo>
                  <a:pt x="1415888" y="0"/>
                </a:lnTo>
                <a:lnTo>
                  <a:pt x="1415888" y="2060154"/>
                </a:lnTo>
                <a:lnTo>
                  <a:pt x="0" y="2060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900000">
            <a:off x="4335768" y="-639427"/>
            <a:ext cx="2730843" cy="2576923"/>
          </a:xfrm>
          <a:custGeom>
            <a:avLst/>
            <a:gdLst/>
            <a:ahLst/>
            <a:cxnLst/>
            <a:rect r="r" b="b" t="t" l="l"/>
            <a:pathLst>
              <a:path h="2576923" w="2730843">
                <a:moveTo>
                  <a:pt x="0" y="0"/>
                </a:moveTo>
                <a:lnTo>
                  <a:pt x="2730843" y="0"/>
                </a:lnTo>
                <a:lnTo>
                  <a:pt x="2730843" y="2576923"/>
                </a:lnTo>
                <a:lnTo>
                  <a:pt x="0" y="25769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3" id="13"/>
          <p:cNvSpPr/>
          <p:nvPr/>
        </p:nvSpPr>
        <p:spPr>
          <a:xfrm flipH="false" flipV="false" rot="-480000">
            <a:off x="12037647" y="-1524110"/>
            <a:ext cx="4067963" cy="3254371"/>
          </a:xfrm>
          <a:custGeom>
            <a:avLst/>
            <a:gdLst/>
            <a:ahLst/>
            <a:cxnLst/>
            <a:rect r="r" b="b" t="t" l="l"/>
            <a:pathLst>
              <a:path h="3254371" w="4067963">
                <a:moveTo>
                  <a:pt x="0" y="0"/>
                </a:moveTo>
                <a:lnTo>
                  <a:pt x="4067963" y="0"/>
                </a:lnTo>
                <a:lnTo>
                  <a:pt x="4067963" y="3254371"/>
                </a:lnTo>
                <a:lnTo>
                  <a:pt x="0" y="3254371"/>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4" id="14"/>
          <p:cNvSpPr/>
          <p:nvPr/>
        </p:nvSpPr>
        <p:spPr>
          <a:xfrm flipH="false" flipV="false" rot="-900000">
            <a:off x="9542176" y="278995"/>
            <a:ext cx="1213100" cy="1588584"/>
          </a:xfrm>
          <a:custGeom>
            <a:avLst/>
            <a:gdLst/>
            <a:ahLst/>
            <a:cxnLst/>
            <a:rect r="r" b="b" t="t" l="l"/>
            <a:pathLst>
              <a:path h="1588584" w="1213100">
                <a:moveTo>
                  <a:pt x="0" y="0"/>
                </a:moveTo>
                <a:lnTo>
                  <a:pt x="1213100" y="0"/>
                </a:lnTo>
                <a:lnTo>
                  <a:pt x="1213100" y="1588584"/>
                </a:lnTo>
                <a:lnTo>
                  <a:pt x="0" y="1588584"/>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15" id="15"/>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TextBox 9" id="9"/>
          <p:cNvSpPr txBox="true"/>
          <p:nvPr/>
        </p:nvSpPr>
        <p:spPr>
          <a:xfrm rot="0">
            <a:off x="156746" y="401853"/>
            <a:ext cx="17974509" cy="2525893"/>
          </a:xfrm>
          <a:prstGeom prst="rect">
            <a:avLst/>
          </a:prstGeom>
        </p:spPr>
        <p:txBody>
          <a:bodyPr anchor="t" rtlCol="false" tIns="0" lIns="0" bIns="0" rIns="0">
            <a:spAutoFit/>
          </a:bodyPr>
          <a:lstStyle/>
          <a:p>
            <a:pPr algn="ctr">
              <a:lnSpc>
                <a:spcPts val="6681"/>
              </a:lnSpc>
            </a:pPr>
            <a:r>
              <a:rPr lang="en-US" b="true" sz="4772">
                <a:solidFill>
                  <a:srgbClr val="2A327D"/>
                </a:solidFill>
                <a:latin typeface="Lucida Calligraphy Bold"/>
                <a:ea typeface="Lucida Calligraphy Bold"/>
                <a:cs typeface="Lucida Calligraphy Bold"/>
                <a:sym typeface="Lucida Calligraphy Bold"/>
              </a:rPr>
              <a:t>We see so much good you do, serving others it’s true.</a:t>
            </a:r>
          </a:p>
          <a:p>
            <a:pPr algn="ctr">
              <a:lnSpc>
                <a:spcPts val="6681"/>
              </a:lnSpc>
            </a:pPr>
            <a:r>
              <a:rPr lang="en-US" b="true" sz="4772">
                <a:solidFill>
                  <a:srgbClr val="2A327D"/>
                </a:solidFill>
                <a:latin typeface="Lucida Calligraphy Bold"/>
                <a:ea typeface="Lucida Calligraphy Bold"/>
                <a:cs typeface="Lucida Calligraphy Bold"/>
                <a:sym typeface="Lucida Calligraphy Bold"/>
              </a:rPr>
              <a:t>Be our guest, be our guest, be our guest!</a:t>
            </a:r>
          </a:p>
          <a:p>
            <a:pPr algn="ctr">
              <a:lnSpc>
                <a:spcPts val="6681"/>
              </a:lnSpc>
            </a:pPr>
            <a:r>
              <a:rPr lang="en-US" b="true" sz="4772">
                <a:solidFill>
                  <a:srgbClr val="2A327D"/>
                </a:solidFill>
                <a:latin typeface="Lucida Calligraphy Bold"/>
                <a:ea typeface="Lucida Calligraphy Bold"/>
                <a:cs typeface="Lucida Calligraphy Bold"/>
                <a:sym typeface="Lucida Calligraphy Bold"/>
              </a:rPr>
              <a:t>Be our guest, be our guest, be our guest!</a:t>
            </a:r>
          </a:p>
        </p:txBody>
      </p:sp>
      <p:sp>
        <p:nvSpPr>
          <p:cNvPr name="Freeform 10" id="10"/>
          <p:cNvSpPr/>
          <p:nvPr/>
        </p:nvSpPr>
        <p:spPr>
          <a:xfrm flipH="false" flipV="false" rot="0">
            <a:off x="3684724" y="3513062"/>
            <a:ext cx="10970528" cy="6406788"/>
          </a:xfrm>
          <a:custGeom>
            <a:avLst/>
            <a:gdLst/>
            <a:ahLst/>
            <a:cxnLst/>
            <a:rect r="r" b="b" t="t" l="l"/>
            <a:pathLst>
              <a:path h="6406788" w="10970528">
                <a:moveTo>
                  <a:pt x="0" y="0"/>
                </a:moveTo>
                <a:lnTo>
                  <a:pt x="10970528" y="0"/>
                </a:lnTo>
                <a:lnTo>
                  <a:pt x="10970528" y="6406789"/>
                </a:lnTo>
                <a:lnTo>
                  <a:pt x="0" y="6406789"/>
                </a:lnTo>
                <a:lnTo>
                  <a:pt x="0" y="0"/>
                </a:lnTo>
                <a:close/>
              </a:path>
            </a:pathLst>
          </a:custGeom>
          <a:blipFill>
            <a:blip r:embed="rId4"/>
            <a:stretch>
              <a:fillRect l="0" t="0" r="0" b="0"/>
            </a:stretch>
          </a:blipFill>
        </p:spPr>
      </p:sp>
    </p:spTree>
  </p:cSld>
  <p:clrMapOvr>
    <a:masterClrMapping/>
  </p:clrMapOvr>
  <p:transition spd="slow">
    <p:push dir="l"/>
  </p:transition>
</p:sld>
</file>

<file path=ppt/slides/slide10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7722228" y="1490495"/>
            <a:ext cx="2843544" cy="1171122"/>
          </a:xfrm>
          <a:custGeom>
            <a:avLst/>
            <a:gdLst/>
            <a:ahLst/>
            <a:cxnLst/>
            <a:rect r="r" b="b" t="t" l="l"/>
            <a:pathLst>
              <a:path h="1171122" w="2843544">
                <a:moveTo>
                  <a:pt x="0" y="0"/>
                </a:moveTo>
                <a:lnTo>
                  <a:pt x="2843544" y="0"/>
                </a:lnTo>
                <a:lnTo>
                  <a:pt x="2843544" y="1171122"/>
                </a:lnTo>
                <a:lnTo>
                  <a:pt x="0" y="1171122"/>
                </a:lnTo>
                <a:lnTo>
                  <a:pt x="0" y="0"/>
                </a:lnTo>
                <a:close/>
              </a:path>
            </a:pathLst>
          </a:custGeom>
          <a:blipFill>
            <a:blip r:embed="rId2"/>
            <a:stretch>
              <a:fillRect l="0" t="0" r="-9940" b="0"/>
            </a:stretch>
          </a:blipFill>
        </p:spPr>
      </p:sp>
      <p:sp>
        <p:nvSpPr>
          <p:cNvPr name="TextBox 3" id="3"/>
          <p:cNvSpPr txBox="true"/>
          <p:nvPr/>
        </p:nvSpPr>
        <p:spPr>
          <a:xfrm rot="0">
            <a:off x="3415984" y="5872692"/>
            <a:ext cx="11456032" cy="1104165"/>
          </a:xfrm>
          <a:prstGeom prst="rect">
            <a:avLst/>
          </a:prstGeom>
        </p:spPr>
        <p:txBody>
          <a:bodyPr anchor="t" rtlCol="false" tIns="0" lIns="0" bIns="0" rIns="0">
            <a:spAutoFit/>
          </a:bodyPr>
          <a:lstStyle/>
          <a:p>
            <a:pPr algn="ctr">
              <a:lnSpc>
                <a:spcPts val="9015"/>
              </a:lnSpc>
            </a:pPr>
            <a:r>
              <a:rPr lang="en-US" b="true" sz="6439">
                <a:solidFill>
                  <a:srgbClr val="F28B1F"/>
                </a:solidFill>
                <a:latin typeface="Amiko Bold"/>
                <a:ea typeface="Amiko Bold"/>
                <a:cs typeface="Amiko Bold"/>
                <a:sym typeface="Amiko Bold"/>
              </a:rPr>
              <a:t>with Nicole</a:t>
            </a:r>
          </a:p>
        </p:txBody>
      </p:sp>
      <p:sp>
        <p:nvSpPr>
          <p:cNvPr name="Freeform 4" id="4"/>
          <p:cNvSpPr/>
          <p:nvPr/>
        </p:nvSpPr>
        <p:spPr>
          <a:xfrm flipH="false" flipV="false" rot="1710104">
            <a:off x="11305569" y="-658532"/>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480000">
            <a:off x="-1544048" y="-158088"/>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2375306">
            <a:off x="4850334"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900000">
            <a:off x="5189931" y="-604935"/>
            <a:ext cx="2531431" cy="2103389"/>
          </a:xfrm>
          <a:custGeom>
            <a:avLst/>
            <a:gdLst/>
            <a:ahLst/>
            <a:cxnLst/>
            <a:rect r="r" b="b" t="t" l="l"/>
            <a:pathLst>
              <a:path h="2103389" w="2531431">
                <a:moveTo>
                  <a:pt x="0" y="0"/>
                </a:moveTo>
                <a:lnTo>
                  <a:pt x="2531432" y="0"/>
                </a:lnTo>
                <a:lnTo>
                  <a:pt x="2531432" y="2103389"/>
                </a:lnTo>
                <a:lnTo>
                  <a:pt x="0" y="21033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2100000">
            <a:off x="15947238" y="293329"/>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2160000">
            <a:off x="-1351265" y="6287125"/>
            <a:ext cx="5010099" cy="3443304"/>
          </a:xfrm>
          <a:custGeom>
            <a:avLst/>
            <a:gdLst/>
            <a:ahLst/>
            <a:cxnLst/>
            <a:rect r="r" b="b" t="t" l="l"/>
            <a:pathLst>
              <a:path h="3443304" w="5010099">
                <a:moveTo>
                  <a:pt x="0" y="0"/>
                </a:moveTo>
                <a:lnTo>
                  <a:pt x="5010098" y="0"/>
                </a:lnTo>
                <a:lnTo>
                  <a:pt x="5010098" y="3443304"/>
                </a:lnTo>
                <a:lnTo>
                  <a:pt x="0" y="344330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3" id="13"/>
          <p:cNvSpPr txBox="true"/>
          <p:nvPr/>
        </p:nvSpPr>
        <p:spPr>
          <a:xfrm rot="0">
            <a:off x="3340210" y="3114080"/>
            <a:ext cx="11607580" cy="2672359"/>
          </a:xfrm>
          <a:prstGeom prst="rect">
            <a:avLst/>
          </a:prstGeom>
        </p:spPr>
        <p:txBody>
          <a:bodyPr anchor="t" rtlCol="false" tIns="0" lIns="0" bIns="0" rIns="0">
            <a:spAutoFit/>
          </a:bodyPr>
          <a:lstStyle/>
          <a:p>
            <a:pPr algn="ctr">
              <a:lnSpc>
                <a:spcPts val="10729"/>
              </a:lnSpc>
            </a:pPr>
            <a:r>
              <a:rPr lang="en-US" b="true" sz="7664">
                <a:solidFill>
                  <a:srgbClr val="198C6C"/>
                </a:solidFill>
                <a:latin typeface="Montserrat Bold"/>
                <a:ea typeface="Montserrat Bold"/>
                <a:cs typeface="Montserrat Bold"/>
                <a:sym typeface="Montserrat Bold"/>
              </a:rPr>
              <a:t>VOLUNTEER EXPERIENCE</a:t>
            </a:r>
          </a:p>
        </p:txBody>
      </p:sp>
    </p:spTree>
  </p:cSld>
  <p:clrMapOvr>
    <a:masterClrMapping/>
  </p:clrMapOvr>
</p:sld>
</file>

<file path=ppt/slides/slide101.xml><?xml version="1.0" encoding="utf-8"?>
<p:sld xmlns:p="http://schemas.openxmlformats.org/presentationml/2006/main" xmlns:a="http://schemas.openxmlformats.org/drawingml/2006/main" xmlns:r="http://schemas.openxmlformats.org/officeDocument/2006/relationships">
  <p:cSld>
    <p:bg>
      <p:bgPr>
        <a:solidFill>
          <a:srgbClr val="198C6C"/>
        </a:solidFill>
      </p:bgPr>
    </p:bg>
    <p:spTree>
      <p:nvGrpSpPr>
        <p:cNvPr id="1" name=""/>
        <p:cNvGrpSpPr/>
        <p:nvPr/>
      </p:nvGrpSpPr>
      <p:grpSpPr>
        <a:xfrm>
          <a:off x="0" y="0"/>
          <a:ext cx="0" cy="0"/>
          <a:chOff x="0" y="0"/>
          <a:chExt cx="0" cy="0"/>
        </a:xfrm>
      </p:grpSpPr>
      <p:sp>
        <p:nvSpPr>
          <p:cNvPr name="Freeform 2" id="2"/>
          <p:cNvSpPr/>
          <p:nvPr/>
        </p:nvSpPr>
        <p:spPr>
          <a:xfrm flipH="false" flipV="false" rot="0">
            <a:off x="-587672" y="-3384461"/>
            <a:ext cx="19096085" cy="18101560"/>
          </a:xfrm>
          <a:custGeom>
            <a:avLst/>
            <a:gdLst/>
            <a:ahLst/>
            <a:cxnLst/>
            <a:rect r="r" b="b" t="t" l="l"/>
            <a:pathLst>
              <a:path h="18101560" w="19096085">
                <a:moveTo>
                  <a:pt x="0" y="0"/>
                </a:moveTo>
                <a:lnTo>
                  <a:pt x="19096085" y="0"/>
                </a:lnTo>
                <a:lnTo>
                  <a:pt x="19096085" y="18101559"/>
                </a:lnTo>
                <a:lnTo>
                  <a:pt x="0" y="18101559"/>
                </a:lnTo>
                <a:lnTo>
                  <a:pt x="0" y="0"/>
                </a:lnTo>
                <a:close/>
              </a:path>
            </a:pathLst>
          </a:custGeom>
          <a:blipFill>
            <a:blip r:embed="rId2">
              <a:alphaModFix amt="12000"/>
            </a:blip>
            <a:stretch>
              <a:fillRect l="0" t="-2747" r="0" b="-2747"/>
            </a:stretch>
          </a:blipFill>
        </p:spPr>
      </p:sp>
      <p:sp>
        <p:nvSpPr>
          <p:cNvPr name="Freeform 3" id="3"/>
          <p:cNvSpPr/>
          <p:nvPr/>
        </p:nvSpPr>
        <p:spPr>
          <a:xfrm flipH="false" flipV="false" rot="0">
            <a:off x="760118" y="4397927"/>
            <a:ext cx="5576404" cy="4976941"/>
          </a:xfrm>
          <a:custGeom>
            <a:avLst/>
            <a:gdLst/>
            <a:ahLst/>
            <a:cxnLst/>
            <a:rect r="r" b="b" t="t" l="l"/>
            <a:pathLst>
              <a:path h="4976941" w="5576404">
                <a:moveTo>
                  <a:pt x="0" y="0"/>
                </a:moveTo>
                <a:lnTo>
                  <a:pt x="5576404" y="0"/>
                </a:lnTo>
                <a:lnTo>
                  <a:pt x="5576404" y="4976941"/>
                </a:lnTo>
                <a:lnTo>
                  <a:pt x="0" y="49769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0">
            <a:off x="6432224" y="4397927"/>
            <a:ext cx="5576404" cy="4976941"/>
          </a:xfrm>
          <a:custGeom>
            <a:avLst/>
            <a:gdLst/>
            <a:ahLst/>
            <a:cxnLst/>
            <a:rect r="r" b="b" t="t" l="l"/>
            <a:pathLst>
              <a:path h="4976941" w="5576404">
                <a:moveTo>
                  <a:pt x="5576404" y="4976941"/>
                </a:moveTo>
                <a:lnTo>
                  <a:pt x="0" y="4976941"/>
                </a:lnTo>
                <a:lnTo>
                  <a:pt x="0" y="0"/>
                </a:lnTo>
                <a:lnTo>
                  <a:pt x="5576404" y="0"/>
                </a:lnTo>
                <a:lnTo>
                  <a:pt x="5576404" y="4976941"/>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1951478" y="4397927"/>
            <a:ext cx="5576404" cy="4976941"/>
          </a:xfrm>
          <a:custGeom>
            <a:avLst/>
            <a:gdLst/>
            <a:ahLst/>
            <a:cxnLst/>
            <a:rect r="r" b="b" t="t" l="l"/>
            <a:pathLst>
              <a:path h="4976941" w="5576404">
                <a:moveTo>
                  <a:pt x="0" y="0"/>
                </a:moveTo>
                <a:lnTo>
                  <a:pt x="5576404" y="0"/>
                </a:lnTo>
                <a:lnTo>
                  <a:pt x="5576404" y="4976941"/>
                </a:lnTo>
                <a:lnTo>
                  <a:pt x="0" y="49769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2689622" y="883664"/>
            <a:ext cx="12295545" cy="2597434"/>
          </a:xfrm>
          <a:custGeom>
            <a:avLst/>
            <a:gdLst/>
            <a:ahLst/>
            <a:cxnLst/>
            <a:rect r="r" b="b" t="t" l="l"/>
            <a:pathLst>
              <a:path h="2597434" w="12295545">
                <a:moveTo>
                  <a:pt x="0" y="0"/>
                </a:moveTo>
                <a:lnTo>
                  <a:pt x="12295545" y="0"/>
                </a:lnTo>
                <a:lnTo>
                  <a:pt x="12295545" y="2597434"/>
                </a:lnTo>
                <a:lnTo>
                  <a:pt x="0" y="25974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317542">
            <a:off x="9402011" y="3379225"/>
            <a:ext cx="2172410" cy="789967"/>
          </a:xfrm>
          <a:custGeom>
            <a:avLst/>
            <a:gdLst/>
            <a:ahLst/>
            <a:cxnLst/>
            <a:rect r="r" b="b" t="t" l="l"/>
            <a:pathLst>
              <a:path h="789967" w="2172410">
                <a:moveTo>
                  <a:pt x="0" y="0"/>
                </a:moveTo>
                <a:lnTo>
                  <a:pt x="2172410" y="0"/>
                </a:lnTo>
                <a:lnTo>
                  <a:pt x="2172410" y="789967"/>
                </a:lnTo>
                <a:lnTo>
                  <a:pt x="0" y="7899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119770" y="7647868"/>
            <a:ext cx="3139530" cy="1610432"/>
          </a:xfrm>
          <a:custGeom>
            <a:avLst/>
            <a:gdLst/>
            <a:ahLst/>
            <a:cxnLst/>
            <a:rect r="r" b="b" t="t" l="l"/>
            <a:pathLst>
              <a:path h="1610432" w="3139530">
                <a:moveTo>
                  <a:pt x="0" y="0"/>
                </a:moveTo>
                <a:lnTo>
                  <a:pt x="3139530" y="0"/>
                </a:lnTo>
                <a:lnTo>
                  <a:pt x="3139530" y="1610432"/>
                </a:lnTo>
                <a:lnTo>
                  <a:pt x="0" y="16104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5425430" y="7913255"/>
            <a:ext cx="1535331" cy="539829"/>
          </a:xfrm>
          <a:custGeom>
            <a:avLst/>
            <a:gdLst/>
            <a:ahLst/>
            <a:cxnLst/>
            <a:rect r="r" b="b" t="t" l="l"/>
            <a:pathLst>
              <a:path h="539829" w="1535331">
                <a:moveTo>
                  <a:pt x="0" y="0"/>
                </a:moveTo>
                <a:lnTo>
                  <a:pt x="1535331" y="0"/>
                </a:lnTo>
                <a:lnTo>
                  <a:pt x="1535331" y="539829"/>
                </a:lnTo>
                <a:lnTo>
                  <a:pt x="0" y="539829"/>
                </a:lnTo>
                <a:lnTo>
                  <a:pt x="0" y="0"/>
                </a:lnTo>
                <a:close/>
              </a:path>
            </a:pathLst>
          </a:custGeom>
          <a:blipFill>
            <a:blip r:embed="rId11"/>
            <a:stretch>
              <a:fillRect l="0" t="0" r="0" b="0"/>
            </a:stretch>
          </a:blipFill>
        </p:spPr>
      </p:sp>
      <p:sp>
        <p:nvSpPr>
          <p:cNvPr name="TextBox 10" id="10"/>
          <p:cNvSpPr txBox="true"/>
          <p:nvPr/>
        </p:nvSpPr>
        <p:spPr>
          <a:xfrm rot="0">
            <a:off x="3216244" y="1201301"/>
            <a:ext cx="11317895" cy="2019310"/>
          </a:xfrm>
          <a:prstGeom prst="rect">
            <a:avLst/>
          </a:prstGeom>
        </p:spPr>
        <p:txBody>
          <a:bodyPr anchor="t" rtlCol="false" tIns="0" lIns="0" bIns="0" rIns="0">
            <a:spAutoFit/>
          </a:bodyPr>
          <a:lstStyle/>
          <a:p>
            <a:pPr algn="ctr">
              <a:lnSpc>
                <a:spcPts val="7650"/>
              </a:lnSpc>
            </a:pPr>
            <a:r>
              <a:rPr lang="en-US" sz="8500">
                <a:solidFill>
                  <a:srgbClr val="F8EACD"/>
                </a:solidFill>
                <a:latin typeface="Montserrat"/>
                <a:ea typeface="Montserrat"/>
                <a:cs typeface="Montserrat"/>
                <a:sym typeface="Montserrat"/>
              </a:rPr>
              <a:t>Volunteer Opportunities</a:t>
            </a:r>
          </a:p>
        </p:txBody>
      </p:sp>
      <p:sp>
        <p:nvSpPr>
          <p:cNvPr name="TextBox 11" id="11"/>
          <p:cNvSpPr txBox="true"/>
          <p:nvPr/>
        </p:nvSpPr>
        <p:spPr>
          <a:xfrm rot="0">
            <a:off x="1327239" y="5755693"/>
            <a:ext cx="4442162" cy="3339465"/>
          </a:xfrm>
          <a:prstGeom prst="rect">
            <a:avLst/>
          </a:prstGeom>
        </p:spPr>
        <p:txBody>
          <a:bodyPr anchor="t" rtlCol="false" tIns="0" lIns="0" bIns="0" rIns="0">
            <a:spAutoFit/>
          </a:bodyPr>
          <a:lstStyle/>
          <a:p>
            <a:pPr algn="ctr">
              <a:lnSpc>
                <a:spcPts val="3360"/>
              </a:lnSpc>
            </a:pPr>
            <a:r>
              <a:rPr lang="en-US" sz="2400">
                <a:solidFill>
                  <a:srgbClr val="2A481D"/>
                </a:solidFill>
                <a:latin typeface="Amiko"/>
                <a:ea typeface="Amiko"/>
                <a:cs typeface="Amiko"/>
                <a:sym typeface="Amiko"/>
              </a:rPr>
              <a:t>Groups are scheduled to volunteer in our warehouse netting produce, packing senior boxes, packing family packs, sorting donations, and other projects we need help with!</a:t>
            </a:r>
          </a:p>
          <a:p>
            <a:pPr algn="ctr">
              <a:lnSpc>
                <a:spcPts val="3360"/>
              </a:lnSpc>
            </a:pPr>
          </a:p>
        </p:txBody>
      </p:sp>
      <p:sp>
        <p:nvSpPr>
          <p:cNvPr name="TextBox 12" id="12"/>
          <p:cNvSpPr txBox="true"/>
          <p:nvPr/>
        </p:nvSpPr>
        <p:spPr>
          <a:xfrm rot="0">
            <a:off x="6859490" y="5671365"/>
            <a:ext cx="4721872" cy="1663065"/>
          </a:xfrm>
          <a:prstGeom prst="rect">
            <a:avLst/>
          </a:prstGeom>
        </p:spPr>
        <p:txBody>
          <a:bodyPr anchor="t" rtlCol="false" tIns="0" lIns="0" bIns="0" rIns="0">
            <a:spAutoFit/>
          </a:bodyPr>
          <a:lstStyle/>
          <a:p>
            <a:pPr algn="ctr">
              <a:lnSpc>
                <a:spcPts val="3360"/>
              </a:lnSpc>
            </a:pPr>
            <a:r>
              <a:rPr lang="en-US" sz="2400">
                <a:solidFill>
                  <a:srgbClr val="2A481D"/>
                </a:solidFill>
                <a:latin typeface="Amiko"/>
                <a:ea typeface="Amiko"/>
                <a:cs typeface="Amiko"/>
                <a:sym typeface="Amiko"/>
              </a:rPr>
              <a:t>Fill the Van and</a:t>
            </a:r>
          </a:p>
          <a:p>
            <a:pPr algn="ctr">
              <a:lnSpc>
                <a:spcPts val="3360"/>
              </a:lnSpc>
            </a:pPr>
            <a:r>
              <a:rPr lang="en-US" sz="2400">
                <a:solidFill>
                  <a:srgbClr val="2A481D"/>
                </a:solidFill>
                <a:latin typeface="Amiko"/>
                <a:ea typeface="Amiko"/>
                <a:cs typeface="Amiko"/>
                <a:sym typeface="Amiko"/>
              </a:rPr>
              <a:t>Stamp Out Hunger food drives, Administrative tasks, and more.</a:t>
            </a:r>
          </a:p>
        </p:txBody>
      </p:sp>
      <p:sp>
        <p:nvSpPr>
          <p:cNvPr name="TextBox 13" id="13"/>
          <p:cNvSpPr txBox="true"/>
          <p:nvPr/>
        </p:nvSpPr>
        <p:spPr>
          <a:xfrm rot="0">
            <a:off x="12518599" y="6300015"/>
            <a:ext cx="4442162" cy="824865"/>
          </a:xfrm>
          <a:prstGeom prst="rect">
            <a:avLst/>
          </a:prstGeom>
        </p:spPr>
        <p:txBody>
          <a:bodyPr anchor="t" rtlCol="false" tIns="0" lIns="0" bIns="0" rIns="0">
            <a:spAutoFit/>
          </a:bodyPr>
          <a:lstStyle/>
          <a:p>
            <a:pPr algn="ctr">
              <a:lnSpc>
                <a:spcPts val="3360"/>
              </a:lnSpc>
            </a:pPr>
            <a:r>
              <a:rPr lang="en-US" sz="2400">
                <a:solidFill>
                  <a:srgbClr val="2A481D"/>
                </a:solidFill>
                <a:latin typeface="Amiko"/>
                <a:ea typeface="Amiko"/>
                <a:cs typeface="Amiko"/>
                <a:sym typeface="Amiko"/>
              </a:rPr>
              <a:t>Located in each of our 18 counties.</a:t>
            </a:r>
          </a:p>
        </p:txBody>
      </p:sp>
      <p:sp>
        <p:nvSpPr>
          <p:cNvPr name="TextBox 14" id="14"/>
          <p:cNvSpPr txBox="true"/>
          <p:nvPr/>
        </p:nvSpPr>
        <p:spPr>
          <a:xfrm rot="0">
            <a:off x="1604376" y="5035049"/>
            <a:ext cx="3887887" cy="526600"/>
          </a:xfrm>
          <a:prstGeom prst="rect">
            <a:avLst/>
          </a:prstGeom>
        </p:spPr>
        <p:txBody>
          <a:bodyPr anchor="t" rtlCol="false" tIns="0" lIns="0" bIns="0" rIns="0">
            <a:spAutoFit/>
          </a:bodyPr>
          <a:lstStyle/>
          <a:p>
            <a:pPr algn="ctr">
              <a:lnSpc>
                <a:spcPts val="3849"/>
              </a:lnSpc>
            </a:pPr>
            <a:r>
              <a:rPr lang="en-US" b="true" sz="4277">
                <a:solidFill>
                  <a:srgbClr val="F18A00"/>
                </a:solidFill>
                <a:latin typeface="Montserrat Bold"/>
                <a:ea typeface="Montserrat Bold"/>
                <a:cs typeface="Montserrat Bold"/>
                <a:sym typeface="Montserrat Bold"/>
              </a:rPr>
              <a:t>WAREHOUSE</a:t>
            </a:r>
          </a:p>
        </p:txBody>
      </p:sp>
      <p:sp>
        <p:nvSpPr>
          <p:cNvPr name="TextBox 15" id="15"/>
          <p:cNvSpPr txBox="true"/>
          <p:nvPr/>
        </p:nvSpPr>
        <p:spPr>
          <a:xfrm rot="0">
            <a:off x="6672054" y="5036596"/>
            <a:ext cx="5279424" cy="525053"/>
          </a:xfrm>
          <a:prstGeom prst="rect">
            <a:avLst/>
          </a:prstGeom>
        </p:spPr>
        <p:txBody>
          <a:bodyPr anchor="t" rtlCol="false" tIns="0" lIns="0" bIns="0" rIns="0">
            <a:spAutoFit/>
          </a:bodyPr>
          <a:lstStyle/>
          <a:p>
            <a:pPr algn="ctr">
              <a:lnSpc>
                <a:spcPts val="3840"/>
              </a:lnSpc>
            </a:pPr>
            <a:r>
              <a:rPr lang="en-US" b="true" sz="4267">
                <a:solidFill>
                  <a:srgbClr val="F18A00"/>
                </a:solidFill>
                <a:latin typeface="Montserrat Bold"/>
                <a:ea typeface="Montserrat Bold"/>
                <a:cs typeface="Montserrat Bold"/>
                <a:sym typeface="Montserrat Bold"/>
              </a:rPr>
              <a:t>SPECIAL EVENTS</a:t>
            </a:r>
          </a:p>
        </p:txBody>
      </p:sp>
      <p:sp>
        <p:nvSpPr>
          <p:cNvPr name="TextBox 16" id="16"/>
          <p:cNvSpPr txBox="true"/>
          <p:nvPr/>
        </p:nvSpPr>
        <p:spPr>
          <a:xfrm rot="0">
            <a:off x="12486553" y="5035049"/>
            <a:ext cx="4474209" cy="988695"/>
          </a:xfrm>
          <a:prstGeom prst="rect">
            <a:avLst/>
          </a:prstGeom>
        </p:spPr>
        <p:txBody>
          <a:bodyPr anchor="t" rtlCol="false" tIns="0" lIns="0" bIns="0" rIns="0">
            <a:spAutoFit/>
          </a:bodyPr>
          <a:lstStyle/>
          <a:p>
            <a:pPr algn="ctr">
              <a:lnSpc>
                <a:spcPts val="3780"/>
              </a:lnSpc>
            </a:pPr>
            <a:r>
              <a:rPr lang="en-US" b="true" sz="4200">
                <a:solidFill>
                  <a:srgbClr val="F18A00"/>
                </a:solidFill>
                <a:latin typeface="Montserrat Bold"/>
                <a:ea typeface="Montserrat Bold"/>
                <a:cs typeface="Montserrat Bold"/>
                <a:sym typeface="Montserrat Bold"/>
              </a:rPr>
              <a:t>FRESH MOBILE PANTRIES</a:t>
            </a:r>
          </a:p>
        </p:txBody>
      </p:sp>
    </p:spTree>
  </p:cSld>
  <p:clrMapOvr>
    <a:masterClrMapping/>
  </p:clrMapOvr>
</p:sld>
</file>

<file path=ppt/slides/slide102.xml><?xml version="1.0" encoding="utf-8"?>
<p:sld xmlns:p="http://schemas.openxmlformats.org/presentationml/2006/main" xmlns:a="http://schemas.openxmlformats.org/drawingml/2006/main" xmlns:r="http://schemas.openxmlformats.org/officeDocument/2006/relationships">
  <p:cSld>
    <p:bg>
      <p:bgPr>
        <a:solidFill>
          <a:srgbClr val="198C6C"/>
        </a:solidFill>
      </p:bgPr>
    </p:bg>
    <p:spTree>
      <p:nvGrpSpPr>
        <p:cNvPr id="1" name=""/>
        <p:cNvGrpSpPr/>
        <p:nvPr/>
      </p:nvGrpSpPr>
      <p:grpSpPr>
        <a:xfrm>
          <a:off x="0" y="0"/>
          <a:ext cx="0" cy="0"/>
          <a:chOff x="0" y="0"/>
          <a:chExt cx="0" cy="0"/>
        </a:xfrm>
      </p:grpSpPr>
      <p:sp>
        <p:nvSpPr>
          <p:cNvPr name="Freeform 2" id="2"/>
          <p:cNvSpPr/>
          <p:nvPr/>
        </p:nvSpPr>
        <p:spPr>
          <a:xfrm flipH="false" flipV="false" rot="0">
            <a:off x="-587672" y="-3384461"/>
            <a:ext cx="19096085" cy="18101560"/>
          </a:xfrm>
          <a:custGeom>
            <a:avLst/>
            <a:gdLst/>
            <a:ahLst/>
            <a:cxnLst/>
            <a:rect r="r" b="b" t="t" l="l"/>
            <a:pathLst>
              <a:path h="18101560" w="19096085">
                <a:moveTo>
                  <a:pt x="0" y="0"/>
                </a:moveTo>
                <a:lnTo>
                  <a:pt x="19096085" y="0"/>
                </a:lnTo>
                <a:lnTo>
                  <a:pt x="19096085" y="18101559"/>
                </a:lnTo>
                <a:lnTo>
                  <a:pt x="0" y="18101559"/>
                </a:lnTo>
                <a:lnTo>
                  <a:pt x="0" y="0"/>
                </a:lnTo>
                <a:close/>
              </a:path>
            </a:pathLst>
          </a:custGeom>
          <a:blipFill>
            <a:blip r:embed="rId2">
              <a:alphaModFix amt="12000"/>
            </a:blip>
            <a:stretch>
              <a:fillRect l="0" t="-2747" r="0" b="-2747"/>
            </a:stretch>
          </a:blipFill>
        </p:spPr>
      </p:sp>
      <p:sp>
        <p:nvSpPr>
          <p:cNvPr name="Freeform 3" id="3"/>
          <p:cNvSpPr/>
          <p:nvPr/>
        </p:nvSpPr>
        <p:spPr>
          <a:xfrm flipH="false" flipV="false" rot="0">
            <a:off x="4184594" y="709675"/>
            <a:ext cx="9918813" cy="2082951"/>
          </a:xfrm>
          <a:custGeom>
            <a:avLst/>
            <a:gdLst/>
            <a:ahLst/>
            <a:cxnLst/>
            <a:rect r="r" b="b" t="t" l="l"/>
            <a:pathLst>
              <a:path h="2082951" w="9918813">
                <a:moveTo>
                  <a:pt x="0" y="0"/>
                </a:moveTo>
                <a:lnTo>
                  <a:pt x="9918812" y="0"/>
                </a:lnTo>
                <a:lnTo>
                  <a:pt x="9918812" y="2082950"/>
                </a:lnTo>
                <a:lnTo>
                  <a:pt x="0" y="20829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67793" y="3357635"/>
            <a:ext cx="9200867" cy="5741556"/>
          </a:xfrm>
          <a:custGeom>
            <a:avLst/>
            <a:gdLst/>
            <a:ahLst/>
            <a:cxnLst/>
            <a:rect r="r" b="b" t="t" l="l"/>
            <a:pathLst>
              <a:path h="5741556" w="9200867">
                <a:moveTo>
                  <a:pt x="0" y="0"/>
                </a:moveTo>
                <a:lnTo>
                  <a:pt x="9200867" y="0"/>
                </a:lnTo>
                <a:lnTo>
                  <a:pt x="9200867" y="5741557"/>
                </a:lnTo>
                <a:lnTo>
                  <a:pt x="0" y="5741557"/>
                </a:lnTo>
                <a:lnTo>
                  <a:pt x="0" y="0"/>
                </a:lnTo>
                <a:close/>
              </a:path>
            </a:pathLst>
          </a:custGeom>
          <a:blipFill>
            <a:blip r:embed="rId5"/>
            <a:stretch>
              <a:fillRect l="0" t="0" r="0" b="0"/>
            </a:stretch>
          </a:blipFill>
          <a:ln w="85725" cap="sq">
            <a:solidFill>
              <a:srgbClr val="FCE9CC"/>
            </a:solidFill>
            <a:prstDash val="solid"/>
            <a:miter/>
          </a:ln>
        </p:spPr>
      </p:sp>
      <p:sp>
        <p:nvSpPr>
          <p:cNvPr name="Freeform 5" id="5"/>
          <p:cNvSpPr/>
          <p:nvPr/>
        </p:nvSpPr>
        <p:spPr>
          <a:xfrm flipH="false" flipV="false" rot="0">
            <a:off x="14315522" y="6618915"/>
            <a:ext cx="3668162" cy="3668162"/>
          </a:xfrm>
          <a:custGeom>
            <a:avLst/>
            <a:gdLst/>
            <a:ahLst/>
            <a:cxnLst/>
            <a:rect r="r" b="b" t="t" l="l"/>
            <a:pathLst>
              <a:path h="3668162" w="3668162">
                <a:moveTo>
                  <a:pt x="0" y="0"/>
                </a:moveTo>
                <a:lnTo>
                  <a:pt x="3668162" y="0"/>
                </a:lnTo>
                <a:lnTo>
                  <a:pt x="3668162" y="3668161"/>
                </a:lnTo>
                <a:lnTo>
                  <a:pt x="0" y="366816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4900790" y="865320"/>
            <a:ext cx="8486419" cy="2019310"/>
          </a:xfrm>
          <a:prstGeom prst="rect">
            <a:avLst/>
          </a:prstGeom>
        </p:spPr>
        <p:txBody>
          <a:bodyPr anchor="t" rtlCol="false" tIns="0" lIns="0" bIns="0" rIns="0">
            <a:spAutoFit/>
          </a:bodyPr>
          <a:lstStyle/>
          <a:p>
            <a:pPr algn="ctr">
              <a:lnSpc>
                <a:spcPts val="7650"/>
              </a:lnSpc>
            </a:pPr>
            <a:r>
              <a:rPr lang="en-US" sz="8500">
                <a:solidFill>
                  <a:srgbClr val="FAF6DC"/>
                </a:solidFill>
                <a:latin typeface="Montserrat"/>
                <a:ea typeface="Montserrat"/>
                <a:cs typeface="Montserrat"/>
                <a:sym typeface="Montserrat"/>
              </a:rPr>
              <a:t>How I Can Be a Resource</a:t>
            </a:r>
          </a:p>
        </p:txBody>
      </p:sp>
      <p:sp>
        <p:nvSpPr>
          <p:cNvPr name="TextBox 7" id="7"/>
          <p:cNvSpPr txBox="true"/>
          <p:nvPr/>
        </p:nvSpPr>
        <p:spPr>
          <a:xfrm rot="0">
            <a:off x="9598759" y="3519560"/>
            <a:ext cx="9009295" cy="1240153"/>
          </a:xfrm>
          <a:prstGeom prst="rect">
            <a:avLst/>
          </a:prstGeom>
        </p:spPr>
        <p:txBody>
          <a:bodyPr anchor="t" rtlCol="false" tIns="0" lIns="0" bIns="0" rIns="0">
            <a:spAutoFit/>
          </a:bodyPr>
          <a:lstStyle/>
          <a:p>
            <a:pPr algn="l" marL="1144258" indent="-572129" lvl="1">
              <a:lnSpc>
                <a:spcPts val="4769"/>
              </a:lnSpc>
              <a:buAutoNum type="arabicPeriod" startAt="1"/>
            </a:pPr>
            <a:r>
              <a:rPr lang="en-US" sz="5299">
                <a:solidFill>
                  <a:srgbClr val="F8EACD"/>
                </a:solidFill>
                <a:latin typeface="Montserrat"/>
                <a:ea typeface="Montserrat"/>
                <a:cs typeface="Montserrat"/>
                <a:sym typeface="Montserrat"/>
              </a:rPr>
              <a:t>Volunteer recruitment</a:t>
            </a:r>
          </a:p>
          <a:p>
            <a:pPr algn="l">
              <a:lnSpc>
                <a:spcPts val="4769"/>
              </a:lnSpc>
            </a:pPr>
          </a:p>
        </p:txBody>
      </p:sp>
      <p:sp>
        <p:nvSpPr>
          <p:cNvPr name="TextBox 8" id="8"/>
          <p:cNvSpPr txBox="true"/>
          <p:nvPr/>
        </p:nvSpPr>
        <p:spPr>
          <a:xfrm rot="0">
            <a:off x="10267168" y="4417776"/>
            <a:ext cx="8020832" cy="2760980"/>
          </a:xfrm>
          <a:prstGeom prst="rect">
            <a:avLst/>
          </a:prstGeom>
        </p:spPr>
        <p:txBody>
          <a:bodyPr anchor="t" rtlCol="false" tIns="0" lIns="0" bIns="0" rIns="0">
            <a:spAutoFit/>
          </a:bodyPr>
          <a:lstStyle/>
          <a:p>
            <a:pPr algn="l">
              <a:lnSpc>
                <a:spcPts val="7419"/>
              </a:lnSpc>
              <a:spcBef>
                <a:spcPct val="0"/>
              </a:spcBef>
            </a:pPr>
            <a:r>
              <a:rPr lang="en-US" sz="5299">
                <a:solidFill>
                  <a:srgbClr val="FCE9CC"/>
                </a:solidFill>
                <a:latin typeface="Montserrat"/>
                <a:ea typeface="Montserrat"/>
                <a:cs typeface="Montserrat"/>
                <a:sym typeface="Montserrat"/>
              </a:rPr>
              <a:t>2. </a:t>
            </a:r>
            <a:r>
              <a:rPr lang="en-US" sz="5299">
                <a:solidFill>
                  <a:srgbClr val="FCE9CC"/>
                </a:solidFill>
                <a:latin typeface="Montserrat"/>
                <a:ea typeface="Montserrat"/>
                <a:cs typeface="Montserrat"/>
                <a:sym typeface="Montserrat"/>
              </a:rPr>
              <a:t>Volunteer appreciation and recognition</a:t>
            </a:r>
          </a:p>
        </p:txBody>
      </p:sp>
    </p:spTree>
  </p:cSld>
  <p:clrMapOvr>
    <a:masterClrMapping/>
  </p:clrMapOvr>
</p:sld>
</file>

<file path=ppt/slides/slide103.xml><?xml version="1.0" encoding="utf-8"?>
<p:sld xmlns:p="http://schemas.openxmlformats.org/presentationml/2006/main" xmlns:a="http://schemas.openxmlformats.org/drawingml/2006/main" xmlns:r="http://schemas.openxmlformats.org/officeDocument/2006/relationships">
  <p:cSld>
    <p:bg>
      <p:bgPr>
        <a:solidFill>
          <a:srgbClr val="198C6C"/>
        </a:solidFill>
      </p:bgPr>
    </p:bg>
    <p:spTree>
      <p:nvGrpSpPr>
        <p:cNvPr id="1" name=""/>
        <p:cNvGrpSpPr/>
        <p:nvPr/>
      </p:nvGrpSpPr>
      <p:grpSpPr>
        <a:xfrm>
          <a:off x="0" y="0"/>
          <a:ext cx="0" cy="0"/>
          <a:chOff x="0" y="0"/>
          <a:chExt cx="0" cy="0"/>
        </a:xfrm>
      </p:grpSpPr>
      <p:sp>
        <p:nvSpPr>
          <p:cNvPr name="Freeform 2" id="2"/>
          <p:cNvSpPr/>
          <p:nvPr/>
        </p:nvSpPr>
        <p:spPr>
          <a:xfrm flipH="false" flipV="false" rot="0">
            <a:off x="-587672" y="-3384461"/>
            <a:ext cx="19096085" cy="18101560"/>
          </a:xfrm>
          <a:custGeom>
            <a:avLst/>
            <a:gdLst/>
            <a:ahLst/>
            <a:cxnLst/>
            <a:rect r="r" b="b" t="t" l="l"/>
            <a:pathLst>
              <a:path h="18101560" w="19096085">
                <a:moveTo>
                  <a:pt x="0" y="0"/>
                </a:moveTo>
                <a:lnTo>
                  <a:pt x="19096085" y="0"/>
                </a:lnTo>
                <a:lnTo>
                  <a:pt x="19096085" y="18101559"/>
                </a:lnTo>
                <a:lnTo>
                  <a:pt x="0" y="18101559"/>
                </a:lnTo>
                <a:lnTo>
                  <a:pt x="0" y="0"/>
                </a:lnTo>
                <a:close/>
              </a:path>
            </a:pathLst>
          </a:custGeom>
          <a:blipFill>
            <a:blip r:embed="rId2">
              <a:alphaModFix amt="12000"/>
            </a:blip>
            <a:stretch>
              <a:fillRect l="0" t="-2747" r="0" b="-2747"/>
            </a:stretch>
          </a:blipFill>
        </p:spPr>
      </p:sp>
      <p:sp>
        <p:nvSpPr>
          <p:cNvPr name="Freeform 3" id="3"/>
          <p:cNvSpPr/>
          <p:nvPr/>
        </p:nvSpPr>
        <p:spPr>
          <a:xfrm flipH="false" flipV="false" rot="0">
            <a:off x="4184594" y="461043"/>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481202" y="2885389"/>
            <a:ext cx="13325597" cy="1798956"/>
          </a:xfrm>
          <a:custGeom>
            <a:avLst/>
            <a:gdLst/>
            <a:ahLst/>
            <a:cxnLst/>
            <a:rect r="r" b="b" t="t" l="l"/>
            <a:pathLst>
              <a:path h="1798956" w="13325597">
                <a:moveTo>
                  <a:pt x="0" y="0"/>
                </a:moveTo>
                <a:lnTo>
                  <a:pt x="13325596" y="0"/>
                </a:lnTo>
                <a:lnTo>
                  <a:pt x="13325596" y="1798956"/>
                </a:lnTo>
                <a:lnTo>
                  <a:pt x="0" y="1798956"/>
                </a:lnTo>
                <a:lnTo>
                  <a:pt x="0" y="0"/>
                </a:lnTo>
                <a:close/>
              </a:path>
            </a:pathLst>
          </a:custGeom>
          <a:blipFill>
            <a:blip r:embed="rId5"/>
            <a:stretch>
              <a:fillRect l="0" t="0" r="0" b="0"/>
            </a:stretch>
          </a:blipFill>
        </p:spPr>
      </p:sp>
      <p:sp>
        <p:nvSpPr>
          <p:cNvPr name="Freeform 5" id="5"/>
          <p:cNvSpPr/>
          <p:nvPr/>
        </p:nvSpPr>
        <p:spPr>
          <a:xfrm flipH="false" flipV="false" rot="0">
            <a:off x="8182481" y="3347977"/>
            <a:ext cx="961519" cy="873780"/>
          </a:xfrm>
          <a:custGeom>
            <a:avLst/>
            <a:gdLst/>
            <a:ahLst/>
            <a:cxnLst/>
            <a:rect r="r" b="b" t="t" l="l"/>
            <a:pathLst>
              <a:path h="873780" w="961519">
                <a:moveTo>
                  <a:pt x="0" y="0"/>
                </a:moveTo>
                <a:lnTo>
                  <a:pt x="961519" y="0"/>
                </a:lnTo>
                <a:lnTo>
                  <a:pt x="961519" y="873780"/>
                </a:lnTo>
                <a:lnTo>
                  <a:pt x="0" y="8737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5439337" y="4931995"/>
            <a:ext cx="7409326" cy="5066127"/>
          </a:xfrm>
          <a:custGeom>
            <a:avLst/>
            <a:gdLst/>
            <a:ahLst/>
            <a:cxnLst/>
            <a:rect r="r" b="b" t="t" l="l"/>
            <a:pathLst>
              <a:path h="5066127" w="7409326">
                <a:moveTo>
                  <a:pt x="0" y="0"/>
                </a:moveTo>
                <a:lnTo>
                  <a:pt x="7409326" y="0"/>
                </a:lnTo>
                <a:lnTo>
                  <a:pt x="7409326" y="5066127"/>
                </a:lnTo>
                <a:lnTo>
                  <a:pt x="0" y="5066127"/>
                </a:lnTo>
                <a:lnTo>
                  <a:pt x="0" y="0"/>
                </a:lnTo>
                <a:close/>
              </a:path>
            </a:pathLst>
          </a:custGeom>
          <a:blipFill>
            <a:blip r:embed="rId8"/>
            <a:stretch>
              <a:fillRect l="0" t="0" r="0" b="0"/>
            </a:stretch>
          </a:blipFill>
        </p:spPr>
      </p:sp>
      <p:sp>
        <p:nvSpPr>
          <p:cNvPr name="Freeform 7" id="7"/>
          <p:cNvSpPr/>
          <p:nvPr/>
        </p:nvSpPr>
        <p:spPr>
          <a:xfrm flipH="false" flipV="false" rot="0">
            <a:off x="7825337" y="8581315"/>
            <a:ext cx="2551606" cy="1199255"/>
          </a:xfrm>
          <a:custGeom>
            <a:avLst/>
            <a:gdLst/>
            <a:ahLst/>
            <a:cxnLst/>
            <a:rect r="r" b="b" t="t" l="l"/>
            <a:pathLst>
              <a:path h="1199255" w="2551606">
                <a:moveTo>
                  <a:pt x="0" y="0"/>
                </a:moveTo>
                <a:lnTo>
                  <a:pt x="2551606" y="0"/>
                </a:lnTo>
                <a:lnTo>
                  <a:pt x="2551606" y="1199254"/>
                </a:lnTo>
                <a:lnTo>
                  <a:pt x="0" y="11992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4900790" y="616689"/>
            <a:ext cx="8486419" cy="2019310"/>
          </a:xfrm>
          <a:prstGeom prst="rect">
            <a:avLst/>
          </a:prstGeom>
        </p:spPr>
        <p:txBody>
          <a:bodyPr anchor="t" rtlCol="false" tIns="0" lIns="0" bIns="0" rIns="0">
            <a:spAutoFit/>
          </a:bodyPr>
          <a:lstStyle/>
          <a:p>
            <a:pPr algn="ctr">
              <a:lnSpc>
                <a:spcPts val="7650"/>
              </a:lnSpc>
            </a:pPr>
            <a:r>
              <a:rPr lang="en-US" sz="8500">
                <a:solidFill>
                  <a:srgbClr val="FAF6DC"/>
                </a:solidFill>
                <a:latin typeface="Montserrat"/>
                <a:ea typeface="Montserrat"/>
                <a:cs typeface="Montserrat"/>
                <a:sym typeface="Montserrat"/>
              </a:rPr>
              <a:t>Navigating our Website</a:t>
            </a:r>
          </a:p>
        </p:txBody>
      </p:sp>
    </p:spTree>
  </p:cSld>
  <p:clrMapOvr>
    <a:masterClrMapping/>
  </p:clrMapOvr>
</p:sld>
</file>

<file path=ppt/slides/slide10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0"/>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stretch>
                <a:fillRect l="0" t="0" r="0" b="0"/>
              </a:stretch>
            </a:blipFill>
          </p:spPr>
        </p:sp>
      </p:grpSp>
      <p:grpSp>
        <p:nvGrpSpPr>
          <p:cNvPr name="Group 7" id="7"/>
          <p:cNvGrpSpPr/>
          <p:nvPr/>
        </p:nvGrpSpPr>
        <p:grpSpPr>
          <a:xfrm rot="0">
            <a:off x="1983436" y="1300610"/>
            <a:ext cx="14321128" cy="7685780"/>
            <a:chOff x="0" y="0"/>
            <a:chExt cx="3771820" cy="2024238"/>
          </a:xfrm>
        </p:grpSpPr>
        <p:sp>
          <p:nvSpPr>
            <p:cNvPr name="Freeform 8" id="8"/>
            <p:cNvSpPr/>
            <p:nvPr/>
          </p:nvSpPr>
          <p:spPr>
            <a:xfrm flipH="false" flipV="false" rot="0">
              <a:off x="0" y="0"/>
              <a:ext cx="3771820" cy="2024238"/>
            </a:xfrm>
            <a:custGeom>
              <a:avLst/>
              <a:gdLst/>
              <a:ahLst/>
              <a:cxnLst/>
              <a:rect r="r" b="b" t="t" l="l"/>
              <a:pathLst>
                <a:path h="2024238" w="3771820">
                  <a:moveTo>
                    <a:pt x="0" y="0"/>
                  </a:moveTo>
                  <a:lnTo>
                    <a:pt x="3771820" y="0"/>
                  </a:lnTo>
                  <a:lnTo>
                    <a:pt x="3771820" y="2024238"/>
                  </a:lnTo>
                  <a:lnTo>
                    <a:pt x="0" y="2024238"/>
                  </a:lnTo>
                  <a:close/>
                </a:path>
              </a:pathLst>
            </a:custGeom>
            <a:solidFill>
              <a:srgbClr val="F8F1EB"/>
            </a:solidFill>
            <a:ln w="114300" cap="sq">
              <a:solidFill>
                <a:srgbClr val="B72D34"/>
              </a:solidFill>
              <a:prstDash val="solid"/>
              <a:miter/>
            </a:ln>
          </p:spPr>
        </p:sp>
        <p:sp>
          <p:nvSpPr>
            <p:cNvPr name="TextBox 9" id="9"/>
            <p:cNvSpPr txBox="true"/>
            <p:nvPr/>
          </p:nvSpPr>
          <p:spPr>
            <a:xfrm>
              <a:off x="0" y="-38100"/>
              <a:ext cx="3771820" cy="2062338"/>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2463924" y="2634661"/>
            <a:ext cx="13360152" cy="4733804"/>
          </a:xfrm>
          <a:prstGeom prst="rect">
            <a:avLst/>
          </a:prstGeom>
        </p:spPr>
        <p:txBody>
          <a:bodyPr anchor="t" rtlCol="false" tIns="0" lIns="0" bIns="0" rIns="0">
            <a:spAutoFit/>
          </a:bodyPr>
          <a:lstStyle/>
          <a:p>
            <a:pPr algn="ctr">
              <a:lnSpc>
                <a:spcPts val="21878"/>
              </a:lnSpc>
            </a:pPr>
            <a:r>
              <a:rPr lang="en-US" sz="15627">
                <a:solidFill>
                  <a:srgbClr val="000000"/>
                </a:solidFill>
                <a:latin typeface="Montserrat"/>
                <a:ea typeface="Montserrat"/>
                <a:cs typeface="Montserrat"/>
                <a:sym typeface="Montserrat"/>
              </a:rPr>
              <a:t>MO TEFAP </a:t>
            </a:r>
          </a:p>
          <a:p>
            <a:pPr algn="ctr">
              <a:lnSpc>
                <a:spcPts val="15934"/>
              </a:lnSpc>
            </a:pPr>
            <a:r>
              <a:rPr lang="en-US" sz="11381">
                <a:solidFill>
                  <a:srgbClr val="849D23"/>
                </a:solidFill>
                <a:latin typeface="Montserrat"/>
                <a:ea typeface="Montserrat"/>
                <a:cs typeface="Montserrat"/>
                <a:sym typeface="Montserrat"/>
              </a:rPr>
              <a:t>with Amy &amp; James</a:t>
            </a:r>
          </a:p>
        </p:txBody>
      </p:sp>
    </p:spTree>
  </p:cSld>
  <p:clrMapOvr>
    <a:masterClrMapping/>
  </p:clrMapOvr>
</p:sld>
</file>

<file path=ppt/slides/slide10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0" y="3123921"/>
            <a:ext cx="17834028" cy="6150349"/>
          </a:xfrm>
          <a:prstGeom prst="rect">
            <a:avLst/>
          </a:prstGeom>
        </p:spPr>
        <p:txBody>
          <a:bodyPr anchor="t" rtlCol="false" tIns="0" lIns="0" bIns="0" rIns="0">
            <a:spAutoFit/>
          </a:bodyPr>
          <a:lstStyle/>
          <a:p>
            <a:pPr algn="l">
              <a:lnSpc>
                <a:spcPts val="5404"/>
              </a:lnSpc>
            </a:pPr>
            <a:r>
              <a:rPr lang="en-US" sz="3860" u="sng" b="true">
                <a:solidFill>
                  <a:srgbClr val="000000"/>
                </a:solidFill>
                <a:latin typeface="Montserrat Bold"/>
                <a:ea typeface="Montserrat Bold"/>
                <a:cs typeface="Montserrat Bold"/>
                <a:sym typeface="Montserrat Bold"/>
              </a:rPr>
              <a:t>Timeline</a:t>
            </a:r>
          </a:p>
          <a:p>
            <a:pPr algn="l" marL="833436" indent="-416718" lvl="1">
              <a:lnSpc>
                <a:spcPts val="5404"/>
              </a:lnSpc>
              <a:buFont typeface="Arial"/>
              <a:buChar char="•"/>
            </a:pPr>
            <a:r>
              <a:rPr lang="en-US" b="true" sz="3860">
                <a:solidFill>
                  <a:srgbClr val="000000"/>
                </a:solidFill>
                <a:latin typeface="Montserrat Bold"/>
                <a:ea typeface="Montserrat Bold"/>
                <a:cs typeface="Montserrat Bold"/>
                <a:sym typeface="Montserrat Bold"/>
              </a:rPr>
              <a:t>Agency will receive a notification email in May. Email will provide the date and time of site visit, and a general overview.</a:t>
            </a:r>
          </a:p>
          <a:p>
            <a:pPr algn="l" marL="833436" indent="-416718" lvl="1">
              <a:lnSpc>
                <a:spcPts val="5404"/>
              </a:lnSpc>
              <a:buFont typeface="Arial"/>
              <a:buChar char="•"/>
            </a:pPr>
            <a:r>
              <a:rPr lang="en-US" b="true" sz="3860">
                <a:solidFill>
                  <a:srgbClr val="000000"/>
                </a:solidFill>
                <a:latin typeface="Montserrat Bold"/>
                <a:ea typeface="Montserrat Bold"/>
                <a:cs typeface="Montserrat Bold"/>
                <a:sym typeface="Montserrat Bold"/>
              </a:rPr>
              <a:t>Required questionnaire with completion deadline.</a:t>
            </a:r>
          </a:p>
          <a:p>
            <a:pPr algn="l" marL="833436" indent="-416718" lvl="1">
              <a:lnSpc>
                <a:spcPts val="5404"/>
              </a:lnSpc>
              <a:buFont typeface="Arial"/>
              <a:buChar char="•"/>
            </a:pPr>
            <a:r>
              <a:rPr lang="en-US" b="true" sz="3860">
                <a:solidFill>
                  <a:srgbClr val="000000"/>
                </a:solidFill>
                <a:latin typeface="Montserrat Bold"/>
                <a:ea typeface="Montserrat Bold"/>
                <a:cs typeface="Montserrat Bold"/>
                <a:sym typeface="Montserrat Bold"/>
              </a:rPr>
              <a:t>Second Harvest ARC will conduct a pre-inspection visit at your request.</a:t>
            </a:r>
          </a:p>
          <a:p>
            <a:pPr algn="l" marL="833436" indent="-416718" lvl="1">
              <a:lnSpc>
                <a:spcPts val="5404"/>
              </a:lnSpc>
              <a:buFont typeface="Arial"/>
              <a:buChar char="•"/>
            </a:pPr>
            <a:r>
              <a:rPr lang="en-US" b="true" sz="3860">
                <a:solidFill>
                  <a:srgbClr val="000000"/>
                </a:solidFill>
                <a:latin typeface="Montserrat Bold"/>
                <a:ea typeface="Montserrat Bold"/>
                <a:cs typeface="Montserrat Bold"/>
                <a:sym typeface="Montserrat Bold"/>
              </a:rPr>
              <a:t>Inspection will be conducted in June</a:t>
            </a:r>
          </a:p>
          <a:p>
            <a:pPr algn="l" marL="833436" indent="-416718" lvl="1">
              <a:lnSpc>
                <a:spcPts val="5404"/>
              </a:lnSpc>
              <a:buFont typeface="Arial"/>
              <a:buChar char="•"/>
            </a:pPr>
            <a:r>
              <a:rPr lang="en-US" b="true" sz="3860">
                <a:solidFill>
                  <a:srgbClr val="000000"/>
                </a:solidFill>
                <a:latin typeface="Montserrat Bold"/>
                <a:ea typeface="Montserrat Bold"/>
                <a:cs typeface="Montserrat Bold"/>
                <a:sym typeface="Montserrat Bold"/>
              </a:rPr>
              <a:t>Corrective Action Process will follow (if required). Must be submitted within 30 days.</a:t>
            </a:r>
          </a:p>
        </p:txBody>
      </p:sp>
      <p:sp>
        <p:nvSpPr>
          <p:cNvPr name="TextBox 8" id="8"/>
          <p:cNvSpPr txBox="true"/>
          <p:nvPr/>
        </p:nvSpPr>
        <p:spPr>
          <a:xfrm rot="0">
            <a:off x="113632" y="316846"/>
            <a:ext cx="17720396" cy="2346337"/>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What to expect if you are selected for a MO TEFAP State Inspection</a:t>
            </a:r>
          </a:p>
        </p:txBody>
      </p:sp>
    </p:spTree>
  </p:cSld>
  <p:clrMapOvr>
    <a:masterClrMapping/>
  </p:clrMapOvr>
</p:sld>
</file>

<file path=ppt/slides/slide10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581758" y="584326"/>
            <a:ext cx="17253656" cy="8266440"/>
          </a:xfrm>
          <a:prstGeom prst="rect">
            <a:avLst/>
          </a:prstGeom>
        </p:spPr>
        <p:txBody>
          <a:bodyPr anchor="t" rtlCol="false" tIns="0" lIns="0" bIns="0" rIns="0">
            <a:spAutoFit/>
          </a:bodyPr>
          <a:lstStyle/>
          <a:p>
            <a:pPr algn="ctr">
              <a:lnSpc>
                <a:spcPts val="16499"/>
              </a:lnSpc>
            </a:pPr>
            <a:r>
              <a:rPr lang="en-US" sz="11785" b="true">
                <a:solidFill>
                  <a:srgbClr val="FFFFFF"/>
                </a:solidFill>
                <a:latin typeface="Montserrat Bold"/>
                <a:ea typeface="Montserrat Bold"/>
                <a:cs typeface="Montserrat Bold"/>
                <a:sym typeface="Montserrat Bold"/>
              </a:rPr>
              <a:t>Let’s Review Some Important Documents for Site Monitoring</a:t>
            </a:r>
          </a:p>
        </p:txBody>
      </p:sp>
    </p:spTree>
  </p:cSld>
  <p:clrMapOvr>
    <a:masterClrMapping/>
  </p:clrMapOvr>
</p:sld>
</file>

<file path=ppt/slides/slide10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2542678" y="1787478"/>
            <a:ext cx="12886180" cy="8305720"/>
          </a:xfrm>
          <a:custGeom>
            <a:avLst/>
            <a:gdLst/>
            <a:ahLst/>
            <a:cxnLst/>
            <a:rect r="r" b="b" t="t" l="l"/>
            <a:pathLst>
              <a:path h="8305720" w="12886180">
                <a:moveTo>
                  <a:pt x="0" y="0"/>
                </a:moveTo>
                <a:lnTo>
                  <a:pt x="12886181" y="0"/>
                </a:lnTo>
                <a:lnTo>
                  <a:pt x="12886181" y="8305720"/>
                </a:lnTo>
                <a:lnTo>
                  <a:pt x="0" y="8305720"/>
                </a:lnTo>
                <a:lnTo>
                  <a:pt x="0" y="0"/>
                </a:lnTo>
                <a:close/>
              </a:path>
            </a:pathLst>
          </a:custGeom>
          <a:blipFill>
            <a:blip r:embed="rId3"/>
            <a:stretch>
              <a:fillRect l="-21499" t="-18472" r="-21901" b="0"/>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FD-6 Contract with All Signatures</a:t>
            </a:r>
          </a:p>
        </p:txBody>
      </p:sp>
    </p:spTree>
  </p:cSld>
  <p:clrMapOvr>
    <a:masterClrMapping/>
  </p:clrMapOvr>
</p:sld>
</file>

<file path=ppt/slides/slide10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3785006" y="1908446"/>
            <a:ext cx="10816426" cy="8084057"/>
          </a:xfrm>
          <a:custGeom>
            <a:avLst/>
            <a:gdLst/>
            <a:ahLst/>
            <a:cxnLst/>
            <a:rect r="r" b="b" t="t" l="l"/>
            <a:pathLst>
              <a:path h="8084057" w="10816426">
                <a:moveTo>
                  <a:pt x="0" y="0"/>
                </a:moveTo>
                <a:lnTo>
                  <a:pt x="10816426" y="0"/>
                </a:lnTo>
                <a:lnTo>
                  <a:pt x="10816426" y="8084057"/>
                </a:lnTo>
                <a:lnTo>
                  <a:pt x="0" y="8084057"/>
                </a:lnTo>
                <a:lnTo>
                  <a:pt x="0" y="0"/>
                </a:lnTo>
                <a:close/>
              </a:path>
            </a:pathLst>
          </a:custGeom>
          <a:blipFill>
            <a:blip r:embed="rId3"/>
            <a:stretch>
              <a:fillRect l="0" t="-4523" r="0" b="-4523"/>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FD-15A Part 1 (Poverty Guidelines)</a:t>
            </a:r>
          </a:p>
        </p:txBody>
      </p:sp>
    </p:spTree>
  </p:cSld>
  <p:clrMapOvr>
    <a:masterClrMapping/>
  </p:clrMapOvr>
</p:sld>
</file>

<file path=ppt/slides/slide10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7033590" y="2293594"/>
            <a:ext cx="5288201" cy="7778057"/>
          </a:xfrm>
          <a:custGeom>
            <a:avLst/>
            <a:gdLst/>
            <a:ahLst/>
            <a:cxnLst/>
            <a:rect r="r" b="b" t="t" l="l"/>
            <a:pathLst>
              <a:path h="7778057" w="5288201">
                <a:moveTo>
                  <a:pt x="0" y="0"/>
                </a:moveTo>
                <a:lnTo>
                  <a:pt x="5288200" y="0"/>
                </a:lnTo>
                <a:lnTo>
                  <a:pt x="5288200" y="7778057"/>
                </a:lnTo>
                <a:lnTo>
                  <a:pt x="0" y="7778057"/>
                </a:lnTo>
                <a:lnTo>
                  <a:pt x="0" y="0"/>
                </a:lnTo>
                <a:close/>
              </a:path>
            </a:pathLst>
          </a:custGeom>
          <a:blipFill>
            <a:blip r:embed="rId3"/>
            <a:stretch>
              <a:fillRect l="0" t="-1951" r="0" b="-1951"/>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And Justice For All In Public View</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034062" y="5623753"/>
            <a:ext cx="3869577" cy="640239"/>
          </a:xfrm>
          <a:custGeom>
            <a:avLst/>
            <a:gdLst/>
            <a:ahLst/>
            <a:cxnLst/>
            <a:rect r="r" b="b" t="t" l="l"/>
            <a:pathLst>
              <a:path h="640239" w="3869577">
                <a:moveTo>
                  <a:pt x="0" y="0"/>
                </a:moveTo>
                <a:lnTo>
                  <a:pt x="3869578" y="0"/>
                </a:lnTo>
                <a:lnTo>
                  <a:pt x="3869578" y="640239"/>
                </a:lnTo>
                <a:lnTo>
                  <a:pt x="0" y="6402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37977" y="1265813"/>
            <a:ext cx="10661748" cy="3819495"/>
          </a:xfrm>
          <a:prstGeom prst="rect">
            <a:avLst/>
          </a:prstGeom>
        </p:spPr>
        <p:txBody>
          <a:bodyPr anchor="t" rtlCol="false" tIns="0" lIns="0" bIns="0" rIns="0">
            <a:spAutoFit/>
          </a:bodyPr>
          <a:lstStyle/>
          <a:p>
            <a:pPr algn="ctr">
              <a:lnSpc>
                <a:spcPts val="14861"/>
              </a:lnSpc>
            </a:pPr>
            <a:r>
              <a:rPr lang="en-US" b="true" sz="13634">
                <a:solidFill>
                  <a:srgbClr val="55622B"/>
                </a:solidFill>
                <a:latin typeface="Montserrat Bold"/>
                <a:ea typeface="Montserrat Bold"/>
                <a:cs typeface="Montserrat Bold"/>
                <a:sym typeface="Montserrat Bold"/>
              </a:rPr>
              <a:t>Civil Rights Training</a:t>
            </a:r>
          </a:p>
        </p:txBody>
      </p:sp>
      <p:sp>
        <p:nvSpPr>
          <p:cNvPr name="TextBox 4" id="4"/>
          <p:cNvSpPr txBox="true"/>
          <p:nvPr/>
        </p:nvSpPr>
        <p:spPr>
          <a:xfrm rot="0">
            <a:off x="1696614" y="6599307"/>
            <a:ext cx="8544474" cy="2658993"/>
          </a:xfrm>
          <a:prstGeom prst="rect">
            <a:avLst/>
          </a:prstGeom>
        </p:spPr>
        <p:txBody>
          <a:bodyPr anchor="t" rtlCol="false" tIns="0" lIns="0" bIns="0" rIns="0">
            <a:spAutoFit/>
          </a:bodyPr>
          <a:lstStyle/>
          <a:p>
            <a:pPr algn="ctr">
              <a:lnSpc>
                <a:spcPts val="7216"/>
              </a:lnSpc>
            </a:pPr>
            <a:r>
              <a:rPr lang="en-US" sz="3608">
                <a:solidFill>
                  <a:srgbClr val="5D4C31"/>
                </a:solidFill>
                <a:latin typeface="Amiko"/>
                <a:ea typeface="Amiko"/>
                <a:cs typeface="Amiko"/>
                <a:sym typeface="Amiko"/>
              </a:rPr>
              <a:t>USDA, Food and Nutrition Services</a:t>
            </a:r>
          </a:p>
          <a:p>
            <a:pPr algn="ctr">
              <a:lnSpc>
                <a:spcPts val="7216"/>
              </a:lnSpc>
            </a:pPr>
            <a:r>
              <a:rPr lang="en-US" sz="3608">
                <a:solidFill>
                  <a:srgbClr val="5D4C31"/>
                </a:solidFill>
                <a:latin typeface="Amiko"/>
                <a:ea typeface="Amiko"/>
                <a:cs typeface="Amiko"/>
                <a:sym typeface="Amiko"/>
              </a:rPr>
              <a:t>Civil Rights Division</a:t>
            </a:r>
          </a:p>
          <a:p>
            <a:pPr algn="ctr">
              <a:lnSpc>
                <a:spcPts val="7216"/>
              </a:lnSpc>
            </a:pPr>
            <a:r>
              <a:rPr lang="en-US" sz="3608">
                <a:solidFill>
                  <a:srgbClr val="5D4C31"/>
                </a:solidFill>
                <a:latin typeface="Amiko"/>
                <a:ea typeface="Amiko"/>
                <a:cs typeface="Amiko"/>
                <a:sym typeface="Amiko"/>
              </a:rPr>
              <a:t>Sept. 2022</a:t>
            </a:r>
          </a:p>
        </p:txBody>
      </p:sp>
      <p:sp>
        <p:nvSpPr>
          <p:cNvPr name="Freeform 5" id="5"/>
          <p:cNvSpPr/>
          <p:nvPr/>
        </p:nvSpPr>
        <p:spPr>
          <a:xfrm flipH="false" flipV="false" rot="899999">
            <a:off x="12476166" y="3214204"/>
            <a:ext cx="2092864" cy="3045172"/>
          </a:xfrm>
          <a:custGeom>
            <a:avLst/>
            <a:gdLst/>
            <a:ahLst/>
            <a:cxnLst/>
            <a:rect r="r" b="b" t="t" l="l"/>
            <a:pathLst>
              <a:path h="3045172" w="2092864">
                <a:moveTo>
                  <a:pt x="0" y="0"/>
                </a:moveTo>
                <a:lnTo>
                  <a:pt x="2092864" y="0"/>
                </a:lnTo>
                <a:lnTo>
                  <a:pt x="2092864" y="3045172"/>
                </a:lnTo>
                <a:lnTo>
                  <a:pt x="0" y="30451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182311">
            <a:off x="14539802" y="-744947"/>
            <a:ext cx="5438996" cy="5970953"/>
          </a:xfrm>
          <a:custGeom>
            <a:avLst/>
            <a:gdLst/>
            <a:ahLst/>
            <a:cxnLst/>
            <a:rect r="r" b="b" t="t" l="l"/>
            <a:pathLst>
              <a:path h="5970953" w="5438996">
                <a:moveTo>
                  <a:pt x="0" y="0"/>
                </a:moveTo>
                <a:lnTo>
                  <a:pt x="5438996" y="0"/>
                </a:lnTo>
                <a:lnTo>
                  <a:pt x="5438996" y="5970953"/>
                </a:lnTo>
                <a:lnTo>
                  <a:pt x="0" y="59709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8673398">
            <a:off x="14415493" y="7717688"/>
            <a:ext cx="4483263" cy="3081225"/>
          </a:xfrm>
          <a:custGeom>
            <a:avLst/>
            <a:gdLst/>
            <a:ahLst/>
            <a:cxnLst/>
            <a:rect r="r" b="b" t="t" l="l"/>
            <a:pathLst>
              <a:path h="3081225" w="4483263">
                <a:moveTo>
                  <a:pt x="0" y="0"/>
                </a:moveTo>
                <a:lnTo>
                  <a:pt x="4483263" y="0"/>
                </a:lnTo>
                <a:lnTo>
                  <a:pt x="4483263" y="3081224"/>
                </a:lnTo>
                <a:lnTo>
                  <a:pt x="0" y="30812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2100000">
            <a:off x="11045999" y="8079818"/>
            <a:ext cx="2781635" cy="3227635"/>
          </a:xfrm>
          <a:custGeom>
            <a:avLst/>
            <a:gdLst/>
            <a:ahLst/>
            <a:cxnLst/>
            <a:rect r="r" b="b" t="t" l="l"/>
            <a:pathLst>
              <a:path h="3227635" w="2781635">
                <a:moveTo>
                  <a:pt x="2781635" y="0"/>
                </a:moveTo>
                <a:lnTo>
                  <a:pt x="0" y="0"/>
                </a:lnTo>
                <a:lnTo>
                  <a:pt x="0" y="3227635"/>
                </a:lnTo>
                <a:lnTo>
                  <a:pt x="2781635" y="3227635"/>
                </a:lnTo>
                <a:lnTo>
                  <a:pt x="278163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1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3606895" y="2163303"/>
            <a:ext cx="11203381" cy="6936507"/>
          </a:xfrm>
          <a:custGeom>
            <a:avLst/>
            <a:gdLst/>
            <a:ahLst/>
            <a:cxnLst/>
            <a:rect r="r" b="b" t="t" l="l"/>
            <a:pathLst>
              <a:path h="6936507" w="11203381">
                <a:moveTo>
                  <a:pt x="0" y="0"/>
                </a:moveTo>
                <a:lnTo>
                  <a:pt x="11203382" y="0"/>
                </a:lnTo>
                <a:lnTo>
                  <a:pt x="11203382" y="6936507"/>
                </a:lnTo>
                <a:lnTo>
                  <a:pt x="0" y="6936507"/>
                </a:lnTo>
                <a:lnTo>
                  <a:pt x="0" y="0"/>
                </a:lnTo>
                <a:close/>
              </a:path>
            </a:pathLst>
          </a:custGeom>
          <a:blipFill>
            <a:blip r:embed="rId3"/>
            <a:stretch>
              <a:fillRect l="0" t="0" r="0" b="-4377"/>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Distribution Rate Chart</a:t>
            </a:r>
          </a:p>
        </p:txBody>
      </p:sp>
    </p:spTree>
  </p:cSld>
  <p:clrMapOvr>
    <a:masterClrMapping/>
  </p:clrMapOvr>
</p:sld>
</file>

<file path=ppt/slides/slide11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6089126" y="2032496"/>
            <a:ext cx="6360102" cy="7862024"/>
          </a:xfrm>
          <a:custGeom>
            <a:avLst/>
            <a:gdLst/>
            <a:ahLst/>
            <a:cxnLst/>
            <a:rect r="r" b="b" t="t" l="l"/>
            <a:pathLst>
              <a:path h="7862024" w="6360102">
                <a:moveTo>
                  <a:pt x="0" y="0"/>
                </a:moveTo>
                <a:lnTo>
                  <a:pt x="6360102" y="0"/>
                </a:lnTo>
                <a:lnTo>
                  <a:pt x="6360102" y="7862024"/>
                </a:lnTo>
                <a:lnTo>
                  <a:pt x="0" y="7862024"/>
                </a:lnTo>
                <a:lnTo>
                  <a:pt x="0" y="0"/>
                </a:lnTo>
                <a:close/>
              </a:path>
            </a:pathLst>
          </a:custGeom>
          <a:blipFill>
            <a:blip r:embed="rId3"/>
            <a:stretch>
              <a:fillRect l="0" t="-2344" r="0" b="-2344"/>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Written Notice of Beneficiary Rights</a:t>
            </a:r>
          </a:p>
        </p:txBody>
      </p:sp>
    </p:spTree>
  </p:cSld>
  <p:clrMapOvr>
    <a:masterClrMapping/>
  </p:clrMapOvr>
</p:sld>
</file>

<file path=ppt/slides/slide11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1028700" y="2774778"/>
            <a:ext cx="9186279" cy="5752907"/>
          </a:xfrm>
          <a:custGeom>
            <a:avLst/>
            <a:gdLst/>
            <a:ahLst/>
            <a:cxnLst/>
            <a:rect r="r" b="b" t="t" l="l"/>
            <a:pathLst>
              <a:path h="5752907" w="9186279">
                <a:moveTo>
                  <a:pt x="0" y="0"/>
                </a:moveTo>
                <a:lnTo>
                  <a:pt x="9186279" y="0"/>
                </a:lnTo>
                <a:lnTo>
                  <a:pt x="9186279" y="5752907"/>
                </a:lnTo>
                <a:lnTo>
                  <a:pt x="0" y="5752907"/>
                </a:lnTo>
                <a:lnTo>
                  <a:pt x="0" y="0"/>
                </a:lnTo>
                <a:close/>
              </a:path>
            </a:pathLst>
          </a:custGeom>
          <a:blipFill>
            <a:blip r:embed="rId3"/>
            <a:stretch>
              <a:fillRect l="0" t="0" r="0" b="0"/>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Temperature Logs</a:t>
            </a:r>
          </a:p>
        </p:txBody>
      </p:sp>
      <p:sp>
        <p:nvSpPr>
          <p:cNvPr name="TextBox 9" id="9"/>
          <p:cNvSpPr txBox="true"/>
          <p:nvPr/>
        </p:nvSpPr>
        <p:spPr>
          <a:xfrm rot="0">
            <a:off x="11221587" y="2951653"/>
            <a:ext cx="5773580" cy="5848162"/>
          </a:xfrm>
          <a:prstGeom prst="rect">
            <a:avLst/>
          </a:prstGeom>
        </p:spPr>
        <p:txBody>
          <a:bodyPr anchor="t" rtlCol="false" tIns="0" lIns="0" bIns="0" rIns="0">
            <a:spAutoFit/>
          </a:bodyPr>
          <a:lstStyle/>
          <a:p>
            <a:pPr algn="ctr">
              <a:lnSpc>
                <a:spcPts val="4210"/>
              </a:lnSpc>
            </a:pPr>
            <a:r>
              <a:rPr lang="en-US" b="true" sz="3007" u="sng">
                <a:solidFill>
                  <a:srgbClr val="000000"/>
                </a:solidFill>
                <a:latin typeface="Montserrat Bold"/>
                <a:ea typeface="Montserrat Bold"/>
                <a:cs typeface="Montserrat Bold"/>
                <a:sym typeface="Montserrat Bold"/>
              </a:rPr>
              <a:t>Temperature Log Requirements</a:t>
            </a:r>
          </a:p>
          <a:p>
            <a:pPr algn="just" marL="649297" indent="-324648" lvl="1">
              <a:lnSpc>
                <a:spcPts val="4210"/>
              </a:lnSpc>
              <a:buFont typeface="Arial"/>
              <a:buChar char="•"/>
            </a:pPr>
            <a:r>
              <a:rPr lang="en-US" b="true" sz="3007">
                <a:solidFill>
                  <a:srgbClr val="000000"/>
                </a:solidFill>
                <a:latin typeface="Montserrat Bold"/>
                <a:ea typeface="Montserrat Bold"/>
                <a:cs typeface="Montserrat Bold"/>
                <a:sym typeface="Montserrat Bold"/>
              </a:rPr>
              <a:t>Fill Out Daily</a:t>
            </a:r>
          </a:p>
          <a:p>
            <a:pPr algn="l" marL="649297" indent="-324648" lvl="1">
              <a:lnSpc>
                <a:spcPts val="4210"/>
              </a:lnSpc>
              <a:buFont typeface="Arial"/>
              <a:buChar char="•"/>
            </a:pPr>
            <a:r>
              <a:rPr lang="en-US" b="true" sz="3007">
                <a:solidFill>
                  <a:srgbClr val="000000"/>
                </a:solidFill>
                <a:latin typeface="Montserrat Bold"/>
                <a:ea typeface="Montserrat Bold"/>
                <a:cs typeface="Montserrat Bold"/>
                <a:sym typeface="Montserrat Bold"/>
              </a:rPr>
              <a:t>Must have 3 separate logs </a:t>
            </a:r>
          </a:p>
          <a:p>
            <a:pPr algn="just" marL="1298593" indent="-432864" lvl="2">
              <a:lnSpc>
                <a:spcPts val="4210"/>
              </a:lnSpc>
              <a:buFont typeface="Arial"/>
              <a:buChar char="⚬"/>
            </a:pPr>
            <a:r>
              <a:rPr lang="en-US" b="true" sz="3007">
                <a:solidFill>
                  <a:srgbClr val="000000"/>
                </a:solidFill>
                <a:latin typeface="Montserrat Bold"/>
                <a:ea typeface="Montserrat Bold"/>
                <a:cs typeface="Montserrat Bold"/>
                <a:sym typeface="Montserrat Bold"/>
              </a:rPr>
              <a:t>Refrigeration</a:t>
            </a:r>
          </a:p>
          <a:p>
            <a:pPr algn="just" marL="1298593" indent="-432864" lvl="2">
              <a:lnSpc>
                <a:spcPts val="4210"/>
              </a:lnSpc>
              <a:buFont typeface="Arial"/>
              <a:buChar char="⚬"/>
            </a:pPr>
            <a:r>
              <a:rPr lang="en-US" b="true" sz="3007">
                <a:solidFill>
                  <a:srgbClr val="000000"/>
                </a:solidFill>
                <a:latin typeface="Montserrat Bold"/>
                <a:ea typeface="Montserrat Bold"/>
                <a:cs typeface="Montserrat Bold"/>
                <a:sym typeface="Montserrat Bold"/>
              </a:rPr>
              <a:t>Frozen</a:t>
            </a:r>
          </a:p>
          <a:p>
            <a:pPr algn="just" marL="1298593" indent="-432864" lvl="2">
              <a:lnSpc>
                <a:spcPts val="4210"/>
              </a:lnSpc>
              <a:buFont typeface="Arial"/>
              <a:buChar char="⚬"/>
            </a:pPr>
            <a:r>
              <a:rPr lang="en-US" b="true" sz="3007">
                <a:solidFill>
                  <a:srgbClr val="000000"/>
                </a:solidFill>
                <a:latin typeface="Montserrat Bold"/>
                <a:ea typeface="Montserrat Bold"/>
                <a:cs typeface="Montserrat Bold"/>
                <a:sym typeface="Montserrat Bold"/>
              </a:rPr>
              <a:t>Dry Storage</a:t>
            </a:r>
          </a:p>
          <a:p>
            <a:pPr algn="l" marL="649297" indent="-324648" lvl="1">
              <a:lnSpc>
                <a:spcPts val="4210"/>
              </a:lnSpc>
              <a:buFont typeface="Arial"/>
              <a:buChar char="•"/>
            </a:pPr>
            <a:r>
              <a:rPr lang="en-US" b="true" sz="3007">
                <a:solidFill>
                  <a:srgbClr val="000000"/>
                </a:solidFill>
                <a:latin typeface="Montserrat Bold"/>
                <a:ea typeface="Montserrat Bold"/>
                <a:cs typeface="Montserrat Bold"/>
                <a:sym typeface="Montserrat Bold"/>
              </a:rPr>
              <a:t>Thermometers must be on site and functioning properly</a:t>
            </a:r>
          </a:p>
        </p:txBody>
      </p:sp>
    </p:spTree>
  </p:cSld>
  <p:clrMapOvr>
    <a:masterClrMapping/>
  </p:clrMapOvr>
</p:sld>
</file>

<file path=ppt/slides/slide11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Additional Documents and Signage</a:t>
            </a:r>
          </a:p>
        </p:txBody>
      </p:sp>
      <p:sp>
        <p:nvSpPr>
          <p:cNvPr name="TextBox 8" id="8"/>
          <p:cNvSpPr txBox="true"/>
          <p:nvPr/>
        </p:nvSpPr>
        <p:spPr>
          <a:xfrm rot="0">
            <a:off x="583143" y="3232697"/>
            <a:ext cx="17834028" cy="5466654"/>
          </a:xfrm>
          <a:prstGeom prst="rect">
            <a:avLst/>
          </a:prstGeom>
        </p:spPr>
        <p:txBody>
          <a:bodyPr anchor="t" rtlCol="false" tIns="0" lIns="0" bIns="0" rIns="0">
            <a:spAutoFit/>
          </a:bodyPr>
          <a:lstStyle/>
          <a:p>
            <a:pPr algn="l">
              <a:lnSpc>
                <a:spcPts val="5404"/>
              </a:lnSpc>
            </a:pPr>
            <a:r>
              <a:rPr lang="en-US" sz="3860" b="true">
                <a:solidFill>
                  <a:srgbClr val="000000"/>
                </a:solidFill>
                <a:latin typeface="Montserrat Bold"/>
                <a:ea typeface="Montserrat Bold"/>
                <a:cs typeface="Montserrat Bold"/>
                <a:sym typeface="Montserrat Bold"/>
              </a:rPr>
              <a:t>· Visible signa</a:t>
            </a:r>
            <a:r>
              <a:rPr lang="en-US" sz="3860" b="true">
                <a:solidFill>
                  <a:srgbClr val="000000"/>
                </a:solidFill>
                <a:latin typeface="Montserrat Bold"/>
                <a:ea typeface="Montserrat Bold"/>
                <a:cs typeface="Montserrat Bold"/>
                <a:sym typeface="Montserrat Bold"/>
              </a:rPr>
              <a:t>ge indicating the location is a Food Pantry</a:t>
            </a:r>
          </a:p>
          <a:p>
            <a:pPr algn="l">
              <a:lnSpc>
                <a:spcPts val="5404"/>
              </a:lnSpc>
            </a:pPr>
          </a:p>
          <a:p>
            <a:pPr algn="l">
              <a:lnSpc>
                <a:spcPts val="5404"/>
              </a:lnSpc>
            </a:pPr>
            <a:r>
              <a:rPr lang="en-US" sz="3860" b="true">
                <a:solidFill>
                  <a:srgbClr val="000000"/>
                </a:solidFill>
                <a:latin typeface="Montserrat Bold"/>
                <a:ea typeface="Montserrat Bold"/>
                <a:cs typeface="Montserrat Bold"/>
                <a:sym typeface="Montserrat Bold"/>
              </a:rPr>
              <a:t>· Hours posted and vis</a:t>
            </a:r>
            <a:r>
              <a:rPr lang="en-US" sz="3860" b="true">
                <a:solidFill>
                  <a:srgbClr val="000000"/>
                </a:solidFill>
                <a:latin typeface="Montserrat Bold"/>
                <a:ea typeface="Montserrat Bold"/>
                <a:cs typeface="Montserrat Bold"/>
                <a:sym typeface="Montserrat Bold"/>
              </a:rPr>
              <a:t>ible to neighbors</a:t>
            </a:r>
          </a:p>
          <a:p>
            <a:pPr algn="l">
              <a:lnSpc>
                <a:spcPts val="5404"/>
              </a:lnSpc>
            </a:pPr>
          </a:p>
          <a:p>
            <a:pPr algn="l">
              <a:lnSpc>
                <a:spcPts val="5404"/>
              </a:lnSpc>
            </a:pPr>
            <a:r>
              <a:rPr lang="en-US" sz="3860" b="true">
                <a:solidFill>
                  <a:srgbClr val="000000"/>
                </a:solidFill>
                <a:latin typeface="Montserrat Bold"/>
                <a:ea typeface="Montserrat Bold"/>
                <a:cs typeface="Montserrat Bold"/>
                <a:sym typeface="Montserrat Bold"/>
              </a:rPr>
              <a:t>· Emergency Contact: After-hours number to call</a:t>
            </a:r>
          </a:p>
          <a:p>
            <a:pPr algn="l">
              <a:lnSpc>
                <a:spcPts val="5404"/>
              </a:lnSpc>
            </a:pPr>
          </a:p>
          <a:p>
            <a:pPr algn="l">
              <a:lnSpc>
                <a:spcPts val="5404"/>
              </a:lnSpc>
            </a:pPr>
            <a:r>
              <a:rPr lang="en-US" sz="3860" b="true">
                <a:solidFill>
                  <a:srgbClr val="000000"/>
                </a:solidFill>
                <a:latin typeface="Montserrat Bold"/>
                <a:ea typeface="Montserrat Bold"/>
                <a:cs typeface="Montserrat Bold"/>
                <a:sym typeface="Montserrat Bold"/>
              </a:rPr>
              <a:t>· Show proof of 501(c)3/EIN</a:t>
            </a:r>
          </a:p>
          <a:p>
            <a:pPr algn="l">
              <a:lnSpc>
                <a:spcPts val="5404"/>
              </a:lnSpc>
            </a:pPr>
          </a:p>
        </p:txBody>
      </p:sp>
    </p:spTree>
  </p:cSld>
  <p:clrMapOvr>
    <a:masterClrMapping/>
  </p:clrMapOvr>
</p:sld>
</file>

<file path=ppt/slides/slide11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113632" y="316846"/>
            <a:ext cx="17720396" cy="2346337"/>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Common Questions You Will Have to Answer</a:t>
            </a:r>
          </a:p>
        </p:txBody>
      </p:sp>
      <p:sp>
        <p:nvSpPr>
          <p:cNvPr name="TextBox 8" id="8"/>
          <p:cNvSpPr txBox="true"/>
          <p:nvPr/>
        </p:nvSpPr>
        <p:spPr>
          <a:xfrm rot="0">
            <a:off x="291572" y="2999605"/>
            <a:ext cx="17834028" cy="7524844"/>
          </a:xfrm>
          <a:prstGeom prst="rect">
            <a:avLst/>
          </a:prstGeom>
        </p:spPr>
        <p:txBody>
          <a:bodyPr anchor="t" rtlCol="false" tIns="0" lIns="0" bIns="0" rIns="0">
            <a:spAutoFit/>
          </a:bodyPr>
          <a:lstStyle/>
          <a:p>
            <a:pPr algn="l">
              <a:lnSpc>
                <a:spcPts val="5404"/>
              </a:lnSpc>
            </a:pPr>
            <a:r>
              <a:rPr lang="en-US" sz="3860" b="true">
                <a:solidFill>
                  <a:srgbClr val="000000"/>
                </a:solidFill>
                <a:latin typeface="Montserrat Bold"/>
                <a:ea typeface="Montserrat Bold"/>
                <a:cs typeface="Montserrat Bold"/>
                <a:sym typeface="Montserrat Bold"/>
              </a:rPr>
              <a:t>· Are USDA foods given without char</a:t>
            </a:r>
            <a:r>
              <a:rPr lang="en-US" sz="3860" b="true">
                <a:solidFill>
                  <a:srgbClr val="000000"/>
                </a:solidFill>
                <a:latin typeface="Montserrat Bold"/>
                <a:ea typeface="Montserrat Bold"/>
                <a:cs typeface="Montserrat Bold"/>
                <a:sym typeface="Montserrat Bold"/>
              </a:rPr>
              <a:t>ge?</a:t>
            </a:r>
          </a:p>
          <a:p>
            <a:pPr algn="l">
              <a:lnSpc>
                <a:spcPts val="5404"/>
              </a:lnSpc>
            </a:pPr>
            <a:r>
              <a:rPr lang="en-US" sz="3860" b="true">
                <a:solidFill>
                  <a:srgbClr val="000000"/>
                </a:solidFill>
                <a:latin typeface="Montserrat Bold"/>
                <a:ea typeface="Montserrat Bold"/>
                <a:cs typeface="Montserrat Bold"/>
                <a:sym typeface="Montserrat Bold"/>
              </a:rPr>
              <a:t>· How often do you verify eligibility? (PA vs. NPA)</a:t>
            </a:r>
          </a:p>
          <a:p>
            <a:pPr algn="l">
              <a:lnSpc>
                <a:spcPts val="5404"/>
              </a:lnSpc>
            </a:pPr>
            <a:r>
              <a:rPr lang="en-US" sz="3860" b="true">
                <a:solidFill>
                  <a:srgbClr val="000000"/>
                </a:solidFill>
                <a:latin typeface="Montserrat Bold"/>
                <a:ea typeface="Montserrat Bold"/>
                <a:cs typeface="Montserrat Bold"/>
                <a:sym typeface="Montserrat Bold"/>
              </a:rPr>
              <a:t>· Other programs offered?</a:t>
            </a:r>
          </a:p>
          <a:p>
            <a:pPr algn="l">
              <a:lnSpc>
                <a:spcPts val="5404"/>
              </a:lnSpc>
            </a:pPr>
            <a:r>
              <a:rPr lang="en-US" sz="3860" b="true">
                <a:solidFill>
                  <a:srgbClr val="000000"/>
                </a:solidFill>
                <a:latin typeface="Montserrat Bold"/>
                <a:ea typeface="Montserrat Bold"/>
                <a:cs typeface="Montserrat Bold"/>
                <a:sym typeface="Montserrat Bold"/>
              </a:rPr>
              <a:t>· How often is Civil Rights Training?</a:t>
            </a:r>
          </a:p>
          <a:p>
            <a:pPr algn="l">
              <a:lnSpc>
                <a:spcPts val="5404"/>
              </a:lnSpc>
            </a:pPr>
            <a:r>
              <a:rPr lang="en-US" sz="3860" b="true">
                <a:solidFill>
                  <a:srgbClr val="000000"/>
                </a:solidFill>
                <a:latin typeface="Montserrat Bold"/>
                <a:ea typeface="Montserrat Bold"/>
                <a:cs typeface="Montserrat Bold"/>
                <a:sym typeface="Montserrat Bold"/>
              </a:rPr>
              <a:t>· What is the process for a Civile Rights Complaint?</a:t>
            </a:r>
          </a:p>
          <a:p>
            <a:pPr algn="l">
              <a:lnSpc>
                <a:spcPts val="5404"/>
              </a:lnSpc>
            </a:pPr>
            <a:r>
              <a:rPr lang="en-US" sz="3860" b="true">
                <a:solidFill>
                  <a:srgbClr val="000000"/>
                </a:solidFill>
                <a:latin typeface="Montserrat Bold"/>
                <a:ea typeface="Montserrat Bold"/>
                <a:cs typeface="Montserrat Bold"/>
                <a:sym typeface="Montserrat Bold"/>
              </a:rPr>
              <a:t>· How long do you keep records?</a:t>
            </a:r>
          </a:p>
          <a:p>
            <a:pPr algn="l">
              <a:lnSpc>
                <a:spcPts val="5404"/>
              </a:lnSpc>
            </a:pPr>
            <a:r>
              <a:rPr lang="en-US" sz="3860" b="true">
                <a:solidFill>
                  <a:srgbClr val="000000"/>
                </a:solidFill>
                <a:latin typeface="Montserrat Bold"/>
                <a:ea typeface="Montserrat Bold"/>
                <a:cs typeface="Montserrat Bold"/>
                <a:sym typeface="Montserrat Bold"/>
              </a:rPr>
              <a:t>· What is</a:t>
            </a:r>
            <a:r>
              <a:rPr lang="en-US" sz="3860" b="true">
                <a:solidFill>
                  <a:srgbClr val="000000"/>
                </a:solidFill>
                <a:latin typeface="Montserrat Bold"/>
                <a:ea typeface="Montserrat Bold"/>
                <a:cs typeface="Montserrat Bold"/>
                <a:sym typeface="Montserrat Bold"/>
              </a:rPr>
              <a:t> your pest control process?</a:t>
            </a:r>
          </a:p>
          <a:p>
            <a:pPr algn="l">
              <a:lnSpc>
                <a:spcPts val="5404"/>
              </a:lnSpc>
            </a:pPr>
            <a:r>
              <a:rPr lang="en-US" sz="3860" b="true">
                <a:solidFill>
                  <a:srgbClr val="000000"/>
                </a:solidFill>
                <a:latin typeface="Montserrat Bold"/>
                <a:ea typeface="Montserrat Bold"/>
                <a:cs typeface="Montserrat Bold"/>
                <a:sym typeface="Montserrat Bold"/>
              </a:rPr>
              <a:t>· What is your cleaning schedule?</a:t>
            </a:r>
          </a:p>
          <a:p>
            <a:pPr algn="l">
              <a:lnSpc>
                <a:spcPts val="5404"/>
              </a:lnSpc>
            </a:pPr>
            <a:r>
              <a:rPr lang="en-US" sz="3860" b="true">
                <a:solidFill>
                  <a:srgbClr val="000000"/>
                </a:solidFill>
                <a:latin typeface="Montserrat Bold"/>
                <a:ea typeface="Montserrat Bold"/>
                <a:cs typeface="Montserrat Bold"/>
                <a:sym typeface="Montserrat Bold"/>
              </a:rPr>
              <a:t>· What is the process for proxy pick up and how is it recorded?</a:t>
            </a:r>
          </a:p>
          <a:p>
            <a:pPr algn="l">
              <a:lnSpc>
                <a:spcPts val="5404"/>
              </a:lnSpc>
            </a:pPr>
            <a:r>
              <a:rPr lang="en-US" sz="3860" b="true">
                <a:solidFill>
                  <a:srgbClr val="000000"/>
                </a:solidFill>
                <a:latin typeface="Montserrat Bold"/>
                <a:ea typeface="Montserrat Bold"/>
                <a:cs typeface="Montserrat Bold"/>
                <a:sym typeface="Montserrat Bold"/>
              </a:rPr>
              <a:t>· What are your receiving and storage procedures?</a:t>
            </a:r>
          </a:p>
          <a:p>
            <a:pPr algn="l">
              <a:lnSpc>
                <a:spcPts val="5404"/>
              </a:lnSpc>
            </a:pPr>
          </a:p>
        </p:txBody>
      </p:sp>
    </p:spTree>
  </p:cSld>
  <p:clrMapOvr>
    <a:masterClrMapping/>
  </p:clrMapOvr>
</p:sld>
</file>

<file path=ppt/slides/slide11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Special Considerations</a:t>
            </a:r>
          </a:p>
        </p:txBody>
      </p:sp>
      <p:sp>
        <p:nvSpPr>
          <p:cNvPr name="TextBox 8" id="8"/>
          <p:cNvSpPr txBox="true"/>
          <p:nvPr/>
        </p:nvSpPr>
        <p:spPr>
          <a:xfrm rot="0">
            <a:off x="291572" y="2492754"/>
            <a:ext cx="17542457" cy="7398994"/>
          </a:xfrm>
          <a:prstGeom prst="rect">
            <a:avLst/>
          </a:prstGeom>
        </p:spPr>
        <p:txBody>
          <a:bodyPr anchor="t" rtlCol="false" tIns="0" lIns="0" bIns="0" rIns="0">
            <a:spAutoFit/>
          </a:bodyPr>
          <a:lstStyle/>
          <a:p>
            <a:pPr algn="l" marL="751520" indent="-375760" lvl="1">
              <a:lnSpc>
                <a:spcPts val="4873"/>
              </a:lnSpc>
              <a:buFont typeface="Arial"/>
              <a:buChar char="•"/>
            </a:pPr>
            <a:r>
              <a:rPr lang="en-US" b="true" sz="3480">
                <a:solidFill>
                  <a:srgbClr val="000000"/>
                </a:solidFill>
                <a:latin typeface="Montserrat Bold"/>
                <a:ea typeface="Montserrat Bold"/>
                <a:cs typeface="Montserrat Bold"/>
                <a:sym typeface="Montserrat Bold"/>
              </a:rPr>
              <a:t>Drive-thru distribution sites: All r</a:t>
            </a:r>
            <a:r>
              <a:rPr lang="en-US" b="true" sz="3480">
                <a:solidFill>
                  <a:srgbClr val="000000"/>
                </a:solidFill>
                <a:latin typeface="Montserrat Bold"/>
                <a:ea typeface="Montserrat Bold"/>
                <a:cs typeface="Montserrat Bold"/>
                <a:sym typeface="Montserrat Bold"/>
              </a:rPr>
              <a:t>equired postings must be visible to neighbors at the time of distribution.</a:t>
            </a:r>
          </a:p>
          <a:p>
            <a:pPr algn="l" marL="1503039"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Include: Hours and Days of TEFAP distribution, Written Notice of Beneficiary, Poverty Income Guideline, And Justice for All.., and the Distribution Rate Chart</a:t>
            </a:r>
          </a:p>
          <a:p>
            <a:pPr algn="l" marL="1503039"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Must display in a place that neighbors can see clearly from their vehicle</a:t>
            </a:r>
          </a:p>
          <a:p>
            <a:pPr algn="l" marL="751520" indent="-375760" lvl="1">
              <a:lnSpc>
                <a:spcPts val="4873"/>
              </a:lnSpc>
              <a:buFont typeface="Arial"/>
              <a:buChar char="•"/>
            </a:pPr>
            <a:r>
              <a:rPr lang="en-US" b="true" sz="3480">
                <a:solidFill>
                  <a:srgbClr val="000000"/>
                </a:solidFill>
                <a:latin typeface="Montserrat Bold"/>
                <a:ea typeface="Montserrat Bold"/>
                <a:cs typeface="Montserrat Bold"/>
                <a:sym typeface="Montserrat Bold"/>
              </a:rPr>
              <a:t>Emergency After Hours phone number must be posted and visible from the outside</a:t>
            </a:r>
          </a:p>
          <a:p>
            <a:pPr algn="l" marL="751520" indent="-375760" lvl="1">
              <a:lnSpc>
                <a:spcPts val="4873"/>
              </a:lnSpc>
              <a:buFont typeface="Arial"/>
              <a:buChar char="•"/>
            </a:pPr>
            <a:r>
              <a:rPr lang="en-US" b="true" sz="3480">
                <a:solidFill>
                  <a:srgbClr val="000000"/>
                </a:solidFill>
                <a:latin typeface="Montserrat Bold"/>
                <a:ea typeface="Montserrat Bold"/>
                <a:cs typeface="Montserrat Bold"/>
                <a:sym typeface="Montserrat Bold"/>
              </a:rPr>
              <a:t>Maintenance of Equipment: Defrosting freezers to avoid buildup</a:t>
            </a:r>
          </a:p>
          <a:p>
            <a:pPr algn="l" marL="751520" indent="-375760" lvl="1">
              <a:lnSpc>
                <a:spcPts val="4873"/>
              </a:lnSpc>
              <a:buFont typeface="Arial"/>
              <a:buChar char="•"/>
            </a:pPr>
            <a:r>
              <a:rPr lang="en-US" b="true" sz="3480">
                <a:solidFill>
                  <a:srgbClr val="000000"/>
                </a:solidFill>
                <a:latin typeface="Montserrat Bold"/>
                <a:ea typeface="Montserrat Bold"/>
                <a:cs typeface="Montserrat Bold"/>
                <a:sym typeface="Montserrat Bold"/>
              </a:rPr>
              <a:t>Establish a public notification system Slide </a:t>
            </a:r>
          </a:p>
          <a:p>
            <a:pPr algn="l">
              <a:lnSpc>
                <a:spcPts val="4873"/>
              </a:lnSpc>
            </a:pPr>
          </a:p>
        </p:txBody>
      </p:sp>
    </p:spTree>
  </p:cSld>
  <p:clrMapOvr>
    <a:masterClrMapping/>
  </p:clrMapOvr>
</p:sld>
</file>

<file path=ppt/slides/slide11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8526270" y="-616484"/>
            <a:ext cx="11811067" cy="11811067"/>
            <a:chOff x="0" y="0"/>
            <a:chExt cx="15748089" cy="15748089"/>
          </a:xfrm>
        </p:grpSpPr>
        <p:sp>
          <p:nvSpPr>
            <p:cNvPr name="Freeform 3" id="3"/>
            <p:cNvSpPr/>
            <p:nvPr/>
          </p:nvSpPr>
          <p:spPr>
            <a:xfrm flipH="false" flipV="false" rot="0">
              <a:off x="0" y="0"/>
              <a:ext cx="7874045" cy="7874045"/>
            </a:xfrm>
            <a:custGeom>
              <a:avLst/>
              <a:gdLst/>
              <a:ahLst/>
              <a:cxnLst/>
              <a:rect r="r" b="b" t="t" l="l"/>
              <a:pathLst>
                <a:path h="7874045" w="7874045">
                  <a:moveTo>
                    <a:pt x="0" y="0"/>
                  </a:moveTo>
                  <a:lnTo>
                    <a:pt x="7874045" y="0"/>
                  </a:lnTo>
                  <a:lnTo>
                    <a:pt x="7874045" y="7874045"/>
                  </a:lnTo>
                  <a:lnTo>
                    <a:pt x="0" y="7874045"/>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7874045" y="0"/>
              <a:ext cx="7874045" cy="7874045"/>
            </a:xfrm>
            <a:custGeom>
              <a:avLst/>
              <a:gdLst/>
              <a:ahLst/>
              <a:cxnLst/>
              <a:rect r="r" b="b" t="t" l="l"/>
              <a:pathLst>
                <a:path h="7874045" w="7874045">
                  <a:moveTo>
                    <a:pt x="0" y="0"/>
                  </a:moveTo>
                  <a:lnTo>
                    <a:pt x="7874044" y="0"/>
                  </a:lnTo>
                  <a:lnTo>
                    <a:pt x="7874044" y="7874045"/>
                  </a:lnTo>
                  <a:lnTo>
                    <a:pt x="0" y="7874045"/>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7874045"/>
              <a:ext cx="7874045" cy="7874045"/>
            </a:xfrm>
            <a:custGeom>
              <a:avLst/>
              <a:gdLst/>
              <a:ahLst/>
              <a:cxnLst/>
              <a:rect r="r" b="b" t="t" l="l"/>
              <a:pathLst>
                <a:path h="7874045" w="7874045">
                  <a:moveTo>
                    <a:pt x="0" y="0"/>
                  </a:moveTo>
                  <a:lnTo>
                    <a:pt x="7874045" y="0"/>
                  </a:lnTo>
                  <a:lnTo>
                    <a:pt x="7874045" y="7874044"/>
                  </a:lnTo>
                  <a:lnTo>
                    <a:pt x="0" y="7874044"/>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7874045" y="7874045"/>
              <a:ext cx="7874045" cy="7874045"/>
            </a:xfrm>
            <a:custGeom>
              <a:avLst/>
              <a:gdLst/>
              <a:ahLst/>
              <a:cxnLst/>
              <a:rect r="r" b="b" t="t" l="l"/>
              <a:pathLst>
                <a:path h="7874045" w="7874045">
                  <a:moveTo>
                    <a:pt x="0" y="0"/>
                  </a:moveTo>
                  <a:lnTo>
                    <a:pt x="7874044" y="0"/>
                  </a:lnTo>
                  <a:lnTo>
                    <a:pt x="7874044" y="7874044"/>
                  </a:lnTo>
                  <a:lnTo>
                    <a:pt x="0" y="7874044"/>
                  </a:lnTo>
                  <a:lnTo>
                    <a:pt x="0" y="0"/>
                  </a:lnTo>
                  <a:close/>
                </a:path>
              </a:pathLst>
            </a:custGeom>
            <a:blipFill>
              <a:blip r:embed="rId2">
                <a:alphaModFix amt="12000"/>
              </a:blip>
              <a:stretch>
                <a:fillRect l="0" t="0" r="0" b="0"/>
              </a:stretch>
            </a:blipFill>
          </p:spPr>
        </p:sp>
      </p:grpSp>
      <p:grpSp>
        <p:nvGrpSpPr>
          <p:cNvPr name="Group 7" id="7"/>
          <p:cNvGrpSpPr/>
          <p:nvPr/>
        </p:nvGrpSpPr>
        <p:grpSpPr>
          <a:xfrm rot="0">
            <a:off x="-2653977" y="-301074"/>
            <a:ext cx="11180246" cy="11180246"/>
            <a:chOff x="0" y="0"/>
            <a:chExt cx="14906995" cy="14906995"/>
          </a:xfrm>
        </p:grpSpPr>
        <p:sp>
          <p:nvSpPr>
            <p:cNvPr name="Freeform 8" id="8"/>
            <p:cNvSpPr/>
            <p:nvPr/>
          </p:nvSpPr>
          <p:spPr>
            <a:xfrm flipH="false" flipV="false" rot="0">
              <a:off x="0" y="0"/>
              <a:ext cx="7453498" cy="7453498"/>
            </a:xfrm>
            <a:custGeom>
              <a:avLst/>
              <a:gdLst/>
              <a:ahLst/>
              <a:cxnLst/>
              <a:rect r="r" b="b" t="t" l="l"/>
              <a:pathLst>
                <a:path h="7453498" w="7453498">
                  <a:moveTo>
                    <a:pt x="0" y="0"/>
                  </a:moveTo>
                  <a:lnTo>
                    <a:pt x="7453498" y="0"/>
                  </a:lnTo>
                  <a:lnTo>
                    <a:pt x="7453498" y="7453498"/>
                  </a:lnTo>
                  <a:lnTo>
                    <a:pt x="0" y="7453498"/>
                  </a:lnTo>
                  <a:lnTo>
                    <a:pt x="0" y="0"/>
                  </a:lnTo>
                  <a:close/>
                </a:path>
              </a:pathLst>
            </a:custGeom>
            <a:blipFill>
              <a:blip r:embed="rId2">
                <a:alphaModFix amt="12000"/>
              </a:blip>
              <a:stretch>
                <a:fillRect l="0" t="0" r="0" b="0"/>
              </a:stretch>
            </a:blipFill>
          </p:spPr>
        </p:sp>
        <p:sp>
          <p:nvSpPr>
            <p:cNvPr name="Freeform 9" id="9"/>
            <p:cNvSpPr/>
            <p:nvPr/>
          </p:nvSpPr>
          <p:spPr>
            <a:xfrm flipH="false" flipV="false" rot="0">
              <a:off x="7453498" y="0"/>
              <a:ext cx="7453498" cy="7453498"/>
            </a:xfrm>
            <a:custGeom>
              <a:avLst/>
              <a:gdLst/>
              <a:ahLst/>
              <a:cxnLst/>
              <a:rect r="r" b="b" t="t" l="l"/>
              <a:pathLst>
                <a:path h="7453498" w="7453498">
                  <a:moveTo>
                    <a:pt x="0" y="0"/>
                  </a:moveTo>
                  <a:lnTo>
                    <a:pt x="7453497" y="0"/>
                  </a:lnTo>
                  <a:lnTo>
                    <a:pt x="7453497" y="7453498"/>
                  </a:lnTo>
                  <a:lnTo>
                    <a:pt x="0" y="7453498"/>
                  </a:lnTo>
                  <a:lnTo>
                    <a:pt x="0" y="0"/>
                  </a:lnTo>
                  <a:close/>
                </a:path>
              </a:pathLst>
            </a:custGeom>
            <a:blipFill>
              <a:blip r:embed="rId2">
                <a:alphaModFix amt="12000"/>
              </a:blip>
              <a:stretch>
                <a:fillRect l="0" t="0" r="0" b="0"/>
              </a:stretch>
            </a:blipFill>
          </p:spPr>
        </p:sp>
        <p:sp>
          <p:nvSpPr>
            <p:cNvPr name="Freeform 10" id="10"/>
            <p:cNvSpPr/>
            <p:nvPr/>
          </p:nvSpPr>
          <p:spPr>
            <a:xfrm flipH="false" flipV="false" rot="0">
              <a:off x="0" y="7453498"/>
              <a:ext cx="7453498" cy="7453498"/>
            </a:xfrm>
            <a:custGeom>
              <a:avLst/>
              <a:gdLst/>
              <a:ahLst/>
              <a:cxnLst/>
              <a:rect r="r" b="b" t="t" l="l"/>
              <a:pathLst>
                <a:path h="7453498" w="7453498">
                  <a:moveTo>
                    <a:pt x="0" y="0"/>
                  </a:moveTo>
                  <a:lnTo>
                    <a:pt x="7453498" y="0"/>
                  </a:lnTo>
                  <a:lnTo>
                    <a:pt x="7453498" y="7453497"/>
                  </a:lnTo>
                  <a:lnTo>
                    <a:pt x="0" y="7453497"/>
                  </a:lnTo>
                  <a:lnTo>
                    <a:pt x="0" y="0"/>
                  </a:lnTo>
                  <a:close/>
                </a:path>
              </a:pathLst>
            </a:custGeom>
            <a:blipFill>
              <a:blip r:embed="rId2">
                <a:alphaModFix amt="12000"/>
              </a:blip>
              <a:stretch>
                <a:fillRect l="0" t="0" r="0" b="0"/>
              </a:stretch>
            </a:blipFill>
          </p:spPr>
        </p:sp>
        <p:sp>
          <p:nvSpPr>
            <p:cNvPr name="Freeform 11" id="11"/>
            <p:cNvSpPr/>
            <p:nvPr/>
          </p:nvSpPr>
          <p:spPr>
            <a:xfrm flipH="false" flipV="false" rot="0">
              <a:off x="7453498" y="7453498"/>
              <a:ext cx="7453498" cy="7453498"/>
            </a:xfrm>
            <a:custGeom>
              <a:avLst/>
              <a:gdLst/>
              <a:ahLst/>
              <a:cxnLst/>
              <a:rect r="r" b="b" t="t" l="l"/>
              <a:pathLst>
                <a:path h="7453498" w="7453498">
                  <a:moveTo>
                    <a:pt x="0" y="0"/>
                  </a:moveTo>
                  <a:lnTo>
                    <a:pt x="7453497" y="0"/>
                  </a:lnTo>
                  <a:lnTo>
                    <a:pt x="7453497" y="7453497"/>
                  </a:lnTo>
                  <a:lnTo>
                    <a:pt x="0" y="7453497"/>
                  </a:lnTo>
                  <a:lnTo>
                    <a:pt x="0" y="0"/>
                  </a:lnTo>
                  <a:close/>
                </a:path>
              </a:pathLst>
            </a:custGeom>
            <a:blipFill>
              <a:blip r:embed="rId2">
                <a:alphaModFix amt="12000"/>
              </a:blip>
              <a:stretch>
                <a:fillRect l="0" t="0" r="0" b="0"/>
              </a:stretch>
            </a:blipFill>
          </p:spPr>
        </p:sp>
      </p:grpSp>
      <p:sp>
        <p:nvSpPr>
          <p:cNvPr name="Freeform 12" id="12"/>
          <p:cNvSpPr/>
          <p:nvPr/>
        </p:nvSpPr>
        <p:spPr>
          <a:xfrm flipH="false" flipV="false" rot="0">
            <a:off x="4287743" y="2354396"/>
            <a:ext cx="9372174" cy="6311447"/>
          </a:xfrm>
          <a:custGeom>
            <a:avLst/>
            <a:gdLst/>
            <a:ahLst/>
            <a:cxnLst/>
            <a:rect r="r" b="b" t="t" l="l"/>
            <a:pathLst>
              <a:path h="6311447" w="9372174">
                <a:moveTo>
                  <a:pt x="0" y="0"/>
                </a:moveTo>
                <a:lnTo>
                  <a:pt x="9372174" y="0"/>
                </a:lnTo>
                <a:lnTo>
                  <a:pt x="9372174" y="6311446"/>
                </a:lnTo>
                <a:lnTo>
                  <a:pt x="0" y="6311446"/>
                </a:lnTo>
                <a:lnTo>
                  <a:pt x="0" y="0"/>
                </a:lnTo>
                <a:close/>
              </a:path>
            </a:pathLst>
          </a:custGeom>
          <a:blipFill>
            <a:blip r:embed="rId3"/>
            <a:stretch>
              <a:fillRect l="0" t="-2205" r="0" b="-2205"/>
            </a:stretch>
          </a:blipFill>
        </p:spPr>
      </p:sp>
      <p:sp>
        <p:nvSpPr>
          <p:cNvPr name="TextBox 13" id="13"/>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Drive Through Bulletin Board Example</a:t>
            </a:r>
          </a:p>
        </p:txBody>
      </p:sp>
      <p:sp>
        <p:nvSpPr>
          <p:cNvPr name="TextBox 14" id="14"/>
          <p:cNvSpPr txBox="true"/>
          <p:nvPr/>
        </p:nvSpPr>
        <p:spPr>
          <a:xfrm rot="0">
            <a:off x="3084136" y="9038325"/>
            <a:ext cx="12119729" cy="637905"/>
          </a:xfrm>
          <a:prstGeom prst="rect">
            <a:avLst/>
          </a:prstGeom>
        </p:spPr>
        <p:txBody>
          <a:bodyPr anchor="t" rtlCol="false" tIns="0" lIns="0" bIns="0" rIns="0">
            <a:spAutoFit/>
          </a:bodyPr>
          <a:lstStyle/>
          <a:p>
            <a:pPr algn="ctr">
              <a:lnSpc>
                <a:spcPts val="5264"/>
              </a:lnSpc>
              <a:spcBef>
                <a:spcPct val="0"/>
              </a:spcBef>
            </a:pPr>
            <a:r>
              <a:rPr lang="en-US" b="true" sz="3760">
                <a:solidFill>
                  <a:srgbClr val="000000"/>
                </a:solidFill>
                <a:latin typeface="Montserrat Bold"/>
                <a:ea typeface="Montserrat Bold"/>
                <a:cs typeface="Montserrat Bold"/>
                <a:sym typeface="Montserrat Bold"/>
              </a:rPr>
              <a:t>Sample Board Provided by Braymer Food Pantry</a:t>
            </a:r>
          </a:p>
        </p:txBody>
      </p:sp>
    </p:spTree>
  </p:cSld>
  <p:clrMapOvr>
    <a:masterClrMapping/>
  </p:clrMapOvr>
</p:sld>
</file>

<file path=ppt/slides/slide11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291572" y="1948873"/>
            <a:ext cx="17542457" cy="8512661"/>
          </a:xfrm>
          <a:prstGeom prst="rect">
            <a:avLst/>
          </a:prstGeom>
        </p:spPr>
        <p:txBody>
          <a:bodyPr anchor="t" rtlCol="false" tIns="0" lIns="0" bIns="0" rIns="0">
            <a:spAutoFit/>
          </a:bodyPr>
          <a:lstStyle/>
          <a:p>
            <a:pPr algn="ctr">
              <a:lnSpc>
                <a:spcPts val="4873"/>
              </a:lnSpc>
            </a:pPr>
            <a:r>
              <a:rPr lang="en-US" sz="3480" b="true">
                <a:solidFill>
                  <a:srgbClr val="000000"/>
                </a:solidFill>
                <a:latin typeface="Montserrat Bold"/>
                <a:ea typeface="Montserrat Bold"/>
                <a:cs typeface="Montserrat Bold"/>
                <a:sym typeface="Montserrat Bold"/>
              </a:rPr>
              <a:t>A method</a:t>
            </a:r>
            <a:r>
              <a:rPr lang="en-US" sz="3480" b="true">
                <a:solidFill>
                  <a:srgbClr val="000000"/>
                </a:solidFill>
                <a:latin typeface="Montserrat Bold"/>
                <a:ea typeface="Montserrat Bold"/>
                <a:cs typeface="Montserrat Bold"/>
                <a:sym typeface="Montserrat Bold"/>
              </a:rPr>
              <a:t> of communication or advertising that encourages</a:t>
            </a:r>
            <a:r>
              <a:rPr lang="en-US" sz="3480" b="true">
                <a:solidFill>
                  <a:srgbClr val="000000"/>
                </a:solidFill>
                <a:latin typeface="Montserrat Bold"/>
                <a:ea typeface="Montserrat Bold"/>
                <a:cs typeface="Montserrat Bold"/>
                <a:sym typeface="Montserrat Bold"/>
              </a:rPr>
              <a:t> participation and informs all potential availability of USDA foods.</a:t>
            </a:r>
          </a:p>
          <a:p>
            <a:pPr algn="l">
              <a:lnSpc>
                <a:spcPts val="4873"/>
              </a:lnSpc>
            </a:pPr>
          </a:p>
          <a:p>
            <a:pPr algn="ctr">
              <a:lnSpc>
                <a:spcPts val="4873"/>
              </a:lnSpc>
            </a:pPr>
            <a:r>
              <a:rPr lang="en-US" b="true" sz="3480" u="sng">
                <a:solidFill>
                  <a:srgbClr val="000000"/>
                </a:solidFill>
                <a:latin typeface="Montserrat Bold"/>
                <a:ea typeface="Montserrat Bold"/>
                <a:cs typeface="Montserrat Bold"/>
                <a:sym typeface="Montserrat Bold"/>
              </a:rPr>
              <a:t>Methods of Public Notification</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Internet</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Newspaper articles</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Radio/television ads</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Newsletters, leaflets, brochures, bulletins, flyers</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Computer-based applications: Social Media </a:t>
            </a:r>
          </a:p>
          <a:p>
            <a:pPr algn="ctr">
              <a:lnSpc>
                <a:spcPts val="4873"/>
              </a:lnSpc>
            </a:pPr>
            <a:r>
              <a:rPr lang="en-US" b="true" sz="3480" u="sng">
                <a:solidFill>
                  <a:srgbClr val="000000"/>
                </a:solidFill>
                <a:latin typeface="Montserrat Bold"/>
                <a:ea typeface="Montserrat Bold"/>
                <a:cs typeface="Montserrat Bold"/>
                <a:sym typeface="Montserrat Bold"/>
              </a:rPr>
              <a:t>Public Notifications Must Include</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Name and Location</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Services Provided (Food Distribution)</a:t>
            </a:r>
          </a:p>
          <a:p>
            <a:pPr algn="l" marL="1503040" indent="-501013" lvl="2">
              <a:lnSpc>
                <a:spcPts val="4873"/>
              </a:lnSpc>
              <a:buFont typeface="Arial"/>
              <a:buChar char="⚬"/>
            </a:pPr>
            <a:r>
              <a:rPr lang="en-US" b="true" sz="3480">
                <a:solidFill>
                  <a:srgbClr val="000000"/>
                </a:solidFill>
                <a:latin typeface="Montserrat Bold"/>
                <a:ea typeface="Montserrat Bold"/>
                <a:cs typeface="Montserrat Bold"/>
                <a:sym typeface="Montserrat Bold"/>
              </a:rPr>
              <a:t>Hours of Service</a:t>
            </a:r>
          </a:p>
          <a:p>
            <a:pPr algn="l">
              <a:lnSpc>
                <a:spcPts val="4873"/>
              </a:lnSpc>
            </a:pPr>
          </a:p>
        </p:txBody>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What is a Public Notification System</a:t>
            </a:r>
          </a:p>
        </p:txBody>
      </p:sp>
    </p:spTree>
  </p:cSld>
  <p:clrMapOvr>
    <a:masterClrMapping/>
  </p:clrMapOvr>
</p:sld>
</file>

<file path=ppt/slides/slide11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9625583" y="1965021"/>
            <a:ext cx="6077545" cy="7867372"/>
          </a:xfrm>
          <a:custGeom>
            <a:avLst/>
            <a:gdLst/>
            <a:ahLst/>
            <a:cxnLst/>
            <a:rect r="r" b="b" t="t" l="l"/>
            <a:pathLst>
              <a:path h="7867372" w="6077545">
                <a:moveTo>
                  <a:pt x="0" y="0"/>
                </a:moveTo>
                <a:lnTo>
                  <a:pt x="6077544" y="0"/>
                </a:lnTo>
                <a:lnTo>
                  <a:pt x="6077544" y="7867372"/>
                </a:lnTo>
                <a:lnTo>
                  <a:pt x="0" y="7867372"/>
                </a:lnTo>
                <a:lnTo>
                  <a:pt x="0" y="0"/>
                </a:lnTo>
                <a:close/>
              </a:path>
            </a:pathLst>
          </a:custGeom>
          <a:blipFill>
            <a:blip r:embed="rId3"/>
            <a:stretch>
              <a:fillRect l="0" t="0" r="0" b="0"/>
            </a:stretch>
          </a:blipFill>
        </p:spPr>
      </p:sp>
      <p:sp>
        <p:nvSpPr>
          <p:cNvPr name="Freeform 8" id="8"/>
          <p:cNvSpPr/>
          <p:nvPr/>
        </p:nvSpPr>
        <p:spPr>
          <a:xfrm flipH="false" flipV="false" rot="0">
            <a:off x="2163648" y="1965021"/>
            <a:ext cx="6077545" cy="7867372"/>
          </a:xfrm>
          <a:custGeom>
            <a:avLst/>
            <a:gdLst/>
            <a:ahLst/>
            <a:cxnLst/>
            <a:rect r="r" b="b" t="t" l="l"/>
            <a:pathLst>
              <a:path h="7867372" w="6077545">
                <a:moveTo>
                  <a:pt x="0" y="0"/>
                </a:moveTo>
                <a:lnTo>
                  <a:pt x="6077545" y="0"/>
                </a:lnTo>
                <a:lnTo>
                  <a:pt x="6077545" y="7867372"/>
                </a:lnTo>
                <a:lnTo>
                  <a:pt x="0" y="7867372"/>
                </a:lnTo>
                <a:lnTo>
                  <a:pt x="0" y="0"/>
                </a:lnTo>
                <a:close/>
              </a:path>
            </a:pathLst>
          </a:custGeom>
          <a:blipFill>
            <a:blip r:embed="rId4"/>
            <a:stretch>
              <a:fillRect l="0" t="0" r="0" b="0"/>
            </a:stretch>
          </a:blipFill>
        </p:spPr>
      </p:sp>
      <p:sp>
        <p:nvSpPr>
          <p:cNvPr name="TextBox 9" id="9"/>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Outreach Flyer and After Hours Sign</a:t>
            </a:r>
          </a:p>
        </p:txBody>
      </p:sp>
    </p:spTree>
  </p:cSld>
  <p:clrMapOvr>
    <a:masterClrMapping/>
  </p:clrMapOvr>
</p:sld>
</file>

<file path=ppt/slides/slide11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Freeform 7" id="7"/>
          <p:cNvSpPr/>
          <p:nvPr/>
        </p:nvSpPr>
        <p:spPr>
          <a:xfrm flipH="false" flipV="false" rot="0">
            <a:off x="237729" y="3466681"/>
            <a:ext cx="8295508" cy="5019852"/>
          </a:xfrm>
          <a:custGeom>
            <a:avLst/>
            <a:gdLst/>
            <a:ahLst/>
            <a:cxnLst/>
            <a:rect r="r" b="b" t="t" l="l"/>
            <a:pathLst>
              <a:path h="5019852" w="8295508">
                <a:moveTo>
                  <a:pt x="0" y="0"/>
                </a:moveTo>
                <a:lnTo>
                  <a:pt x="8295507" y="0"/>
                </a:lnTo>
                <a:lnTo>
                  <a:pt x="8295507" y="5019852"/>
                </a:lnTo>
                <a:lnTo>
                  <a:pt x="0" y="5019852"/>
                </a:lnTo>
                <a:lnTo>
                  <a:pt x="0" y="0"/>
                </a:lnTo>
                <a:close/>
              </a:path>
            </a:pathLst>
          </a:custGeom>
          <a:blipFill>
            <a:blip r:embed="rId3"/>
            <a:stretch>
              <a:fillRect l="-852" t="-1683" r="-852" b="0"/>
            </a:stretch>
          </a:blipFill>
        </p:spPr>
      </p:sp>
      <p:sp>
        <p:nvSpPr>
          <p:cNvPr name="TextBox 8" id="8"/>
          <p:cNvSpPr txBox="true"/>
          <p:nvPr/>
        </p:nvSpPr>
        <p:spPr>
          <a:xfrm rot="0">
            <a:off x="113632" y="316846"/>
            <a:ext cx="17720396" cy="1154689"/>
          </a:xfrm>
          <a:prstGeom prst="rect">
            <a:avLst/>
          </a:prstGeom>
        </p:spPr>
        <p:txBody>
          <a:bodyPr anchor="t" rtlCol="false" tIns="0" lIns="0" bIns="0" rIns="0">
            <a:spAutoFit/>
          </a:bodyPr>
          <a:lstStyle/>
          <a:p>
            <a:pPr algn="ctr">
              <a:lnSpc>
                <a:spcPts val="9387"/>
              </a:lnSpc>
            </a:pPr>
            <a:r>
              <a:rPr lang="en-US" sz="6705" b="true">
                <a:solidFill>
                  <a:srgbClr val="FFFFFF"/>
                </a:solidFill>
                <a:latin typeface="Montserrat Bold"/>
                <a:ea typeface="Montserrat Bold"/>
                <a:cs typeface="Montserrat Bold"/>
                <a:sym typeface="Montserrat Bold"/>
              </a:rPr>
              <a:t>Corrective Action Plan Process</a:t>
            </a:r>
          </a:p>
        </p:txBody>
      </p:sp>
      <p:sp>
        <p:nvSpPr>
          <p:cNvPr name="TextBox 9" id="9"/>
          <p:cNvSpPr txBox="true"/>
          <p:nvPr/>
        </p:nvSpPr>
        <p:spPr>
          <a:xfrm rot="0">
            <a:off x="8533236" y="3115153"/>
            <a:ext cx="9439338" cy="6393642"/>
          </a:xfrm>
          <a:prstGeom prst="rect">
            <a:avLst/>
          </a:prstGeom>
        </p:spPr>
        <p:txBody>
          <a:bodyPr anchor="t" rtlCol="false" tIns="0" lIns="0" bIns="0" rIns="0">
            <a:spAutoFit/>
          </a:bodyPr>
          <a:lstStyle/>
          <a:p>
            <a:pPr algn="ctr">
              <a:lnSpc>
                <a:spcPts val="5644"/>
              </a:lnSpc>
            </a:pPr>
            <a:r>
              <a:rPr lang="en-US" b="true" sz="4031" u="sng">
                <a:solidFill>
                  <a:srgbClr val="000000"/>
                </a:solidFill>
                <a:latin typeface="Montserrat Bold"/>
                <a:ea typeface="Montserrat Bold"/>
                <a:cs typeface="Montserrat Bold"/>
                <a:sym typeface="Montserrat Bold"/>
              </a:rPr>
              <a:t>CAP Guidlines</a:t>
            </a:r>
          </a:p>
          <a:p>
            <a:pPr algn="l" marL="870468" indent="-435234" lvl="1">
              <a:lnSpc>
                <a:spcPts val="5644"/>
              </a:lnSpc>
              <a:buFont typeface="Arial"/>
              <a:buChar char="•"/>
            </a:pPr>
            <a:r>
              <a:rPr lang="en-US" b="true" sz="4031">
                <a:solidFill>
                  <a:srgbClr val="000000"/>
                </a:solidFill>
                <a:latin typeface="Montserrat Bold"/>
                <a:ea typeface="Montserrat Bold"/>
                <a:cs typeface="Montserrat Bold"/>
                <a:sym typeface="Montserrat Bold"/>
              </a:rPr>
              <a:t>Must be submitted within 30 day</a:t>
            </a:r>
          </a:p>
          <a:p>
            <a:pPr algn="l" marL="870468" indent="-435234" lvl="1">
              <a:lnSpc>
                <a:spcPts val="5644"/>
              </a:lnSpc>
              <a:buFont typeface="Arial"/>
              <a:buChar char="•"/>
            </a:pPr>
            <a:r>
              <a:rPr lang="en-US" b="true" sz="4031">
                <a:solidFill>
                  <a:srgbClr val="000000"/>
                </a:solidFill>
                <a:latin typeface="Montserrat Bold"/>
                <a:ea typeface="Montserrat Bold"/>
                <a:cs typeface="Montserrat Bold"/>
                <a:sym typeface="Montserrat Bold"/>
              </a:rPr>
              <a:t>Include Proof with Pictures or Documents</a:t>
            </a:r>
          </a:p>
          <a:p>
            <a:pPr algn="l" marL="870468" indent="-435234" lvl="1">
              <a:lnSpc>
                <a:spcPts val="5644"/>
              </a:lnSpc>
              <a:buFont typeface="Arial"/>
              <a:buChar char="•"/>
            </a:pPr>
            <a:r>
              <a:rPr lang="en-US" b="true" sz="4031">
                <a:solidFill>
                  <a:srgbClr val="000000"/>
                </a:solidFill>
                <a:latin typeface="Montserrat Bold"/>
                <a:ea typeface="Montserrat Bold"/>
                <a:cs typeface="Montserrat Bold"/>
                <a:sym typeface="Montserrat Bold"/>
              </a:rPr>
              <a:t>Clearly indicate dates completed and Owner</a:t>
            </a:r>
          </a:p>
          <a:p>
            <a:pPr algn="l" marL="870468" indent="-435234" lvl="1">
              <a:lnSpc>
                <a:spcPts val="5644"/>
              </a:lnSpc>
              <a:buFont typeface="Arial"/>
              <a:buChar char="•"/>
            </a:pPr>
            <a:r>
              <a:rPr lang="en-US" b="true" sz="4031">
                <a:solidFill>
                  <a:srgbClr val="000000"/>
                </a:solidFill>
                <a:latin typeface="Montserrat Bold"/>
                <a:ea typeface="Montserrat Bold"/>
                <a:cs typeface="Montserrat Bold"/>
                <a:sym typeface="Montserrat Bold"/>
              </a:rPr>
              <a:t>ARC will work with you closely and submit CAP on your behalf</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62079" y="2966483"/>
            <a:ext cx="13363842" cy="6839585"/>
          </a:xfrm>
          <a:prstGeom prst="rect">
            <a:avLst/>
          </a:prstGeom>
        </p:spPr>
        <p:txBody>
          <a:bodyPr anchor="t" rtlCol="false" tIns="0" lIns="0" bIns="0" rIns="0">
            <a:spAutoFit/>
          </a:bodyPr>
          <a:lstStyle/>
          <a:p>
            <a:pPr algn="l">
              <a:lnSpc>
                <a:spcPts val="3640"/>
              </a:lnSpc>
            </a:pPr>
            <a:r>
              <a:rPr lang="en-US" sz="2600" b="true">
                <a:solidFill>
                  <a:srgbClr val="000000"/>
                </a:solidFill>
                <a:latin typeface="Amiko Bold"/>
                <a:ea typeface="Amiko Bold"/>
                <a:cs typeface="Amiko Bold"/>
                <a:sym typeface="Amiko Bold"/>
              </a:rPr>
              <a:t>State agencies must conduct routine compliance reviews as identified by FNS Instruction 113-1 and program-specific regulations and policies.</a:t>
            </a:r>
          </a:p>
          <a:p>
            <a:pPr algn="l">
              <a:lnSpc>
                <a:spcPts val="3640"/>
              </a:lnSpc>
            </a:pPr>
          </a:p>
          <a:p>
            <a:pPr algn="l">
              <a:lnSpc>
                <a:spcPts val="3640"/>
              </a:lnSpc>
            </a:pPr>
          </a:p>
          <a:p>
            <a:pPr algn="l" marL="561342" indent="-280671" lvl="1">
              <a:lnSpc>
                <a:spcPts val="3640"/>
              </a:lnSpc>
              <a:buFont typeface="Arial"/>
              <a:buChar char="•"/>
            </a:pPr>
            <a:r>
              <a:rPr lang="en-US" b="true" sz="2600">
                <a:solidFill>
                  <a:srgbClr val="000000"/>
                </a:solidFill>
                <a:latin typeface="Amiko Bold"/>
                <a:ea typeface="Amiko Bold"/>
                <a:cs typeface="Amiko Bold"/>
                <a:sym typeface="Amiko Bold"/>
              </a:rPr>
              <a:t>Civil Rights training must be provided annually to any staff or volunteer member that has personal contact or they are handling personal information of the participant.</a:t>
            </a:r>
          </a:p>
          <a:p>
            <a:pPr algn="l" marL="561342" indent="-280671" lvl="1">
              <a:lnSpc>
                <a:spcPts val="3640"/>
              </a:lnSpc>
              <a:buFont typeface="Arial"/>
              <a:buChar char="•"/>
            </a:pPr>
            <a:r>
              <a:rPr lang="en-US" b="true" sz="2600">
                <a:solidFill>
                  <a:srgbClr val="000000"/>
                </a:solidFill>
                <a:latin typeface="Amiko Bold"/>
                <a:ea typeface="Amiko Bold"/>
                <a:cs typeface="Amiko Bold"/>
                <a:sym typeface="Amiko Bold"/>
              </a:rPr>
              <a:t>At the end of this training, staff:</a:t>
            </a:r>
          </a:p>
          <a:p>
            <a:pPr algn="l" marL="1122684" indent="-374228" lvl="2">
              <a:lnSpc>
                <a:spcPts val="3640"/>
              </a:lnSpc>
              <a:buFont typeface="Arial"/>
              <a:buChar char="⚬"/>
            </a:pPr>
            <a:r>
              <a:rPr lang="en-US" b="true" sz="2600">
                <a:solidFill>
                  <a:srgbClr val="000000"/>
                </a:solidFill>
                <a:latin typeface="Amiko Bold"/>
                <a:ea typeface="Amiko Bold"/>
                <a:cs typeface="Amiko Bold"/>
                <a:sym typeface="Amiko Bold"/>
              </a:rPr>
              <a:t>Should be able to identify a civil rights complaint if received</a:t>
            </a:r>
          </a:p>
          <a:p>
            <a:pPr algn="l" marL="1122684" indent="-374228" lvl="2">
              <a:lnSpc>
                <a:spcPts val="3640"/>
              </a:lnSpc>
              <a:buFont typeface="Arial"/>
              <a:buChar char="⚬"/>
            </a:pPr>
            <a:r>
              <a:rPr lang="en-US" b="true" sz="2600">
                <a:solidFill>
                  <a:srgbClr val="000000"/>
                </a:solidFill>
                <a:latin typeface="Amiko Bold"/>
                <a:ea typeface="Amiko Bold"/>
                <a:cs typeface="Amiko Bold"/>
                <a:sym typeface="Amiko Bold"/>
              </a:rPr>
              <a:t>Should know what to do if they receive a complaint</a:t>
            </a:r>
          </a:p>
          <a:p>
            <a:pPr algn="l" marL="1122684" indent="-374228" lvl="2">
              <a:lnSpc>
                <a:spcPts val="3640"/>
              </a:lnSpc>
              <a:buFont typeface="Arial"/>
              <a:buChar char="⚬"/>
            </a:pPr>
            <a:r>
              <a:rPr lang="en-US" b="true" sz="2600">
                <a:solidFill>
                  <a:srgbClr val="000000"/>
                </a:solidFill>
                <a:latin typeface="Amiko Bold"/>
                <a:ea typeface="Amiko Bold"/>
                <a:cs typeface="Amiko Bold"/>
                <a:sym typeface="Amiko Bold"/>
              </a:rPr>
              <a:t>Should understand that it is the basic right of the individual to file a complaint.</a:t>
            </a:r>
          </a:p>
          <a:p>
            <a:pPr algn="l" marL="561342" indent="-280671" lvl="1">
              <a:lnSpc>
                <a:spcPts val="3640"/>
              </a:lnSpc>
              <a:buFont typeface="Arial"/>
              <a:buChar char="•"/>
            </a:pPr>
            <a:r>
              <a:rPr lang="en-US" b="true" sz="2600">
                <a:solidFill>
                  <a:srgbClr val="000000"/>
                </a:solidFill>
                <a:latin typeface="Amiko Bold"/>
                <a:ea typeface="Amiko Bold"/>
                <a:cs typeface="Amiko Bold"/>
                <a:sym typeface="Amiko Bold"/>
              </a:rPr>
              <a:t>A log should be kept when training has been completed and the information should be available during your monitoring visit.</a:t>
            </a:r>
          </a:p>
          <a:p>
            <a:pPr algn="l">
              <a:lnSpc>
                <a:spcPts val="3640"/>
              </a:lnSpc>
            </a:pPr>
          </a:p>
        </p:txBody>
      </p:sp>
      <p:sp>
        <p:nvSpPr>
          <p:cNvPr name="TextBox 4" id="4"/>
          <p:cNvSpPr txBox="true"/>
          <p:nvPr/>
        </p:nvSpPr>
        <p:spPr>
          <a:xfrm rot="0">
            <a:off x="4930097" y="1089211"/>
            <a:ext cx="8486419" cy="104776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Y</a:t>
            </a:r>
            <a:r>
              <a:rPr lang="en-US" b="true" sz="8500">
                <a:solidFill>
                  <a:srgbClr val="55622B"/>
                </a:solidFill>
                <a:latin typeface="Montserrat Bold"/>
                <a:ea typeface="Montserrat Bold"/>
                <a:cs typeface="Montserrat Bold"/>
                <a:sym typeface="Montserrat Bold"/>
              </a:rPr>
              <a:t>our Role</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5677994" y="8245690"/>
            <a:ext cx="3021810" cy="3177812"/>
          </a:xfrm>
          <a:custGeom>
            <a:avLst/>
            <a:gdLst/>
            <a:ahLst/>
            <a:cxnLst/>
            <a:rect r="r" b="b" t="t" l="l"/>
            <a:pathLst>
              <a:path h="3177812" w="3021810">
                <a:moveTo>
                  <a:pt x="3021810" y="0"/>
                </a:moveTo>
                <a:lnTo>
                  <a:pt x="0" y="0"/>
                </a:lnTo>
                <a:lnTo>
                  <a:pt x="0" y="3177811"/>
                </a:lnTo>
                <a:lnTo>
                  <a:pt x="3021810" y="3177811"/>
                </a:lnTo>
                <a:lnTo>
                  <a:pt x="302181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12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sp>
        <p:nvSpPr>
          <p:cNvPr name="TextBox 7" id="7"/>
          <p:cNvSpPr txBox="true"/>
          <p:nvPr/>
        </p:nvSpPr>
        <p:spPr>
          <a:xfrm rot="0">
            <a:off x="283802" y="3389936"/>
            <a:ext cx="17720396" cy="3069526"/>
          </a:xfrm>
          <a:prstGeom prst="rect">
            <a:avLst/>
          </a:prstGeom>
        </p:spPr>
        <p:txBody>
          <a:bodyPr anchor="t" rtlCol="false" tIns="0" lIns="0" bIns="0" rIns="0">
            <a:spAutoFit/>
          </a:bodyPr>
          <a:lstStyle/>
          <a:p>
            <a:pPr algn="ctr">
              <a:lnSpc>
                <a:spcPts val="25063"/>
              </a:lnSpc>
            </a:pPr>
            <a:r>
              <a:rPr lang="en-US" sz="17902" b="true">
                <a:solidFill>
                  <a:srgbClr val="FFFFFF"/>
                </a:solidFill>
                <a:latin typeface="Montserrat Bold"/>
                <a:ea typeface="Montserrat Bold"/>
                <a:cs typeface="Montserrat Bold"/>
                <a:sym typeface="Montserrat Bold"/>
              </a:rPr>
              <a:t>Q&amp;A</a:t>
            </a:r>
          </a:p>
        </p:txBody>
      </p:sp>
    </p:spTree>
  </p:cSld>
  <p:clrMapOvr>
    <a:masterClrMapping/>
  </p:clrMapOvr>
</p:sld>
</file>

<file path=ppt/slides/slide12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719290" y="1028700"/>
            <a:ext cx="9459310" cy="8229600"/>
          </a:xfrm>
          <a:custGeom>
            <a:avLst/>
            <a:gdLst/>
            <a:ahLst/>
            <a:cxnLst/>
            <a:rect r="r" b="b" t="t" l="l"/>
            <a:pathLst>
              <a:path h="8229600" w="9459310">
                <a:moveTo>
                  <a:pt x="0" y="0"/>
                </a:moveTo>
                <a:lnTo>
                  <a:pt x="9459310" y="0"/>
                </a:lnTo>
                <a:lnTo>
                  <a:pt x="945931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829614" y="3015867"/>
            <a:ext cx="6776047" cy="6242433"/>
          </a:xfrm>
          <a:custGeom>
            <a:avLst/>
            <a:gdLst/>
            <a:ahLst/>
            <a:cxnLst/>
            <a:rect r="r" b="b" t="t" l="l"/>
            <a:pathLst>
              <a:path h="6242433" w="6776047">
                <a:moveTo>
                  <a:pt x="0" y="0"/>
                </a:moveTo>
                <a:lnTo>
                  <a:pt x="6776046" y="0"/>
                </a:lnTo>
                <a:lnTo>
                  <a:pt x="6776046" y="6242433"/>
                </a:lnTo>
                <a:lnTo>
                  <a:pt x="0" y="6242433"/>
                </a:lnTo>
                <a:lnTo>
                  <a:pt x="0" y="0"/>
                </a:lnTo>
                <a:close/>
              </a:path>
            </a:pathLst>
          </a:custGeom>
          <a:blipFill>
            <a:blip r:embed="rId4"/>
            <a:stretch>
              <a:fillRect l="0" t="0" r="0" b="0"/>
            </a:stretch>
          </a:blipFill>
        </p:spPr>
      </p:sp>
      <p:sp>
        <p:nvSpPr>
          <p:cNvPr name="TextBox 4" id="4"/>
          <p:cNvSpPr txBox="true"/>
          <p:nvPr/>
        </p:nvSpPr>
        <p:spPr>
          <a:xfrm rot="0">
            <a:off x="11160434" y="1258658"/>
            <a:ext cx="6114405" cy="2198896"/>
          </a:xfrm>
          <a:prstGeom prst="rect">
            <a:avLst/>
          </a:prstGeom>
        </p:spPr>
        <p:txBody>
          <a:bodyPr anchor="t" rtlCol="false" tIns="0" lIns="0" bIns="0" rIns="0">
            <a:spAutoFit/>
          </a:bodyPr>
          <a:lstStyle/>
          <a:p>
            <a:pPr algn="ctr" marL="0" indent="0" lvl="0">
              <a:lnSpc>
                <a:spcPts val="8614"/>
              </a:lnSpc>
            </a:pPr>
            <a:r>
              <a:rPr lang="en-US" sz="7831" spc="1096">
                <a:solidFill>
                  <a:srgbClr val="312D27"/>
                </a:solidFill>
                <a:latin typeface="Hammersmith One"/>
                <a:ea typeface="Hammersmith One"/>
                <a:cs typeface="Hammersmith One"/>
                <a:sym typeface="Hammersmith One"/>
              </a:rPr>
              <a:t>PROVIDED BY</a:t>
            </a:r>
          </a:p>
        </p:txBody>
      </p:sp>
    </p:spTree>
  </p:cSld>
  <p:clrMapOvr>
    <a:masterClrMapping/>
  </p:clrMapOvr>
</p:sld>
</file>

<file path=ppt/slides/slide12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grpSp>
        <p:nvGrpSpPr>
          <p:cNvPr name="Group 2" id="2"/>
          <p:cNvGrpSpPr/>
          <p:nvPr/>
        </p:nvGrpSpPr>
        <p:grpSpPr>
          <a:xfrm rot="0">
            <a:off x="0" y="0"/>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stretch>
                <a:fillRect l="0" t="0" r="0" b="0"/>
              </a:stretch>
            </a:blipFill>
          </p:spPr>
        </p:sp>
      </p:grpSp>
      <p:grpSp>
        <p:nvGrpSpPr>
          <p:cNvPr name="Group 7" id="7"/>
          <p:cNvGrpSpPr/>
          <p:nvPr/>
        </p:nvGrpSpPr>
        <p:grpSpPr>
          <a:xfrm rot="0">
            <a:off x="1983436" y="1300610"/>
            <a:ext cx="14321128" cy="7685780"/>
            <a:chOff x="0" y="0"/>
            <a:chExt cx="3771820" cy="2024238"/>
          </a:xfrm>
        </p:grpSpPr>
        <p:sp>
          <p:nvSpPr>
            <p:cNvPr name="Freeform 8" id="8"/>
            <p:cNvSpPr/>
            <p:nvPr/>
          </p:nvSpPr>
          <p:spPr>
            <a:xfrm flipH="false" flipV="false" rot="0">
              <a:off x="0" y="0"/>
              <a:ext cx="3771820" cy="2024238"/>
            </a:xfrm>
            <a:custGeom>
              <a:avLst/>
              <a:gdLst/>
              <a:ahLst/>
              <a:cxnLst/>
              <a:rect r="r" b="b" t="t" l="l"/>
              <a:pathLst>
                <a:path h="2024238" w="3771820">
                  <a:moveTo>
                    <a:pt x="0" y="0"/>
                  </a:moveTo>
                  <a:lnTo>
                    <a:pt x="3771820" y="0"/>
                  </a:lnTo>
                  <a:lnTo>
                    <a:pt x="3771820" y="2024238"/>
                  </a:lnTo>
                  <a:lnTo>
                    <a:pt x="0" y="2024238"/>
                  </a:lnTo>
                  <a:close/>
                </a:path>
              </a:pathLst>
            </a:custGeom>
            <a:solidFill>
              <a:srgbClr val="F8F1EB"/>
            </a:solidFill>
            <a:ln w="114300" cap="sq">
              <a:solidFill>
                <a:srgbClr val="B72D34"/>
              </a:solidFill>
              <a:prstDash val="solid"/>
              <a:miter/>
            </a:ln>
          </p:spPr>
        </p:sp>
        <p:sp>
          <p:nvSpPr>
            <p:cNvPr name="TextBox 9" id="9"/>
            <p:cNvSpPr txBox="true"/>
            <p:nvPr/>
          </p:nvSpPr>
          <p:spPr>
            <a:xfrm>
              <a:off x="0" y="-38100"/>
              <a:ext cx="3771820" cy="2062338"/>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2269480" y="2999152"/>
            <a:ext cx="13749040" cy="4041339"/>
          </a:xfrm>
          <a:prstGeom prst="rect">
            <a:avLst/>
          </a:prstGeom>
        </p:spPr>
        <p:txBody>
          <a:bodyPr anchor="t" rtlCol="false" tIns="0" lIns="0" bIns="0" rIns="0">
            <a:spAutoFit/>
          </a:bodyPr>
          <a:lstStyle/>
          <a:p>
            <a:pPr algn="ctr">
              <a:lnSpc>
                <a:spcPts val="18658"/>
              </a:lnSpc>
            </a:pPr>
            <a:r>
              <a:rPr lang="en-US" sz="13327" u="sng">
                <a:solidFill>
                  <a:srgbClr val="000000"/>
                </a:solidFill>
                <a:latin typeface="Montserrat"/>
                <a:ea typeface="Montserrat"/>
                <a:cs typeface="Montserrat"/>
                <a:sym typeface="Montserrat"/>
                <a:hlinkClick r:id="rId3" tooltip="https://faneighborintakeprod.b2clogin.com/faneighborintakeprod.onmicrosoft.com/b2c_1a_signup_signin_01/oauth2/v2.0/authorize?client_id=8d999def-f0c1-4171-b42d-e510b032809f&amp;scope=https%3A%2F%2Ffaneighborintakeprod.onmicrosoft.com%2Fneighbor-intake-api%2Faccess-as-user%20openid%20profile%20offline_access&amp;redirect_uri=https%3A%2F%2Fnetwork.neighborintake.org%2F&amp;client-request-id=82929fce-b018-4263-ad9d-395ae3ebd6c5&amp;response_mode=fragment&amp;response_type=code&amp;x-client-SKU=msal.js.browser&amp;x-client-VER=2.25.0&amp;client_info=1&amp;code_challenge=h9UzTSHKKu8pNaMIetnexn_re3j2s5m_qJlGPM8l9SI&amp;code_challenge_method=S256&amp;nonce=3f027f26-4299-469e-8292-06ea11011751&amp;state=eyJpZCI6IjdkYzI0MmNjLTc4YTktNDBjZC04NGUxLWJiYjJiYTM3MWQzMSIsIm1ldGEiOnsiaW50ZXJhY3Rpb25UeXBlIjoicmVkaXJlY3QifX0%3D"/>
              </a:rPr>
              <a:t>Service</a:t>
            </a:r>
            <a:r>
              <a:rPr lang="en-US" sz="13327" u="sng">
                <a:solidFill>
                  <a:srgbClr val="000000"/>
                </a:solidFill>
                <a:latin typeface="Montserrat"/>
                <a:ea typeface="Montserrat"/>
                <a:cs typeface="Montserrat"/>
                <a:sym typeface="Montserrat"/>
                <a:hlinkClick r:id="rId4" tooltip="https://faneighborintakeprod.b2clogin.com/faneighborintakeprod.onmicrosoft.com/b2c_1a_signup_signin_01/oauth2/v2.0/authorize?client_id=8d999def-f0c1-4171-b42d-e510b032809f&amp;scope=https%3A%2F%2Ffaneighborintakeprod.onmicrosoft.com%2Fneighbor-intake-api%2Faccess-as-user%20openid%20profile%20offline_access&amp;redirect_uri=https%3A%2F%2Fnetwork.neighborintake.org%2F&amp;client-request-id=82929fce-b018-4263-ad9d-395ae3ebd6c5&amp;response_mode=fragment&amp;response_type=code&amp;x-client-SKU=msal.js.browser&amp;x-client-VER=2.25.0&amp;client_info=1&amp;code_challenge=h9UzTSHKKu8pNaMIetnexn_re3j2s5m_qJlGPM8l9SI&amp;code_challenge_method=S256&amp;nonce=3f027f26-4299-469e-8292-06ea11011751&amp;state=eyJpZCI6IjdkYzI0MmNjLTc4YTktNDBjZC04NGUxLWJiYjJiYTM3MWQzMSIsIm1ldGEiOnsiaW50ZXJhY3Rpb25UeXBlIjoicmVkaXJlY3QifX0%3D"/>
              </a:rPr>
              <a:t> Insights </a:t>
            </a:r>
          </a:p>
          <a:p>
            <a:pPr algn="ctr">
              <a:lnSpc>
                <a:spcPts val="13589"/>
              </a:lnSpc>
            </a:pPr>
            <a:r>
              <a:rPr lang="en-US" sz="9706">
                <a:solidFill>
                  <a:srgbClr val="849D23"/>
                </a:solidFill>
                <a:latin typeface="Montserrat"/>
                <a:ea typeface="Montserrat"/>
                <a:cs typeface="Montserrat"/>
                <a:sym typeface="Montserrat"/>
              </a:rPr>
              <a:t>with Jeremy &amp; Deb</a:t>
            </a:r>
          </a:p>
        </p:txBody>
      </p:sp>
    </p:spTree>
  </p:cSld>
  <p:clrMapOvr>
    <a:masterClrMapping/>
  </p:clrMapOvr>
</p:sld>
</file>

<file path=ppt/slides/slide1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grpSp>
        <p:nvGrpSpPr>
          <p:cNvPr name="Group 7" id="7"/>
          <p:cNvGrpSpPr/>
          <p:nvPr/>
        </p:nvGrpSpPr>
        <p:grpSpPr>
          <a:xfrm rot="0">
            <a:off x="627739" y="798096"/>
            <a:ext cx="17032521" cy="9312722"/>
            <a:chOff x="0" y="0"/>
            <a:chExt cx="4485931" cy="2452733"/>
          </a:xfrm>
        </p:grpSpPr>
        <p:sp>
          <p:nvSpPr>
            <p:cNvPr name="Freeform 8" id="8"/>
            <p:cNvSpPr/>
            <p:nvPr/>
          </p:nvSpPr>
          <p:spPr>
            <a:xfrm flipH="false" flipV="false" rot="0">
              <a:off x="0" y="0"/>
              <a:ext cx="4485932" cy="2452733"/>
            </a:xfrm>
            <a:custGeom>
              <a:avLst/>
              <a:gdLst/>
              <a:ahLst/>
              <a:cxnLst/>
              <a:rect r="r" b="b" t="t" l="l"/>
              <a:pathLst>
                <a:path h="2452733" w="4485932">
                  <a:moveTo>
                    <a:pt x="0" y="0"/>
                  </a:moveTo>
                  <a:lnTo>
                    <a:pt x="4485932" y="0"/>
                  </a:lnTo>
                  <a:lnTo>
                    <a:pt x="4485932" y="2452733"/>
                  </a:lnTo>
                  <a:lnTo>
                    <a:pt x="0" y="2452733"/>
                  </a:lnTo>
                  <a:close/>
                </a:path>
              </a:pathLst>
            </a:custGeom>
            <a:solidFill>
              <a:srgbClr val="FFFFFF"/>
            </a:solidFill>
          </p:spPr>
        </p:sp>
        <p:sp>
          <p:nvSpPr>
            <p:cNvPr name="TextBox 9" id="9"/>
            <p:cNvSpPr txBox="true"/>
            <p:nvPr/>
          </p:nvSpPr>
          <p:spPr>
            <a:xfrm>
              <a:off x="0" y="-38100"/>
              <a:ext cx="4485931" cy="2490833"/>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6219126" y="2744387"/>
            <a:ext cx="11056635" cy="5934665"/>
          </a:xfrm>
          <a:custGeom>
            <a:avLst/>
            <a:gdLst/>
            <a:ahLst/>
            <a:cxnLst/>
            <a:rect r="r" b="b" t="t" l="l"/>
            <a:pathLst>
              <a:path h="5934665" w="11056635">
                <a:moveTo>
                  <a:pt x="0" y="0"/>
                </a:moveTo>
                <a:lnTo>
                  <a:pt x="11056634" y="0"/>
                </a:lnTo>
                <a:lnTo>
                  <a:pt x="11056634" y="5934665"/>
                </a:lnTo>
                <a:lnTo>
                  <a:pt x="0" y="5934665"/>
                </a:lnTo>
                <a:lnTo>
                  <a:pt x="0" y="0"/>
                </a:lnTo>
                <a:close/>
              </a:path>
            </a:pathLst>
          </a:custGeom>
          <a:blipFill>
            <a:blip r:embed="rId3"/>
            <a:stretch>
              <a:fillRect l="-5853" t="-52519" r="0" b="-44691"/>
            </a:stretch>
          </a:blipFill>
        </p:spPr>
      </p:sp>
      <p:sp>
        <p:nvSpPr>
          <p:cNvPr name="Freeform 11" id="11"/>
          <p:cNvSpPr/>
          <p:nvPr/>
        </p:nvSpPr>
        <p:spPr>
          <a:xfrm flipH="false" flipV="false" rot="0">
            <a:off x="12356807" y="3003146"/>
            <a:ext cx="4447196" cy="5526346"/>
          </a:xfrm>
          <a:custGeom>
            <a:avLst/>
            <a:gdLst/>
            <a:ahLst/>
            <a:cxnLst/>
            <a:rect r="r" b="b" t="t" l="l"/>
            <a:pathLst>
              <a:path h="5526346" w="4447196">
                <a:moveTo>
                  <a:pt x="0" y="0"/>
                </a:moveTo>
                <a:lnTo>
                  <a:pt x="4447196" y="0"/>
                </a:lnTo>
                <a:lnTo>
                  <a:pt x="4447196" y="5526345"/>
                </a:lnTo>
                <a:lnTo>
                  <a:pt x="0" y="5526345"/>
                </a:lnTo>
                <a:lnTo>
                  <a:pt x="0" y="0"/>
                </a:lnTo>
                <a:close/>
              </a:path>
            </a:pathLst>
          </a:custGeom>
          <a:blipFill>
            <a:blip r:embed="rId4"/>
            <a:stretch>
              <a:fillRect l="0" t="0" r="0" b="0"/>
            </a:stretch>
          </a:blipFill>
        </p:spPr>
      </p:sp>
      <p:sp>
        <p:nvSpPr>
          <p:cNvPr name="Freeform 12" id="12"/>
          <p:cNvSpPr/>
          <p:nvPr/>
        </p:nvSpPr>
        <p:spPr>
          <a:xfrm flipH="false" flipV="false" rot="0">
            <a:off x="6874109" y="3581673"/>
            <a:ext cx="4707714" cy="3983609"/>
          </a:xfrm>
          <a:custGeom>
            <a:avLst/>
            <a:gdLst/>
            <a:ahLst/>
            <a:cxnLst/>
            <a:rect r="r" b="b" t="t" l="l"/>
            <a:pathLst>
              <a:path h="3983609" w="4707714">
                <a:moveTo>
                  <a:pt x="0" y="0"/>
                </a:moveTo>
                <a:lnTo>
                  <a:pt x="4707714" y="0"/>
                </a:lnTo>
                <a:lnTo>
                  <a:pt x="4707714" y="3983609"/>
                </a:lnTo>
                <a:lnTo>
                  <a:pt x="0" y="3983609"/>
                </a:lnTo>
                <a:lnTo>
                  <a:pt x="0" y="0"/>
                </a:lnTo>
                <a:close/>
              </a:path>
            </a:pathLst>
          </a:custGeom>
          <a:blipFill>
            <a:blip r:embed="rId5"/>
            <a:stretch>
              <a:fillRect l="-94857" t="0" r="-2811" b="-231"/>
            </a:stretch>
          </a:blipFill>
        </p:spPr>
      </p:sp>
      <p:grpSp>
        <p:nvGrpSpPr>
          <p:cNvPr name="Group 13" id="13"/>
          <p:cNvGrpSpPr/>
          <p:nvPr/>
        </p:nvGrpSpPr>
        <p:grpSpPr>
          <a:xfrm rot="0">
            <a:off x="1867437" y="1684351"/>
            <a:ext cx="13333037" cy="164300"/>
            <a:chOff x="0" y="0"/>
            <a:chExt cx="1878151" cy="23144"/>
          </a:xfrm>
        </p:grpSpPr>
        <p:sp>
          <p:nvSpPr>
            <p:cNvPr name="Freeform 14" id="14"/>
            <p:cNvSpPr/>
            <p:nvPr/>
          </p:nvSpPr>
          <p:spPr>
            <a:xfrm flipH="false" flipV="false" rot="0">
              <a:off x="0" y="0"/>
              <a:ext cx="1878151" cy="23144"/>
            </a:xfrm>
            <a:custGeom>
              <a:avLst/>
              <a:gdLst/>
              <a:ahLst/>
              <a:cxnLst/>
              <a:rect r="r" b="b" t="t" l="l"/>
              <a:pathLst>
                <a:path h="23144" w="1878151">
                  <a:moveTo>
                    <a:pt x="0" y="0"/>
                  </a:moveTo>
                  <a:lnTo>
                    <a:pt x="1878151" y="0"/>
                  </a:lnTo>
                  <a:lnTo>
                    <a:pt x="1878151" y="23144"/>
                  </a:lnTo>
                  <a:lnTo>
                    <a:pt x="0" y="23144"/>
                  </a:lnTo>
                  <a:close/>
                </a:path>
              </a:pathLst>
            </a:custGeom>
            <a:solidFill>
              <a:srgbClr val="F18A00"/>
            </a:solidFill>
          </p:spPr>
        </p:sp>
        <p:sp>
          <p:nvSpPr>
            <p:cNvPr name="TextBox 15" id="15"/>
            <p:cNvSpPr txBox="true"/>
            <p:nvPr/>
          </p:nvSpPr>
          <p:spPr>
            <a:xfrm>
              <a:off x="0" y="-19050"/>
              <a:ext cx="1878151" cy="42194"/>
            </a:xfrm>
            <a:prstGeom prst="rect">
              <a:avLst/>
            </a:prstGeom>
          </p:spPr>
          <p:txBody>
            <a:bodyPr anchor="ctr" rtlCol="false" tIns="125710" lIns="125710" bIns="125710" rIns="125710"/>
            <a:lstStyle/>
            <a:p>
              <a:pPr algn="ctr">
                <a:lnSpc>
                  <a:spcPts val="1679"/>
                </a:lnSpc>
              </a:pPr>
            </a:p>
          </p:txBody>
        </p:sp>
      </p:grpSp>
      <p:sp>
        <p:nvSpPr>
          <p:cNvPr name="TextBox 16" id="16"/>
          <p:cNvSpPr txBox="true"/>
          <p:nvPr/>
        </p:nvSpPr>
        <p:spPr>
          <a:xfrm rot="0">
            <a:off x="2822060" y="683796"/>
            <a:ext cx="11423792" cy="1000555"/>
          </a:xfrm>
          <a:prstGeom prst="rect">
            <a:avLst/>
          </a:prstGeom>
        </p:spPr>
        <p:txBody>
          <a:bodyPr anchor="t" rtlCol="false" tIns="0" lIns="0" bIns="0" rIns="0">
            <a:spAutoFit/>
          </a:bodyPr>
          <a:lstStyle/>
          <a:p>
            <a:pPr algn="ctr">
              <a:lnSpc>
                <a:spcPts val="8314"/>
              </a:lnSpc>
              <a:spcBef>
                <a:spcPct val="0"/>
              </a:spcBef>
            </a:pPr>
            <a:r>
              <a:rPr lang="en-US" b="true" sz="5939">
                <a:solidFill>
                  <a:srgbClr val="2A327D"/>
                </a:solidFill>
                <a:latin typeface="Canva Sans Bold"/>
                <a:ea typeface="Canva Sans Bold"/>
                <a:cs typeface="Canva Sans Bold"/>
                <a:sym typeface="Canva Sans Bold"/>
              </a:rPr>
              <a:t>Service Insights Best Practices</a:t>
            </a:r>
            <a:r>
              <a:rPr lang="en-US" b="true" sz="5939">
                <a:solidFill>
                  <a:srgbClr val="2E59A8"/>
                </a:solidFill>
                <a:latin typeface="Canva Sans Bold"/>
                <a:ea typeface="Canva Sans Bold"/>
                <a:cs typeface="Canva Sans Bold"/>
                <a:sym typeface="Canva Sans Bold"/>
              </a:rPr>
              <a:t> </a:t>
            </a:r>
          </a:p>
        </p:txBody>
      </p:sp>
      <p:sp>
        <p:nvSpPr>
          <p:cNvPr name="TextBox 17" id="17"/>
          <p:cNvSpPr txBox="true"/>
          <p:nvPr/>
        </p:nvSpPr>
        <p:spPr>
          <a:xfrm rot="0">
            <a:off x="1448007" y="2541316"/>
            <a:ext cx="2386986" cy="606425"/>
          </a:xfrm>
          <a:prstGeom prst="rect">
            <a:avLst/>
          </a:prstGeom>
        </p:spPr>
        <p:txBody>
          <a:bodyPr anchor="t" rtlCol="false" tIns="0" lIns="0" bIns="0" rIns="0">
            <a:spAutoFit/>
          </a:bodyPr>
          <a:lstStyle/>
          <a:p>
            <a:pPr algn="ctr">
              <a:lnSpc>
                <a:spcPts val="4900"/>
              </a:lnSpc>
            </a:pPr>
            <a:r>
              <a:rPr lang="en-US" sz="3500" b="true">
                <a:solidFill>
                  <a:srgbClr val="000000"/>
                </a:solidFill>
                <a:latin typeface="Montserrat Bold"/>
                <a:ea typeface="Montserrat Bold"/>
                <a:cs typeface="Montserrat Bold"/>
                <a:sym typeface="Montserrat Bold"/>
              </a:rPr>
              <a:t>Intake:</a:t>
            </a:r>
          </a:p>
        </p:txBody>
      </p:sp>
      <p:sp>
        <p:nvSpPr>
          <p:cNvPr name="TextBox 18" id="18"/>
          <p:cNvSpPr txBox="true"/>
          <p:nvPr/>
        </p:nvSpPr>
        <p:spPr>
          <a:xfrm rot="0">
            <a:off x="1080221" y="5038619"/>
            <a:ext cx="5138905" cy="129857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Be sure the service matches what the neighbor recieves, use the correct intake form</a:t>
            </a:r>
          </a:p>
        </p:txBody>
      </p:sp>
      <p:sp>
        <p:nvSpPr>
          <p:cNvPr name="TextBox 19" id="19"/>
          <p:cNvSpPr txBox="true"/>
          <p:nvPr/>
        </p:nvSpPr>
        <p:spPr>
          <a:xfrm rot="0">
            <a:off x="1080221" y="3471626"/>
            <a:ext cx="5130494" cy="129857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Use Quick Serve for all non-TEFAP events when no updates are needed</a:t>
            </a:r>
          </a:p>
        </p:txBody>
      </p:sp>
      <p:sp>
        <p:nvSpPr>
          <p:cNvPr name="TextBox 20" id="20"/>
          <p:cNvSpPr txBox="true"/>
          <p:nvPr/>
        </p:nvSpPr>
        <p:spPr>
          <a:xfrm rot="0">
            <a:off x="1080221" y="6661044"/>
            <a:ext cx="5291302" cy="173672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Try to get all the neighbors information into the system for reports and easier searching</a:t>
            </a:r>
          </a:p>
        </p:txBody>
      </p:sp>
    </p:spTree>
  </p:cSld>
  <p:clrMapOvr>
    <a:masterClrMapping/>
  </p:clrMapOvr>
</p:sld>
</file>

<file path=ppt/slides/slide1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grpSp>
        <p:nvGrpSpPr>
          <p:cNvPr name="Group 7" id="7"/>
          <p:cNvGrpSpPr/>
          <p:nvPr/>
        </p:nvGrpSpPr>
        <p:grpSpPr>
          <a:xfrm rot="0">
            <a:off x="627739" y="798096"/>
            <a:ext cx="17032521" cy="8690808"/>
            <a:chOff x="0" y="0"/>
            <a:chExt cx="22710028" cy="11587744"/>
          </a:xfrm>
        </p:grpSpPr>
        <p:grpSp>
          <p:nvGrpSpPr>
            <p:cNvPr name="Group 8" id="8"/>
            <p:cNvGrpSpPr/>
            <p:nvPr/>
          </p:nvGrpSpPr>
          <p:grpSpPr>
            <a:xfrm rot="0">
              <a:off x="0" y="0"/>
              <a:ext cx="22710028" cy="11587744"/>
              <a:chOff x="0" y="0"/>
              <a:chExt cx="4485931" cy="2288937"/>
            </a:xfrm>
          </p:grpSpPr>
          <p:sp>
            <p:nvSpPr>
              <p:cNvPr name="Freeform 9" id="9"/>
              <p:cNvSpPr/>
              <p:nvPr/>
            </p:nvSpPr>
            <p:spPr>
              <a:xfrm flipH="false" flipV="false" rot="0">
                <a:off x="0" y="0"/>
                <a:ext cx="4485932" cy="2288937"/>
              </a:xfrm>
              <a:custGeom>
                <a:avLst/>
                <a:gdLst/>
                <a:ahLst/>
                <a:cxnLst/>
                <a:rect r="r" b="b" t="t" l="l"/>
                <a:pathLst>
                  <a:path h="2288937" w="4485932">
                    <a:moveTo>
                      <a:pt x="0" y="0"/>
                    </a:moveTo>
                    <a:lnTo>
                      <a:pt x="4485932" y="0"/>
                    </a:lnTo>
                    <a:lnTo>
                      <a:pt x="4485932" y="2288937"/>
                    </a:lnTo>
                    <a:lnTo>
                      <a:pt x="0" y="2288937"/>
                    </a:lnTo>
                    <a:close/>
                  </a:path>
                </a:pathLst>
              </a:custGeom>
              <a:solidFill>
                <a:srgbClr val="FFFFFF"/>
              </a:solidFill>
            </p:spPr>
          </p:sp>
          <p:sp>
            <p:nvSpPr>
              <p:cNvPr name="TextBox 10" id="10"/>
              <p:cNvSpPr txBox="true"/>
              <p:nvPr/>
            </p:nvSpPr>
            <p:spPr>
              <a:xfrm>
                <a:off x="0" y="-38100"/>
                <a:ext cx="4485931" cy="2327037"/>
              </a:xfrm>
              <a:prstGeom prst="rect">
                <a:avLst/>
              </a:prstGeom>
            </p:spPr>
            <p:txBody>
              <a:bodyPr anchor="ctr" rtlCol="false" tIns="20529" lIns="20529" bIns="20529" rIns="20529"/>
              <a:lstStyle/>
              <a:p>
                <a:pPr algn="ctr">
                  <a:lnSpc>
                    <a:spcPts val="2659"/>
                  </a:lnSpc>
                </a:pPr>
              </a:p>
            </p:txBody>
          </p:sp>
        </p:grpSp>
        <p:grpSp>
          <p:nvGrpSpPr>
            <p:cNvPr name="Group 11" id="11"/>
            <p:cNvGrpSpPr/>
            <p:nvPr/>
          </p:nvGrpSpPr>
          <p:grpSpPr>
            <a:xfrm rot="0">
              <a:off x="1652931" y="1181673"/>
              <a:ext cx="17777383" cy="219067"/>
              <a:chOff x="0" y="0"/>
              <a:chExt cx="1878151" cy="23144"/>
            </a:xfrm>
          </p:grpSpPr>
          <p:sp>
            <p:nvSpPr>
              <p:cNvPr name="Freeform 12" id="12"/>
              <p:cNvSpPr/>
              <p:nvPr/>
            </p:nvSpPr>
            <p:spPr>
              <a:xfrm flipH="false" flipV="false" rot="0">
                <a:off x="0" y="0"/>
                <a:ext cx="1878151" cy="23144"/>
              </a:xfrm>
              <a:custGeom>
                <a:avLst/>
                <a:gdLst/>
                <a:ahLst/>
                <a:cxnLst/>
                <a:rect r="r" b="b" t="t" l="l"/>
                <a:pathLst>
                  <a:path h="23144" w="1878151">
                    <a:moveTo>
                      <a:pt x="0" y="0"/>
                    </a:moveTo>
                    <a:lnTo>
                      <a:pt x="1878151" y="0"/>
                    </a:lnTo>
                    <a:lnTo>
                      <a:pt x="1878151" y="23144"/>
                    </a:lnTo>
                    <a:lnTo>
                      <a:pt x="0" y="23144"/>
                    </a:lnTo>
                    <a:close/>
                  </a:path>
                </a:pathLst>
              </a:custGeom>
              <a:solidFill>
                <a:srgbClr val="F18A00"/>
              </a:solidFill>
            </p:spPr>
          </p:sp>
          <p:sp>
            <p:nvSpPr>
              <p:cNvPr name="TextBox 13" id="13"/>
              <p:cNvSpPr txBox="true"/>
              <p:nvPr/>
            </p:nvSpPr>
            <p:spPr>
              <a:xfrm>
                <a:off x="0" y="-19050"/>
                <a:ext cx="1878151" cy="42194"/>
              </a:xfrm>
              <a:prstGeom prst="rect">
                <a:avLst/>
              </a:prstGeom>
            </p:spPr>
            <p:txBody>
              <a:bodyPr anchor="ctr" rtlCol="false" tIns="50800" lIns="50800" bIns="50800" rIns="50800"/>
              <a:lstStyle/>
              <a:p>
                <a:pPr algn="ctr">
                  <a:lnSpc>
                    <a:spcPts val="1680"/>
                  </a:lnSpc>
                </a:pPr>
              </a:p>
            </p:txBody>
          </p:sp>
        </p:grpSp>
        <p:sp>
          <p:nvSpPr>
            <p:cNvPr name="TextBox 14" id="14"/>
            <p:cNvSpPr txBox="true"/>
            <p:nvPr/>
          </p:nvSpPr>
          <p:spPr>
            <a:xfrm rot="0">
              <a:off x="2925761" y="-114300"/>
              <a:ext cx="15231722" cy="1295973"/>
            </a:xfrm>
            <a:prstGeom prst="rect">
              <a:avLst/>
            </a:prstGeom>
          </p:spPr>
          <p:txBody>
            <a:bodyPr anchor="t" rtlCol="false" tIns="0" lIns="0" bIns="0" rIns="0">
              <a:spAutoFit/>
            </a:bodyPr>
            <a:lstStyle/>
            <a:p>
              <a:pPr algn="ctr">
                <a:lnSpc>
                  <a:spcPts val="8314"/>
                </a:lnSpc>
                <a:spcBef>
                  <a:spcPct val="0"/>
                </a:spcBef>
              </a:pPr>
              <a:r>
                <a:rPr lang="en-US" b="true" sz="5939">
                  <a:solidFill>
                    <a:srgbClr val="2A327D"/>
                  </a:solidFill>
                  <a:latin typeface="Canva Sans Bold"/>
                  <a:ea typeface="Canva Sans Bold"/>
                  <a:cs typeface="Canva Sans Bold"/>
                  <a:sym typeface="Canva Sans Bold"/>
                </a:rPr>
                <a:t>Service Insights Best Practices</a:t>
              </a:r>
              <a:r>
                <a:rPr lang="en-US" b="true" sz="5939">
                  <a:solidFill>
                    <a:srgbClr val="2E59A8"/>
                  </a:solidFill>
                  <a:latin typeface="Canva Sans Bold"/>
                  <a:ea typeface="Canva Sans Bold"/>
                  <a:cs typeface="Canva Sans Bold"/>
                  <a:sym typeface="Canva Sans Bold"/>
                </a:rPr>
                <a:t> </a:t>
              </a:r>
            </a:p>
          </p:txBody>
        </p:sp>
      </p:grpSp>
      <p:grpSp>
        <p:nvGrpSpPr>
          <p:cNvPr name="Group 15" id="15"/>
          <p:cNvGrpSpPr/>
          <p:nvPr/>
        </p:nvGrpSpPr>
        <p:grpSpPr>
          <a:xfrm rot="0">
            <a:off x="1470206" y="2222791"/>
            <a:ext cx="8260632" cy="7103057"/>
            <a:chOff x="0" y="0"/>
            <a:chExt cx="11014176" cy="9470743"/>
          </a:xfrm>
        </p:grpSpPr>
        <p:sp>
          <p:nvSpPr>
            <p:cNvPr name="Freeform 16" id="16"/>
            <p:cNvSpPr/>
            <p:nvPr/>
          </p:nvSpPr>
          <p:spPr>
            <a:xfrm flipH="false" flipV="false" rot="0">
              <a:off x="0" y="0"/>
              <a:ext cx="11014176" cy="9470743"/>
            </a:xfrm>
            <a:custGeom>
              <a:avLst/>
              <a:gdLst/>
              <a:ahLst/>
              <a:cxnLst/>
              <a:rect r="r" b="b" t="t" l="l"/>
              <a:pathLst>
                <a:path h="9470743" w="11014176">
                  <a:moveTo>
                    <a:pt x="0" y="0"/>
                  </a:moveTo>
                  <a:lnTo>
                    <a:pt x="11014176" y="0"/>
                  </a:lnTo>
                  <a:lnTo>
                    <a:pt x="11014176" y="9470743"/>
                  </a:lnTo>
                  <a:lnTo>
                    <a:pt x="0" y="9470743"/>
                  </a:lnTo>
                  <a:lnTo>
                    <a:pt x="0" y="0"/>
                  </a:lnTo>
                  <a:close/>
                </a:path>
              </a:pathLst>
            </a:custGeom>
            <a:blipFill>
              <a:blip r:embed="rId3"/>
              <a:stretch>
                <a:fillRect l="-9068" t="-45366" r="-54936" b="-45366"/>
              </a:stretch>
            </a:blipFill>
          </p:spPr>
        </p:sp>
        <p:sp>
          <p:nvSpPr>
            <p:cNvPr name="Freeform 17" id="17"/>
            <p:cNvSpPr/>
            <p:nvPr/>
          </p:nvSpPr>
          <p:spPr>
            <a:xfrm flipH="false" flipV="false" rot="0">
              <a:off x="830973" y="0"/>
              <a:ext cx="9288230" cy="9224937"/>
            </a:xfrm>
            <a:custGeom>
              <a:avLst/>
              <a:gdLst/>
              <a:ahLst/>
              <a:cxnLst/>
              <a:rect r="r" b="b" t="t" l="l"/>
              <a:pathLst>
                <a:path h="9224937" w="9288230">
                  <a:moveTo>
                    <a:pt x="0" y="0"/>
                  </a:moveTo>
                  <a:lnTo>
                    <a:pt x="9288230" y="0"/>
                  </a:lnTo>
                  <a:lnTo>
                    <a:pt x="9288230" y="9224937"/>
                  </a:lnTo>
                  <a:lnTo>
                    <a:pt x="0" y="9224937"/>
                  </a:lnTo>
                  <a:lnTo>
                    <a:pt x="0" y="0"/>
                  </a:lnTo>
                  <a:close/>
                </a:path>
              </a:pathLst>
            </a:custGeom>
            <a:blipFill>
              <a:blip r:embed="rId4"/>
              <a:stretch>
                <a:fillRect l="0" t="0" r="0" b="0"/>
              </a:stretch>
            </a:blipFill>
          </p:spPr>
        </p:sp>
      </p:grpSp>
      <p:sp>
        <p:nvSpPr>
          <p:cNvPr name="TextBox 18" id="18"/>
          <p:cNvSpPr txBox="true"/>
          <p:nvPr/>
        </p:nvSpPr>
        <p:spPr>
          <a:xfrm rot="0">
            <a:off x="10557246" y="3642555"/>
            <a:ext cx="5254903" cy="129857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Always check the neighbor’s history and zip or county before distributing TEFAP</a:t>
            </a:r>
          </a:p>
        </p:txBody>
      </p:sp>
      <p:sp>
        <p:nvSpPr>
          <p:cNvPr name="TextBox 19" id="19"/>
          <p:cNvSpPr txBox="true"/>
          <p:nvPr/>
        </p:nvSpPr>
        <p:spPr>
          <a:xfrm rot="0">
            <a:off x="10557246" y="5726695"/>
            <a:ext cx="4783749" cy="129857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If it isn’t captured in Service Insights, we must have a paper TEFAP report</a:t>
            </a:r>
          </a:p>
        </p:txBody>
      </p:sp>
    </p:spTree>
  </p:cSld>
  <p:clrMapOvr>
    <a:masterClrMapping/>
  </p:clrMapOvr>
</p:sld>
</file>

<file path=ppt/slides/slide1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grpSp>
        <p:nvGrpSpPr>
          <p:cNvPr name="Group 7" id="7"/>
          <p:cNvGrpSpPr/>
          <p:nvPr/>
        </p:nvGrpSpPr>
        <p:grpSpPr>
          <a:xfrm rot="0">
            <a:off x="627739" y="798096"/>
            <a:ext cx="17032521" cy="8690808"/>
            <a:chOff x="0" y="0"/>
            <a:chExt cx="22710028" cy="11587744"/>
          </a:xfrm>
        </p:grpSpPr>
        <p:grpSp>
          <p:nvGrpSpPr>
            <p:cNvPr name="Group 8" id="8"/>
            <p:cNvGrpSpPr/>
            <p:nvPr/>
          </p:nvGrpSpPr>
          <p:grpSpPr>
            <a:xfrm rot="0">
              <a:off x="0" y="0"/>
              <a:ext cx="22710028" cy="11587744"/>
              <a:chOff x="0" y="0"/>
              <a:chExt cx="4485931" cy="2288937"/>
            </a:xfrm>
          </p:grpSpPr>
          <p:sp>
            <p:nvSpPr>
              <p:cNvPr name="Freeform 9" id="9"/>
              <p:cNvSpPr/>
              <p:nvPr/>
            </p:nvSpPr>
            <p:spPr>
              <a:xfrm flipH="false" flipV="false" rot="0">
                <a:off x="0" y="0"/>
                <a:ext cx="4485932" cy="2288937"/>
              </a:xfrm>
              <a:custGeom>
                <a:avLst/>
                <a:gdLst/>
                <a:ahLst/>
                <a:cxnLst/>
                <a:rect r="r" b="b" t="t" l="l"/>
                <a:pathLst>
                  <a:path h="2288937" w="4485932">
                    <a:moveTo>
                      <a:pt x="0" y="0"/>
                    </a:moveTo>
                    <a:lnTo>
                      <a:pt x="4485932" y="0"/>
                    </a:lnTo>
                    <a:lnTo>
                      <a:pt x="4485932" y="2288937"/>
                    </a:lnTo>
                    <a:lnTo>
                      <a:pt x="0" y="2288937"/>
                    </a:lnTo>
                    <a:close/>
                  </a:path>
                </a:pathLst>
              </a:custGeom>
              <a:solidFill>
                <a:srgbClr val="FFFFFF"/>
              </a:solidFill>
            </p:spPr>
          </p:sp>
          <p:sp>
            <p:nvSpPr>
              <p:cNvPr name="TextBox 10" id="10"/>
              <p:cNvSpPr txBox="true"/>
              <p:nvPr/>
            </p:nvSpPr>
            <p:spPr>
              <a:xfrm>
                <a:off x="0" y="-38100"/>
                <a:ext cx="4485931" cy="2327037"/>
              </a:xfrm>
              <a:prstGeom prst="rect">
                <a:avLst/>
              </a:prstGeom>
            </p:spPr>
            <p:txBody>
              <a:bodyPr anchor="ctr" rtlCol="false" tIns="20529" lIns="20529" bIns="20529" rIns="20529"/>
              <a:lstStyle/>
              <a:p>
                <a:pPr algn="ctr">
                  <a:lnSpc>
                    <a:spcPts val="2659"/>
                  </a:lnSpc>
                </a:pPr>
              </a:p>
            </p:txBody>
          </p:sp>
        </p:grpSp>
        <p:grpSp>
          <p:nvGrpSpPr>
            <p:cNvPr name="Group 11" id="11"/>
            <p:cNvGrpSpPr/>
            <p:nvPr/>
          </p:nvGrpSpPr>
          <p:grpSpPr>
            <a:xfrm rot="0">
              <a:off x="1652931" y="1181673"/>
              <a:ext cx="17777383" cy="219067"/>
              <a:chOff x="0" y="0"/>
              <a:chExt cx="1878151" cy="23144"/>
            </a:xfrm>
          </p:grpSpPr>
          <p:sp>
            <p:nvSpPr>
              <p:cNvPr name="Freeform 12" id="12"/>
              <p:cNvSpPr/>
              <p:nvPr/>
            </p:nvSpPr>
            <p:spPr>
              <a:xfrm flipH="false" flipV="false" rot="0">
                <a:off x="0" y="0"/>
                <a:ext cx="1878151" cy="23144"/>
              </a:xfrm>
              <a:custGeom>
                <a:avLst/>
                <a:gdLst/>
                <a:ahLst/>
                <a:cxnLst/>
                <a:rect r="r" b="b" t="t" l="l"/>
                <a:pathLst>
                  <a:path h="23144" w="1878151">
                    <a:moveTo>
                      <a:pt x="0" y="0"/>
                    </a:moveTo>
                    <a:lnTo>
                      <a:pt x="1878151" y="0"/>
                    </a:lnTo>
                    <a:lnTo>
                      <a:pt x="1878151" y="23144"/>
                    </a:lnTo>
                    <a:lnTo>
                      <a:pt x="0" y="23144"/>
                    </a:lnTo>
                    <a:close/>
                  </a:path>
                </a:pathLst>
              </a:custGeom>
              <a:solidFill>
                <a:srgbClr val="F18A00"/>
              </a:solidFill>
            </p:spPr>
          </p:sp>
          <p:sp>
            <p:nvSpPr>
              <p:cNvPr name="TextBox 13" id="13"/>
              <p:cNvSpPr txBox="true"/>
              <p:nvPr/>
            </p:nvSpPr>
            <p:spPr>
              <a:xfrm>
                <a:off x="0" y="-19050"/>
                <a:ext cx="1878151" cy="42194"/>
              </a:xfrm>
              <a:prstGeom prst="rect">
                <a:avLst/>
              </a:prstGeom>
            </p:spPr>
            <p:txBody>
              <a:bodyPr anchor="ctr" rtlCol="false" tIns="50800" lIns="50800" bIns="50800" rIns="50800"/>
              <a:lstStyle/>
              <a:p>
                <a:pPr algn="ctr">
                  <a:lnSpc>
                    <a:spcPts val="1680"/>
                  </a:lnSpc>
                </a:pPr>
              </a:p>
            </p:txBody>
          </p:sp>
        </p:grpSp>
        <p:sp>
          <p:nvSpPr>
            <p:cNvPr name="TextBox 14" id="14"/>
            <p:cNvSpPr txBox="true"/>
            <p:nvPr/>
          </p:nvSpPr>
          <p:spPr>
            <a:xfrm rot="0">
              <a:off x="2925761" y="-114300"/>
              <a:ext cx="15231722" cy="1295973"/>
            </a:xfrm>
            <a:prstGeom prst="rect">
              <a:avLst/>
            </a:prstGeom>
          </p:spPr>
          <p:txBody>
            <a:bodyPr anchor="t" rtlCol="false" tIns="0" lIns="0" bIns="0" rIns="0">
              <a:spAutoFit/>
            </a:bodyPr>
            <a:lstStyle/>
            <a:p>
              <a:pPr algn="ctr">
                <a:lnSpc>
                  <a:spcPts val="8314"/>
                </a:lnSpc>
                <a:spcBef>
                  <a:spcPct val="0"/>
                </a:spcBef>
              </a:pPr>
              <a:r>
                <a:rPr lang="en-US" b="true" sz="5939">
                  <a:solidFill>
                    <a:srgbClr val="2A327D"/>
                  </a:solidFill>
                  <a:latin typeface="Canva Sans Bold"/>
                  <a:ea typeface="Canva Sans Bold"/>
                  <a:cs typeface="Canva Sans Bold"/>
                  <a:sym typeface="Canva Sans Bold"/>
                </a:rPr>
                <a:t>Service Insights Best Practices</a:t>
              </a:r>
              <a:r>
                <a:rPr lang="en-US" b="true" sz="5939">
                  <a:solidFill>
                    <a:srgbClr val="2E59A8"/>
                  </a:solidFill>
                  <a:latin typeface="Canva Sans Bold"/>
                  <a:ea typeface="Canva Sans Bold"/>
                  <a:cs typeface="Canva Sans Bold"/>
                  <a:sym typeface="Canva Sans Bold"/>
                </a:rPr>
                <a:t> </a:t>
              </a:r>
            </a:p>
          </p:txBody>
        </p:sp>
        <p:sp>
          <p:nvSpPr>
            <p:cNvPr name="TextBox 15" id="15"/>
            <p:cNvSpPr txBox="true"/>
            <p:nvPr/>
          </p:nvSpPr>
          <p:spPr>
            <a:xfrm rot="0">
              <a:off x="283692" y="2244597"/>
              <a:ext cx="2123034" cy="769923"/>
            </a:xfrm>
            <a:prstGeom prst="rect">
              <a:avLst/>
            </a:prstGeom>
          </p:spPr>
          <p:txBody>
            <a:bodyPr anchor="t" rtlCol="false" tIns="0" lIns="0" bIns="0" rIns="0">
              <a:spAutoFit/>
            </a:bodyPr>
            <a:lstStyle/>
            <a:p>
              <a:pPr algn="ctr">
                <a:lnSpc>
                  <a:spcPts val="4874"/>
                </a:lnSpc>
              </a:pPr>
            </a:p>
          </p:txBody>
        </p:sp>
      </p:grpSp>
      <p:grpSp>
        <p:nvGrpSpPr>
          <p:cNvPr name="Group 16" id="16"/>
          <p:cNvGrpSpPr/>
          <p:nvPr/>
        </p:nvGrpSpPr>
        <p:grpSpPr>
          <a:xfrm rot="0">
            <a:off x="9208586" y="4247389"/>
            <a:ext cx="7464418" cy="4916121"/>
            <a:chOff x="0" y="0"/>
            <a:chExt cx="9952557" cy="6554828"/>
          </a:xfrm>
        </p:grpSpPr>
        <p:sp>
          <p:nvSpPr>
            <p:cNvPr name="Freeform 17" id="17"/>
            <p:cNvSpPr/>
            <p:nvPr/>
          </p:nvSpPr>
          <p:spPr>
            <a:xfrm flipH="false" flipV="false" rot="0">
              <a:off x="0" y="0"/>
              <a:ext cx="9952557" cy="6554828"/>
            </a:xfrm>
            <a:custGeom>
              <a:avLst/>
              <a:gdLst/>
              <a:ahLst/>
              <a:cxnLst/>
              <a:rect r="r" b="b" t="t" l="l"/>
              <a:pathLst>
                <a:path h="6554828" w="9952557">
                  <a:moveTo>
                    <a:pt x="0" y="0"/>
                  </a:moveTo>
                  <a:lnTo>
                    <a:pt x="9952557" y="0"/>
                  </a:lnTo>
                  <a:lnTo>
                    <a:pt x="9952557" y="6554828"/>
                  </a:lnTo>
                  <a:lnTo>
                    <a:pt x="0" y="6554828"/>
                  </a:lnTo>
                  <a:lnTo>
                    <a:pt x="0" y="0"/>
                  </a:lnTo>
                  <a:close/>
                </a:path>
              </a:pathLst>
            </a:custGeom>
            <a:blipFill>
              <a:blip r:embed="rId3"/>
              <a:stretch>
                <a:fillRect l="-9068" t="-76206" r="-54936" b="-72811"/>
              </a:stretch>
            </a:blipFill>
          </p:spPr>
        </p:sp>
        <p:sp>
          <p:nvSpPr>
            <p:cNvPr name="Freeform 18" id="18"/>
            <p:cNvSpPr/>
            <p:nvPr/>
          </p:nvSpPr>
          <p:spPr>
            <a:xfrm flipH="false" flipV="false" rot="0">
              <a:off x="415867" y="527249"/>
              <a:ext cx="9050879" cy="5361172"/>
            </a:xfrm>
            <a:custGeom>
              <a:avLst/>
              <a:gdLst/>
              <a:ahLst/>
              <a:cxnLst/>
              <a:rect r="r" b="b" t="t" l="l"/>
              <a:pathLst>
                <a:path h="5361172" w="9050879">
                  <a:moveTo>
                    <a:pt x="0" y="0"/>
                  </a:moveTo>
                  <a:lnTo>
                    <a:pt x="9050879" y="0"/>
                  </a:lnTo>
                  <a:lnTo>
                    <a:pt x="9050879" y="5361172"/>
                  </a:lnTo>
                  <a:lnTo>
                    <a:pt x="0" y="5361172"/>
                  </a:lnTo>
                  <a:lnTo>
                    <a:pt x="0" y="0"/>
                  </a:lnTo>
                  <a:close/>
                </a:path>
              </a:pathLst>
            </a:custGeom>
            <a:blipFill>
              <a:blip r:embed="rId4"/>
              <a:stretch>
                <a:fillRect l="0" t="0" r="0" b="0"/>
              </a:stretch>
            </a:blipFill>
          </p:spPr>
        </p:sp>
      </p:grpSp>
      <p:sp>
        <p:nvSpPr>
          <p:cNvPr name="Freeform 19" id="19"/>
          <p:cNvSpPr/>
          <p:nvPr/>
        </p:nvSpPr>
        <p:spPr>
          <a:xfrm flipH="false" flipV="false" rot="0">
            <a:off x="2419770" y="6536884"/>
            <a:ext cx="4158503" cy="2220462"/>
          </a:xfrm>
          <a:custGeom>
            <a:avLst/>
            <a:gdLst/>
            <a:ahLst/>
            <a:cxnLst/>
            <a:rect r="r" b="b" t="t" l="l"/>
            <a:pathLst>
              <a:path h="2220462" w="4158503">
                <a:moveTo>
                  <a:pt x="0" y="0"/>
                </a:moveTo>
                <a:lnTo>
                  <a:pt x="4158503" y="0"/>
                </a:lnTo>
                <a:lnTo>
                  <a:pt x="4158503" y="2220462"/>
                </a:lnTo>
                <a:lnTo>
                  <a:pt x="0" y="2220462"/>
                </a:lnTo>
                <a:lnTo>
                  <a:pt x="0" y="0"/>
                </a:lnTo>
                <a:close/>
              </a:path>
            </a:pathLst>
          </a:custGeom>
          <a:blipFill>
            <a:blip r:embed="rId3"/>
            <a:stretch>
              <a:fillRect l="0" t="-25535" r="0" b="-61745"/>
            </a:stretch>
          </a:blipFill>
        </p:spPr>
      </p:sp>
      <p:sp>
        <p:nvSpPr>
          <p:cNvPr name="Freeform 20" id="20"/>
          <p:cNvSpPr/>
          <p:nvPr/>
        </p:nvSpPr>
        <p:spPr>
          <a:xfrm flipH="false" flipV="false" rot="0">
            <a:off x="4302569" y="7455397"/>
            <a:ext cx="2106057" cy="1133574"/>
          </a:xfrm>
          <a:custGeom>
            <a:avLst/>
            <a:gdLst/>
            <a:ahLst/>
            <a:cxnLst/>
            <a:rect r="r" b="b" t="t" l="l"/>
            <a:pathLst>
              <a:path h="1133574" w="2106057">
                <a:moveTo>
                  <a:pt x="0" y="0"/>
                </a:moveTo>
                <a:lnTo>
                  <a:pt x="2106057" y="0"/>
                </a:lnTo>
                <a:lnTo>
                  <a:pt x="2106057" y="1133575"/>
                </a:lnTo>
                <a:lnTo>
                  <a:pt x="0" y="1133575"/>
                </a:lnTo>
                <a:lnTo>
                  <a:pt x="0" y="0"/>
                </a:lnTo>
                <a:close/>
              </a:path>
            </a:pathLst>
          </a:custGeom>
          <a:blipFill>
            <a:blip r:embed="rId5"/>
            <a:stretch>
              <a:fillRect l="-25588" t="-221361" r="-128426" b="-32587"/>
            </a:stretch>
          </a:blipFill>
        </p:spPr>
      </p:sp>
      <p:sp>
        <p:nvSpPr>
          <p:cNvPr name="Freeform 21" id="21"/>
          <p:cNvSpPr/>
          <p:nvPr/>
        </p:nvSpPr>
        <p:spPr>
          <a:xfrm flipH="false" flipV="false" rot="0">
            <a:off x="2638968" y="6705450"/>
            <a:ext cx="2054379" cy="1177113"/>
          </a:xfrm>
          <a:custGeom>
            <a:avLst/>
            <a:gdLst/>
            <a:ahLst/>
            <a:cxnLst/>
            <a:rect r="r" b="b" t="t" l="l"/>
            <a:pathLst>
              <a:path h="1177113" w="2054379">
                <a:moveTo>
                  <a:pt x="0" y="0"/>
                </a:moveTo>
                <a:lnTo>
                  <a:pt x="2054380" y="0"/>
                </a:lnTo>
                <a:lnTo>
                  <a:pt x="2054380" y="1177112"/>
                </a:lnTo>
                <a:lnTo>
                  <a:pt x="0" y="1177112"/>
                </a:lnTo>
                <a:lnTo>
                  <a:pt x="0" y="0"/>
                </a:lnTo>
                <a:close/>
              </a:path>
            </a:pathLst>
          </a:custGeom>
          <a:blipFill>
            <a:blip r:embed="rId6"/>
            <a:stretch>
              <a:fillRect l="-131225" t="-188091" r="-33468" b="-4841"/>
            </a:stretch>
          </a:blipFill>
        </p:spPr>
      </p:sp>
      <p:sp>
        <p:nvSpPr>
          <p:cNvPr name="Freeform 22" id="22"/>
          <p:cNvSpPr/>
          <p:nvPr/>
        </p:nvSpPr>
        <p:spPr>
          <a:xfrm flipH="false" flipV="false" rot="0">
            <a:off x="1028700" y="4063556"/>
            <a:ext cx="7854720" cy="1683149"/>
          </a:xfrm>
          <a:custGeom>
            <a:avLst/>
            <a:gdLst/>
            <a:ahLst/>
            <a:cxnLst/>
            <a:rect r="r" b="b" t="t" l="l"/>
            <a:pathLst>
              <a:path h="1683149" w="7854720">
                <a:moveTo>
                  <a:pt x="0" y="0"/>
                </a:moveTo>
                <a:lnTo>
                  <a:pt x="7854720" y="0"/>
                </a:lnTo>
                <a:lnTo>
                  <a:pt x="7854720" y="1683149"/>
                </a:lnTo>
                <a:lnTo>
                  <a:pt x="0" y="1683149"/>
                </a:lnTo>
                <a:lnTo>
                  <a:pt x="0" y="0"/>
                </a:lnTo>
                <a:close/>
              </a:path>
            </a:pathLst>
          </a:custGeom>
          <a:blipFill>
            <a:blip r:embed="rId3"/>
            <a:stretch>
              <a:fillRect l="0" t="-157948" r="-8177" b="-246879"/>
            </a:stretch>
          </a:blipFill>
        </p:spPr>
      </p:sp>
      <p:sp>
        <p:nvSpPr>
          <p:cNvPr name="Freeform 23" id="23"/>
          <p:cNvSpPr/>
          <p:nvPr/>
        </p:nvSpPr>
        <p:spPr>
          <a:xfrm flipH="false" flipV="false" rot="0">
            <a:off x="1135102" y="4180011"/>
            <a:ext cx="7576523" cy="1504896"/>
          </a:xfrm>
          <a:custGeom>
            <a:avLst/>
            <a:gdLst/>
            <a:ahLst/>
            <a:cxnLst/>
            <a:rect r="r" b="b" t="t" l="l"/>
            <a:pathLst>
              <a:path h="1504896" w="7576523">
                <a:moveTo>
                  <a:pt x="0" y="0"/>
                </a:moveTo>
                <a:lnTo>
                  <a:pt x="7576523" y="0"/>
                </a:lnTo>
                <a:lnTo>
                  <a:pt x="7576523" y="1504896"/>
                </a:lnTo>
                <a:lnTo>
                  <a:pt x="0" y="1504896"/>
                </a:lnTo>
                <a:lnTo>
                  <a:pt x="0" y="0"/>
                </a:lnTo>
                <a:close/>
              </a:path>
            </a:pathLst>
          </a:custGeom>
          <a:blipFill>
            <a:blip r:embed="rId7"/>
            <a:stretch>
              <a:fillRect l="0" t="0" r="0" b="0"/>
            </a:stretch>
          </a:blipFill>
        </p:spPr>
      </p:sp>
      <p:sp>
        <p:nvSpPr>
          <p:cNvPr name="TextBox 24" id="24"/>
          <p:cNvSpPr txBox="true"/>
          <p:nvPr/>
        </p:nvSpPr>
        <p:spPr>
          <a:xfrm rot="0">
            <a:off x="1786124" y="2644652"/>
            <a:ext cx="5032891" cy="422275"/>
          </a:xfrm>
          <a:prstGeom prst="rect">
            <a:avLst/>
          </a:prstGeom>
        </p:spPr>
        <p:txBody>
          <a:bodyPr anchor="t" rtlCol="false" tIns="0" lIns="0" bIns="0" rIns="0">
            <a:spAutoFit/>
          </a:bodyPr>
          <a:lstStyle/>
          <a:p>
            <a:pPr algn="ctr"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Use the keycard scan feature</a:t>
            </a:r>
          </a:p>
        </p:txBody>
      </p:sp>
      <p:sp>
        <p:nvSpPr>
          <p:cNvPr name="TextBox 25" id="25"/>
          <p:cNvSpPr txBox="true"/>
          <p:nvPr/>
        </p:nvSpPr>
        <p:spPr>
          <a:xfrm rot="0">
            <a:off x="10129600" y="2644652"/>
            <a:ext cx="5631688" cy="86042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Use the notes section for private notes and network wide notes</a:t>
            </a:r>
          </a:p>
        </p:txBody>
      </p:sp>
    </p:spTree>
  </p:cSld>
  <p:clrMapOvr>
    <a:masterClrMapping/>
  </p:clrMapOvr>
</p:sld>
</file>

<file path=ppt/slides/slide1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grpSp>
        <p:nvGrpSpPr>
          <p:cNvPr name="Group 7" id="7"/>
          <p:cNvGrpSpPr/>
          <p:nvPr/>
        </p:nvGrpSpPr>
        <p:grpSpPr>
          <a:xfrm rot="0">
            <a:off x="627739" y="798096"/>
            <a:ext cx="17032521" cy="8690808"/>
            <a:chOff x="0" y="0"/>
            <a:chExt cx="22710028" cy="11587744"/>
          </a:xfrm>
        </p:grpSpPr>
        <p:grpSp>
          <p:nvGrpSpPr>
            <p:cNvPr name="Group 8" id="8"/>
            <p:cNvGrpSpPr/>
            <p:nvPr/>
          </p:nvGrpSpPr>
          <p:grpSpPr>
            <a:xfrm rot="0">
              <a:off x="0" y="0"/>
              <a:ext cx="22710028" cy="11587744"/>
              <a:chOff x="0" y="0"/>
              <a:chExt cx="4485931" cy="2288937"/>
            </a:xfrm>
          </p:grpSpPr>
          <p:sp>
            <p:nvSpPr>
              <p:cNvPr name="Freeform 9" id="9"/>
              <p:cNvSpPr/>
              <p:nvPr/>
            </p:nvSpPr>
            <p:spPr>
              <a:xfrm flipH="false" flipV="false" rot="0">
                <a:off x="0" y="0"/>
                <a:ext cx="4485932" cy="2288937"/>
              </a:xfrm>
              <a:custGeom>
                <a:avLst/>
                <a:gdLst/>
                <a:ahLst/>
                <a:cxnLst/>
                <a:rect r="r" b="b" t="t" l="l"/>
                <a:pathLst>
                  <a:path h="2288937" w="4485932">
                    <a:moveTo>
                      <a:pt x="0" y="0"/>
                    </a:moveTo>
                    <a:lnTo>
                      <a:pt x="4485932" y="0"/>
                    </a:lnTo>
                    <a:lnTo>
                      <a:pt x="4485932" y="2288937"/>
                    </a:lnTo>
                    <a:lnTo>
                      <a:pt x="0" y="2288937"/>
                    </a:lnTo>
                    <a:close/>
                  </a:path>
                </a:pathLst>
              </a:custGeom>
              <a:solidFill>
                <a:srgbClr val="FFFFFF"/>
              </a:solidFill>
            </p:spPr>
          </p:sp>
          <p:sp>
            <p:nvSpPr>
              <p:cNvPr name="TextBox 10" id="10"/>
              <p:cNvSpPr txBox="true"/>
              <p:nvPr/>
            </p:nvSpPr>
            <p:spPr>
              <a:xfrm>
                <a:off x="0" y="-38100"/>
                <a:ext cx="4485931" cy="2327037"/>
              </a:xfrm>
              <a:prstGeom prst="rect">
                <a:avLst/>
              </a:prstGeom>
            </p:spPr>
            <p:txBody>
              <a:bodyPr anchor="ctr" rtlCol="false" tIns="20529" lIns="20529" bIns="20529" rIns="20529"/>
              <a:lstStyle/>
              <a:p>
                <a:pPr algn="ctr">
                  <a:lnSpc>
                    <a:spcPts val="2659"/>
                  </a:lnSpc>
                </a:pPr>
              </a:p>
            </p:txBody>
          </p:sp>
        </p:grpSp>
        <p:grpSp>
          <p:nvGrpSpPr>
            <p:cNvPr name="Group 11" id="11"/>
            <p:cNvGrpSpPr/>
            <p:nvPr/>
          </p:nvGrpSpPr>
          <p:grpSpPr>
            <a:xfrm rot="0">
              <a:off x="1652931" y="1181673"/>
              <a:ext cx="17777383" cy="219067"/>
              <a:chOff x="0" y="0"/>
              <a:chExt cx="1878151" cy="23144"/>
            </a:xfrm>
          </p:grpSpPr>
          <p:sp>
            <p:nvSpPr>
              <p:cNvPr name="Freeform 12" id="12"/>
              <p:cNvSpPr/>
              <p:nvPr/>
            </p:nvSpPr>
            <p:spPr>
              <a:xfrm flipH="false" flipV="false" rot="0">
                <a:off x="0" y="0"/>
                <a:ext cx="1878151" cy="23144"/>
              </a:xfrm>
              <a:custGeom>
                <a:avLst/>
                <a:gdLst/>
                <a:ahLst/>
                <a:cxnLst/>
                <a:rect r="r" b="b" t="t" l="l"/>
                <a:pathLst>
                  <a:path h="23144" w="1878151">
                    <a:moveTo>
                      <a:pt x="0" y="0"/>
                    </a:moveTo>
                    <a:lnTo>
                      <a:pt x="1878151" y="0"/>
                    </a:lnTo>
                    <a:lnTo>
                      <a:pt x="1878151" y="23144"/>
                    </a:lnTo>
                    <a:lnTo>
                      <a:pt x="0" y="23144"/>
                    </a:lnTo>
                    <a:close/>
                  </a:path>
                </a:pathLst>
              </a:custGeom>
              <a:solidFill>
                <a:srgbClr val="F18A00"/>
              </a:solidFill>
            </p:spPr>
          </p:sp>
          <p:sp>
            <p:nvSpPr>
              <p:cNvPr name="TextBox 13" id="13"/>
              <p:cNvSpPr txBox="true"/>
              <p:nvPr/>
            </p:nvSpPr>
            <p:spPr>
              <a:xfrm>
                <a:off x="0" y="-19050"/>
                <a:ext cx="1878151" cy="42194"/>
              </a:xfrm>
              <a:prstGeom prst="rect">
                <a:avLst/>
              </a:prstGeom>
            </p:spPr>
            <p:txBody>
              <a:bodyPr anchor="ctr" rtlCol="false" tIns="50800" lIns="50800" bIns="50800" rIns="50800"/>
              <a:lstStyle/>
              <a:p>
                <a:pPr algn="ctr">
                  <a:lnSpc>
                    <a:spcPts val="1680"/>
                  </a:lnSpc>
                </a:pPr>
              </a:p>
            </p:txBody>
          </p:sp>
        </p:grpSp>
        <p:sp>
          <p:nvSpPr>
            <p:cNvPr name="TextBox 14" id="14"/>
            <p:cNvSpPr txBox="true"/>
            <p:nvPr/>
          </p:nvSpPr>
          <p:spPr>
            <a:xfrm rot="0">
              <a:off x="2925761" y="-114300"/>
              <a:ext cx="15231722" cy="1295973"/>
            </a:xfrm>
            <a:prstGeom prst="rect">
              <a:avLst/>
            </a:prstGeom>
          </p:spPr>
          <p:txBody>
            <a:bodyPr anchor="t" rtlCol="false" tIns="0" lIns="0" bIns="0" rIns="0">
              <a:spAutoFit/>
            </a:bodyPr>
            <a:lstStyle/>
            <a:p>
              <a:pPr algn="ctr">
                <a:lnSpc>
                  <a:spcPts val="8314"/>
                </a:lnSpc>
                <a:spcBef>
                  <a:spcPct val="0"/>
                </a:spcBef>
              </a:pPr>
              <a:r>
                <a:rPr lang="en-US" b="true" sz="5939">
                  <a:solidFill>
                    <a:srgbClr val="2A327D"/>
                  </a:solidFill>
                  <a:latin typeface="Canva Sans Bold"/>
                  <a:ea typeface="Canva Sans Bold"/>
                  <a:cs typeface="Canva Sans Bold"/>
                  <a:sym typeface="Canva Sans Bold"/>
                </a:rPr>
                <a:t>Service Insights Best Practices</a:t>
              </a:r>
              <a:r>
                <a:rPr lang="en-US" b="true" sz="5939">
                  <a:solidFill>
                    <a:srgbClr val="2E59A8"/>
                  </a:solidFill>
                  <a:latin typeface="Canva Sans Bold"/>
                  <a:ea typeface="Canva Sans Bold"/>
                  <a:cs typeface="Canva Sans Bold"/>
                  <a:sym typeface="Canva Sans Bold"/>
                </a:rPr>
                <a:t> </a:t>
              </a:r>
            </a:p>
          </p:txBody>
        </p:sp>
      </p:grpSp>
      <p:grpSp>
        <p:nvGrpSpPr>
          <p:cNvPr name="Group 15" id="15"/>
          <p:cNvGrpSpPr/>
          <p:nvPr/>
        </p:nvGrpSpPr>
        <p:grpSpPr>
          <a:xfrm rot="0">
            <a:off x="6508497" y="2966231"/>
            <a:ext cx="10912928" cy="5721586"/>
            <a:chOff x="0" y="0"/>
            <a:chExt cx="14550571" cy="7628782"/>
          </a:xfrm>
        </p:grpSpPr>
        <p:sp>
          <p:nvSpPr>
            <p:cNvPr name="Freeform 16" id="16"/>
            <p:cNvSpPr/>
            <p:nvPr/>
          </p:nvSpPr>
          <p:spPr>
            <a:xfrm flipH="false" flipV="false" rot="0">
              <a:off x="0" y="0"/>
              <a:ext cx="14550571" cy="7628782"/>
            </a:xfrm>
            <a:custGeom>
              <a:avLst/>
              <a:gdLst/>
              <a:ahLst/>
              <a:cxnLst/>
              <a:rect r="r" b="b" t="t" l="l"/>
              <a:pathLst>
                <a:path h="7628782" w="14550571">
                  <a:moveTo>
                    <a:pt x="0" y="0"/>
                  </a:moveTo>
                  <a:lnTo>
                    <a:pt x="14550571" y="0"/>
                  </a:lnTo>
                  <a:lnTo>
                    <a:pt x="14550571" y="7628782"/>
                  </a:lnTo>
                  <a:lnTo>
                    <a:pt x="0" y="7628782"/>
                  </a:lnTo>
                  <a:lnTo>
                    <a:pt x="0" y="0"/>
                  </a:lnTo>
                  <a:close/>
                </a:path>
              </a:pathLst>
            </a:custGeom>
            <a:blipFill>
              <a:blip r:embed="rId3"/>
              <a:stretch>
                <a:fillRect l="0" t="-45366" r="0" b="-45366"/>
              </a:stretch>
            </a:blipFill>
          </p:spPr>
        </p:sp>
        <p:sp>
          <p:nvSpPr>
            <p:cNvPr name="Freeform 17" id="17"/>
            <p:cNvSpPr/>
            <p:nvPr/>
          </p:nvSpPr>
          <p:spPr>
            <a:xfrm flipH="false" flipV="false" rot="0">
              <a:off x="620011" y="503673"/>
              <a:ext cx="13440568" cy="6612307"/>
            </a:xfrm>
            <a:custGeom>
              <a:avLst/>
              <a:gdLst/>
              <a:ahLst/>
              <a:cxnLst/>
              <a:rect r="r" b="b" t="t" l="l"/>
              <a:pathLst>
                <a:path h="6612307" w="13440568">
                  <a:moveTo>
                    <a:pt x="0" y="0"/>
                  </a:moveTo>
                  <a:lnTo>
                    <a:pt x="13440568" y="0"/>
                  </a:lnTo>
                  <a:lnTo>
                    <a:pt x="13440568" y="6612307"/>
                  </a:lnTo>
                  <a:lnTo>
                    <a:pt x="0" y="6612307"/>
                  </a:lnTo>
                  <a:lnTo>
                    <a:pt x="0" y="0"/>
                  </a:lnTo>
                  <a:close/>
                </a:path>
              </a:pathLst>
            </a:custGeom>
            <a:blipFill>
              <a:blip r:embed="rId4"/>
              <a:stretch>
                <a:fillRect l="0" t="0" r="0" b="0"/>
              </a:stretch>
            </a:blipFill>
          </p:spPr>
        </p:sp>
      </p:grpSp>
      <p:sp>
        <p:nvSpPr>
          <p:cNvPr name="TextBox 18" id="18"/>
          <p:cNvSpPr txBox="true"/>
          <p:nvPr/>
        </p:nvSpPr>
        <p:spPr>
          <a:xfrm rot="0">
            <a:off x="928632" y="5779400"/>
            <a:ext cx="5376982" cy="422275"/>
          </a:xfrm>
          <a:prstGeom prst="rect">
            <a:avLst/>
          </a:prstGeom>
        </p:spPr>
        <p:txBody>
          <a:bodyPr anchor="t" rtlCol="false" tIns="0" lIns="0" bIns="0" rIns="0">
            <a:spAutoFit/>
          </a:bodyPr>
          <a:lstStyle/>
          <a:p>
            <a:pPr algn="ctr"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Change past events to Inactive </a:t>
            </a:r>
          </a:p>
        </p:txBody>
      </p:sp>
      <p:sp>
        <p:nvSpPr>
          <p:cNvPr name="TextBox 19" id="19"/>
          <p:cNvSpPr txBox="true"/>
          <p:nvPr/>
        </p:nvSpPr>
        <p:spPr>
          <a:xfrm rot="0">
            <a:off x="1028700" y="4283075"/>
            <a:ext cx="5176846" cy="86042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Add dates to the title of one-time events</a:t>
            </a:r>
          </a:p>
        </p:txBody>
      </p:sp>
      <p:sp>
        <p:nvSpPr>
          <p:cNvPr name="TextBox 20" id="20"/>
          <p:cNvSpPr txBox="true"/>
          <p:nvPr/>
        </p:nvSpPr>
        <p:spPr>
          <a:xfrm rot="0">
            <a:off x="928632" y="6934711"/>
            <a:ext cx="5579865" cy="860425"/>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Check for Holidays around reoccuring events</a:t>
            </a:r>
          </a:p>
        </p:txBody>
      </p:sp>
      <p:sp>
        <p:nvSpPr>
          <p:cNvPr name="TextBox 21" id="21"/>
          <p:cNvSpPr txBox="true"/>
          <p:nvPr/>
        </p:nvSpPr>
        <p:spPr>
          <a:xfrm rot="0">
            <a:off x="1928460" y="3038475"/>
            <a:ext cx="1688663" cy="606425"/>
          </a:xfrm>
          <a:prstGeom prst="rect">
            <a:avLst/>
          </a:prstGeom>
        </p:spPr>
        <p:txBody>
          <a:bodyPr anchor="t" rtlCol="false" tIns="0" lIns="0" bIns="0" rIns="0">
            <a:spAutoFit/>
          </a:bodyPr>
          <a:lstStyle/>
          <a:p>
            <a:pPr algn="ctr">
              <a:lnSpc>
                <a:spcPts val="4900"/>
              </a:lnSpc>
            </a:pPr>
            <a:r>
              <a:rPr lang="en-US" sz="3500" b="true">
                <a:solidFill>
                  <a:srgbClr val="000000"/>
                </a:solidFill>
                <a:latin typeface="Montserrat Bold"/>
                <a:ea typeface="Montserrat Bold"/>
                <a:cs typeface="Montserrat Bold"/>
                <a:sym typeface="Montserrat Bold"/>
              </a:rPr>
              <a:t>Events:</a:t>
            </a:r>
          </a:p>
        </p:txBody>
      </p:sp>
    </p:spTree>
  </p:cSld>
  <p:clrMapOvr>
    <a:masterClrMapping/>
  </p:clrMapOvr>
</p:sld>
</file>

<file path=ppt/slides/slide1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grpSp>
        <p:nvGrpSpPr>
          <p:cNvPr name="Group 7" id="7"/>
          <p:cNvGrpSpPr/>
          <p:nvPr/>
        </p:nvGrpSpPr>
        <p:grpSpPr>
          <a:xfrm rot="0">
            <a:off x="627739" y="798096"/>
            <a:ext cx="17032521" cy="8690808"/>
            <a:chOff x="0" y="0"/>
            <a:chExt cx="22710028" cy="11587744"/>
          </a:xfrm>
        </p:grpSpPr>
        <p:grpSp>
          <p:nvGrpSpPr>
            <p:cNvPr name="Group 8" id="8"/>
            <p:cNvGrpSpPr/>
            <p:nvPr/>
          </p:nvGrpSpPr>
          <p:grpSpPr>
            <a:xfrm rot="0">
              <a:off x="0" y="0"/>
              <a:ext cx="22710028" cy="11587744"/>
              <a:chOff x="0" y="0"/>
              <a:chExt cx="4485931" cy="2288937"/>
            </a:xfrm>
          </p:grpSpPr>
          <p:sp>
            <p:nvSpPr>
              <p:cNvPr name="Freeform 9" id="9"/>
              <p:cNvSpPr/>
              <p:nvPr/>
            </p:nvSpPr>
            <p:spPr>
              <a:xfrm flipH="false" flipV="false" rot="0">
                <a:off x="0" y="0"/>
                <a:ext cx="4485932" cy="2288937"/>
              </a:xfrm>
              <a:custGeom>
                <a:avLst/>
                <a:gdLst/>
                <a:ahLst/>
                <a:cxnLst/>
                <a:rect r="r" b="b" t="t" l="l"/>
                <a:pathLst>
                  <a:path h="2288937" w="4485932">
                    <a:moveTo>
                      <a:pt x="0" y="0"/>
                    </a:moveTo>
                    <a:lnTo>
                      <a:pt x="4485932" y="0"/>
                    </a:lnTo>
                    <a:lnTo>
                      <a:pt x="4485932" y="2288937"/>
                    </a:lnTo>
                    <a:lnTo>
                      <a:pt x="0" y="2288937"/>
                    </a:lnTo>
                    <a:close/>
                  </a:path>
                </a:pathLst>
              </a:custGeom>
              <a:solidFill>
                <a:srgbClr val="FFFFFF"/>
              </a:solidFill>
            </p:spPr>
          </p:sp>
          <p:sp>
            <p:nvSpPr>
              <p:cNvPr name="TextBox 10" id="10"/>
              <p:cNvSpPr txBox="true"/>
              <p:nvPr/>
            </p:nvSpPr>
            <p:spPr>
              <a:xfrm>
                <a:off x="0" y="-38100"/>
                <a:ext cx="4485931" cy="2327037"/>
              </a:xfrm>
              <a:prstGeom prst="rect">
                <a:avLst/>
              </a:prstGeom>
            </p:spPr>
            <p:txBody>
              <a:bodyPr anchor="ctr" rtlCol="false" tIns="20529" lIns="20529" bIns="20529" rIns="20529"/>
              <a:lstStyle/>
              <a:p>
                <a:pPr algn="ctr">
                  <a:lnSpc>
                    <a:spcPts val="2659"/>
                  </a:lnSpc>
                </a:pPr>
              </a:p>
            </p:txBody>
          </p:sp>
        </p:grpSp>
        <p:grpSp>
          <p:nvGrpSpPr>
            <p:cNvPr name="Group 11" id="11"/>
            <p:cNvGrpSpPr/>
            <p:nvPr/>
          </p:nvGrpSpPr>
          <p:grpSpPr>
            <a:xfrm rot="0">
              <a:off x="1652931" y="1181673"/>
              <a:ext cx="17777383" cy="219067"/>
              <a:chOff x="0" y="0"/>
              <a:chExt cx="1878151" cy="23144"/>
            </a:xfrm>
          </p:grpSpPr>
          <p:sp>
            <p:nvSpPr>
              <p:cNvPr name="Freeform 12" id="12"/>
              <p:cNvSpPr/>
              <p:nvPr/>
            </p:nvSpPr>
            <p:spPr>
              <a:xfrm flipH="false" flipV="false" rot="0">
                <a:off x="0" y="0"/>
                <a:ext cx="1878151" cy="23144"/>
              </a:xfrm>
              <a:custGeom>
                <a:avLst/>
                <a:gdLst/>
                <a:ahLst/>
                <a:cxnLst/>
                <a:rect r="r" b="b" t="t" l="l"/>
                <a:pathLst>
                  <a:path h="23144" w="1878151">
                    <a:moveTo>
                      <a:pt x="0" y="0"/>
                    </a:moveTo>
                    <a:lnTo>
                      <a:pt x="1878151" y="0"/>
                    </a:lnTo>
                    <a:lnTo>
                      <a:pt x="1878151" y="23144"/>
                    </a:lnTo>
                    <a:lnTo>
                      <a:pt x="0" y="23144"/>
                    </a:lnTo>
                    <a:close/>
                  </a:path>
                </a:pathLst>
              </a:custGeom>
              <a:solidFill>
                <a:srgbClr val="F18A00"/>
              </a:solidFill>
            </p:spPr>
          </p:sp>
          <p:sp>
            <p:nvSpPr>
              <p:cNvPr name="TextBox 13" id="13"/>
              <p:cNvSpPr txBox="true"/>
              <p:nvPr/>
            </p:nvSpPr>
            <p:spPr>
              <a:xfrm>
                <a:off x="0" y="-19050"/>
                <a:ext cx="1878151" cy="42194"/>
              </a:xfrm>
              <a:prstGeom prst="rect">
                <a:avLst/>
              </a:prstGeom>
            </p:spPr>
            <p:txBody>
              <a:bodyPr anchor="ctr" rtlCol="false" tIns="50800" lIns="50800" bIns="50800" rIns="50800"/>
              <a:lstStyle/>
              <a:p>
                <a:pPr algn="ctr">
                  <a:lnSpc>
                    <a:spcPts val="1680"/>
                  </a:lnSpc>
                </a:pPr>
              </a:p>
            </p:txBody>
          </p:sp>
        </p:grpSp>
        <p:sp>
          <p:nvSpPr>
            <p:cNvPr name="TextBox 14" id="14"/>
            <p:cNvSpPr txBox="true"/>
            <p:nvPr/>
          </p:nvSpPr>
          <p:spPr>
            <a:xfrm rot="0">
              <a:off x="2925761" y="-114300"/>
              <a:ext cx="15231722" cy="1295973"/>
            </a:xfrm>
            <a:prstGeom prst="rect">
              <a:avLst/>
            </a:prstGeom>
          </p:spPr>
          <p:txBody>
            <a:bodyPr anchor="t" rtlCol="false" tIns="0" lIns="0" bIns="0" rIns="0">
              <a:spAutoFit/>
            </a:bodyPr>
            <a:lstStyle/>
            <a:p>
              <a:pPr algn="ctr">
                <a:lnSpc>
                  <a:spcPts val="8314"/>
                </a:lnSpc>
                <a:spcBef>
                  <a:spcPct val="0"/>
                </a:spcBef>
              </a:pPr>
              <a:r>
                <a:rPr lang="en-US" b="true" sz="5939">
                  <a:solidFill>
                    <a:srgbClr val="2A327D"/>
                  </a:solidFill>
                  <a:latin typeface="Canva Sans Bold"/>
                  <a:ea typeface="Canva Sans Bold"/>
                  <a:cs typeface="Canva Sans Bold"/>
                  <a:sym typeface="Canva Sans Bold"/>
                </a:rPr>
                <a:t>Service Insights Best Practices</a:t>
              </a:r>
              <a:r>
                <a:rPr lang="en-US" b="true" sz="5939">
                  <a:solidFill>
                    <a:srgbClr val="2E59A8"/>
                  </a:solidFill>
                  <a:latin typeface="Canva Sans Bold"/>
                  <a:ea typeface="Canva Sans Bold"/>
                  <a:cs typeface="Canva Sans Bold"/>
                  <a:sym typeface="Canva Sans Bold"/>
                </a:rPr>
                <a:t> </a:t>
              </a:r>
            </a:p>
          </p:txBody>
        </p:sp>
      </p:grpSp>
      <p:grpSp>
        <p:nvGrpSpPr>
          <p:cNvPr name="Group 15" id="15"/>
          <p:cNvGrpSpPr/>
          <p:nvPr/>
        </p:nvGrpSpPr>
        <p:grpSpPr>
          <a:xfrm rot="0">
            <a:off x="9840814" y="3020544"/>
            <a:ext cx="7257825" cy="5875850"/>
            <a:chOff x="0" y="0"/>
            <a:chExt cx="9677100" cy="7834466"/>
          </a:xfrm>
        </p:grpSpPr>
        <p:sp>
          <p:nvSpPr>
            <p:cNvPr name="Freeform 16" id="16"/>
            <p:cNvSpPr/>
            <p:nvPr/>
          </p:nvSpPr>
          <p:spPr>
            <a:xfrm flipH="false" flipV="false" rot="0">
              <a:off x="0" y="1043133"/>
              <a:ext cx="5468085" cy="3425115"/>
            </a:xfrm>
            <a:custGeom>
              <a:avLst/>
              <a:gdLst/>
              <a:ahLst/>
              <a:cxnLst/>
              <a:rect r="r" b="b" t="t" l="l"/>
              <a:pathLst>
                <a:path h="3425115" w="5468085">
                  <a:moveTo>
                    <a:pt x="0" y="0"/>
                  </a:moveTo>
                  <a:lnTo>
                    <a:pt x="5468085" y="0"/>
                  </a:lnTo>
                  <a:lnTo>
                    <a:pt x="5468085" y="3425114"/>
                  </a:lnTo>
                  <a:lnTo>
                    <a:pt x="0" y="3425114"/>
                  </a:lnTo>
                  <a:lnTo>
                    <a:pt x="0" y="0"/>
                  </a:lnTo>
                  <a:close/>
                </a:path>
              </a:pathLst>
            </a:custGeom>
            <a:blipFill>
              <a:blip r:embed="rId3"/>
              <a:stretch>
                <a:fillRect l="-5853" t="-45819" r="0" b="-23171"/>
              </a:stretch>
            </a:blipFill>
          </p:spPr>
        </p:sp>
        <p:sp>
          <p:nvSpPr>
            <p:cNvPr name="Freeform 17" id="17"/>
            <p:cNvSpPr/>
            <p:nvPr/>
          </p:nvSpPr>
          <p:spPr>
            <a:xfrm flipH="false" flipV="false" rot="0">
              <a:off x="273751" y="1340862"/>
              <a:ext cx="4920582" cy="2946129"/>
            </a:xfrm>
            <a:custGeom>
              <a:avLst/>
              <a:gdLst/>
              <a:ahLst/>
              <a:cxnLst/>
              <a:rect r="r" b="b" t="t" l="l"/>
              <a:pathLst>
                <a:path h="2946129" w="4920582">
                  <a:moveTo>
                    <a:pt x="0" y="0"/>
                  </a:moveTo>
                  <a:lnTo>
                    <a:pt x="4920582" y="0"/>
                  </a:lnTo>
                  <a:lnTo>
                    <a:pt x="4920582" y="2946129"/>
                  </a:lnTo>
                  <a:lnTo>
                    <a:pt x="0" y="2946129"/>
                  </a:lnTo>
                  <a:lnTo>
                    <a:pt x="0" y="0"/>
                  </a:lnTo>
                  <a:close/>
                </a:path>
              </a:pathLst>
            </a:custGeom>
            <a:blipFill>
              <a:blip r:embed="rId4"/>
              <a:stretch>
                <a:fillRect l="0" t="-3773" r="0" b="-3773"/>
              </a:stretch>
            </a:blipFill>
          </p:spPr>
        </p:sp>
        <p:sp>
          <p:nvSpPr>
            <p:cNvPr name="Freeform 18" id="18"/>
            <p:cNvSpPr/>
            <p:nvPr/>
          </p:nvSpPr>
          <p:spPr>
            <a:xfrm flipH="false" flipV="false" rot="0">
              <a:off x="4886754" y="1870210"/>
              <a:ext cx="4790347" cy="3894039"/>
            </a:xfrm>
            <a:custGeom>
              <a:avLst/>
              <a:gdLst/>
              <a:ahLst/>
              <a:cxnLst/>
              <a:rect r="r" b="b" t="t" l="l"/>
              <a:pathLst>
                <a:path h="3894039" w="4790347">
                  <a:moveTo>
                    <a:pt x="0" y="0"/>
                  </a:moveTo>
                  <a:lnTo>
                    <a:pt x="4790346" y="0"/>
                  </a:lnTo>
                  <a:lnTo>
                    <a:pt x="4790346" y="3894039"/>
                  </a:lnTo>
                  <a:lnTo>
                    <a:pt x="0" y="3894039"/>
                  </a:lnTo>
                  <a:lnTo>
                    <a:pt x="0" y="0"/>
                  </a:lnTo>
                  <a:close/>
                </a:path>
              </a:pathLst>
            </a:custGeom>
            <a:blipFill>
              <a:blip r:embed="rId3"/>
              <a:stretch>
                <a:fillRect l="0" t="-3722" r="0" b="-19294"/>
              </a:stretch>
            </a:blipFill>
          </p:spPr>
        </p:sp>
        <p:sp>
          <p:nvSpPr>
            <p:cNvPr name="Freeform 19" id="19"/>
            <p:cNvSpPr/>
            <p:nvPr/>
          </p:nvSpPr>
          <p:spPr>
            <a:xfrm flipH="false" flipV="false" rot="0">
              <a:off x="5049723" y="2172951"/>
              <a:ext cx="4464408" cy="3288557"/>
            </a:xfrm>
            <a:custGeom>
              <a:avLst/>
              <a:gdLst/>
              <a:ahLst/>
              <a:cxnLst/>
              <a:rect r="r" b="b" t="t" l="l"/>
              <a:pathLst>
                <a:path h="3288557" w="4464408">
                  <a:moveTo>
                    <a:pt x="0" y="0"/>
                  </a:moveTo>
                  <a:lnTo>
                    <a:pt x="4464408" y="0"/>
                  </a:lnTo>
                  <a:lnTo>
                    <a:pt x="4464408" y="3288558"/>
                  </a:lnTo>
                  <a:lnTo>
                    <a:pt x="0" y="3288558"/>
                  </a:lnTo>
                  <a:lnTo>
                    <a:pt x="0" y="0"/>
                  </a:lnTo>
                  <a:close/>
                </a:path>
              </a:pathLst>
            </a:custGeom>
            <a:blipFill>
              <a:blip r:embed="rId5"/>
              <a:stretch>
                <a:fillRect l="0" t="0" r="0" b="0"/>
              </a:stretch>
            </a:blipFill>
          </p:spPr>
        </p:sp>
        <p:sp>
          <p:nvSpPr>
            <p:cNvPr name="TextBox 20" id="20"/>
            <p:cNvSpPr txBox="true"/>
            <p:nvPr/>
          </p:nvSpPr>
          <p:spPr>
            <a:xfrm rot="0">
              <a:off x="58867" y="-47625"/>
              <a:ext cx="8061105" cy="1131358"/>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Look for notifications by clicking the bell on the home screen</a:t>
              </a:r>
            </a:p>
          </p:txBody>
        </p:sp>
        <p:sp>
          <p:nvSpPr>
            <p:cNvPr name="TextBox 21" id="21"/>
            <p:cNvSpPr txBox="true"/>
            <p:nvPr/>
          </p:nvSpPr>
          <p:spPr>
            <a:xfrm rot="0">
              <a:off x="456411" y="6118908"/>
              <a:ext cx="8095409" cy="1715558"/>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Remember...whatever you put in Service Insights....stays in Service Insights!</a:t>
              </a:r>
            </a:p>
          </p:txBody>
        </p:sp>
      </p:grpSp>
      <p:grpSp>
        <p:nvGrpSpPr>
          <p:cNvPr name="Group 22" id="22"/>
          <p:cNvGrpSpPr/>
          <p:nvPr/>
        </p:nvGrpSpPr>
        <p:grpSpPr>
          <a:xfrm rot="0">
            <a:off x="1329519" y="2962134"/>
            <a:ext cx="8120363" cy="6296166"/>
            <a:chOff x="0" y="0"/>
            <a:chExt cx="10827151" cy="8394888"/>
          </a:xfrm>
        </p:grpSpPr>
        <p:sp>
          <p:nvSpPr>
            <p:cNvPr name="Freeform 23" id="23"/>
            <p:cNvSpPr/>
            <p:nvPr/>
          </p:nvSpPr>
          <p:spPr>
            <a:xfrm flipH="false" flipV="false" rot="0">
              <a:off x="0" y="0"/>
              <a:ext cx="10827151" cy="6821686"/>
            </a:xfrm>
            <a:custGeom>
              <a:avLst/>
              <a:gdLst/>
              <a:ahLst/>
              <a:cxnLst/>
              <a:rect r="r" b="b" t="t" l="l"/>
              <a:pathLst>
                <a:path h="6821686" w="10827151">
                  <a:moveTo>
                    <a:pt x="0" y="0"/>
                  </a:moveTo>
                  <a:lnTo>
                    <a:pt x="10827151" y="0"/>
                  </a:lnTo>
                  <a:lnTo>
                    <a:pt x="10827151" y="6821686"/>
                  </a:lnTo>
                  <a:lnTo>
                    <a:pt x="0" y="6821686"/>
                  </a:lnTo>
                  <a:lnTo>
                    <a:pt x="0" y="0"/>
                  </a:lnTo>
                  <a:close/>
                </a:path>
              </a:pathLst>
            </a:custGeom>
            <a:blipFill>
              <a:blip r:embed="rId3"/>
              <a:stretch>
                <a:fillRect l="-13838" t="-51107" r="-4923" b="-37386"/>
              </a:stretch>
            </a:blipFill>
          </p:spPr>
        </p:sp>
        <p:sp>
          <p:nvSpPr>
            <p:cNvPr name="Freeform 24" id="24"/>
            <p:cNvSpPr/>
            <p:nvPr/>
          </p:nvSpPr>
          <p:spPr>
            <a:xfrm flipH="false" flipV="false" rot="0">
              <a:off x="548676" y="253968"/>
              <a:ext cx="9441463" cy="6313750"/>
            </a:xfrm>
            <a:custGeom>
              <a:avLst/>
              <a:gdLst/>
              <a:ahLst/>
              <a:cxnLst/>
              <a:rect r="r" b="b" t="t" l="l"/>
              <a:pathLst>
                <a:path h="6313750" w="9441463">
                  <a:moveTo>
                    <a:pt x="0" y="0"/>
                  </a:moveTo>
                  <a:lnTo>
                    <a:pt x="9441462" y="0"/>
                  </a:lnTo>
                  <a:lnTo>
                    <a:pt x="9441462" y="6313750"/>
                  </a:lnTo>
                  <a:lnTo>
                    <a:pt x="0" y="6313750"/>
                  </a:lnTo>
                  <a:lnTo>
                    <a:pt x="0" y="0"/>
                  </a:lnTo>
                  <a:close/>
                </a:path>
              </a:pathLst>
            </a:custGeom>
            <a:blipFill>
              <a:blip r:embed="rId6"/>
              <a:stretch>
                <a:fillRect l="0" t="0" r="0" b="0"/>
              </a:stretch>
            </a:blipFill>
          </p:spPr>
        </p:sp>
        <p:sp>
          <p:nvSpPr>
            <p:cNvPr name="TextBox 25" id="25"/>
            <p:cNvSpPr txBox="true"/>
            <p:nvPr/>
          </p:nvSpPr>
          <p:spPr>
            <a:xfrm rot="0">
              <a:off x="801515" y="7263530"/>
              <a:ext cx="8410914" cy="1131358"/>
            </a:xfrm>
            <a:prstGeom prst="rect">
              <a:avLst/>
            </a:prstGeom>
          </p:spPr>
          <p:txBody>
            <a:bodyPr anchor="t" rtlCol="false" tIns="0" lIns="0" bIns="0" rIns="0">
              <a:spAutoFit/>
            </a:bodyPr>
            <a:lstStyle/>
            <a:p>
              <a:pPr algn="l" marL="539749" indent="-269875" lvl="1">
                <a:lnSpc>
                  <a:spcPts val="3499"/>
                </a:lnSpc>
                <a:buFont typeface="Arial"/>
                <a:buChar char="•"/>
              </a:pPr>
              <a:r>
                <a:rPr lang="en-US" b="true" sz="2499">
                  <a:solidFill>
                    <a:srgbClr val="000000"/>
                  </a:solidFill>
                  <a:latin typeface="Canva Sans Bold"/>
                  <a:ea typeface="Canva Sans Bold"/>
                  <a:cs typeface="Canva Sans Bold"/>
                  <a:sym typeface="Canva Sans Bold"/>
                </a:rPr>
                <a:t>Check for duplicates monthly using Duplicate Management</a:t>
              </a:r>
            </a:p>
          </p:txBody>
        </p:sp>
      </p:grpSp>
      <p:sp>
        <p:nvSpPr>
          <p:cNvPr name="TextBox 26" id="26"/>
          <p:cNvSpPr txBox="true"/>
          <p:nvPr/>
        </p:nvSpPr>
        <p:spPr>
          <a:xfrm rot="0">
            <a:off x="1804156" y="2203961"/>
            <a:ext cx="3585545" cy="606425"/>
          </a:xfrm>
          <a:prstGeom prst="rect">
            <a:avLst/>
          </a:prstGeom>
        </p:spPr>
        <p:txBody>
          <a:bodyPr anchor="t" rtlCol="false" tIns="0" lIns="0" bIns="0" rIns="0">
            <a:spAutoFit/>
          </a:bodyPr>
          <a:lstStyle/>
          <a:p>
            <a:pPr algn="ctr">
              <a:lnSpc>
                <a:spcPts val="4900"/>
              </a:lnSpc>
            </a:pPr>
            <a:r>
              <a:rPr lang="en-US" sz="3500" b="true">
                <a:solidFill>
                  <a:srgbClr val="000000"/>
                </a:solidFill>
                <a:latin typeface="Montserrat Bold"/>
                <a:ea typeface="Montserrat Bold"/>
                <a:cs typeface="Montserrat Bold"/>
                <a:sym typeface="Montserrat Bold"/>
              </a:rPr>
              <a:t>Administrative:</a:t>
            </a:r>
          </a:p>
        </p:txBody>
      </p:sp>
    </p:spTree>
  </p:cSld>
  <p:clrMapOvr>
    <a:masterClrMapping/>
  </p:clrMapOvr>
</p:sld>
</file>

<file path=ppt/slides/slide1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108776"/>
            <a:ext cx="18417172" cy="18417172"/>
            <a:chOff x="0" y="0"/>
            <a:chExt cx="24556229" cy="24556229"/>
          </a:xfrm>
        </p:grpSpPr>
        <p:sp>
          <p:nvSpPr>
            <p:cNvPr name="Freeform 3" id="3"/>
            <p:cNvSpPr/>
            <p:nvPr/>
          </p:nvSpPr>
          <p:spPr>
            <a:xfrm flipH="false" flipV="false" rot="0">
              <a:off x="0" y="0"/>
              <a:ext cx="12278114" cy="12278114"/>
            </a:xfrm>
            <a:custGeom>
              <a:avLst/>
              <a:gdLst/>
              <a:ahLst/>
              <a:cxnLst/>
              <a:rect r="r" b="b" t="t" l="l"/>
              <a:pathLst>
                <a:path h="12278114" w="12278114">
                  <a:moveTo>
                    <a:pt x="0" y="0"/>
                  </a:moveTo>
                  <a:lnTo>
                    <a:pt x="12278114" y="0"/>
                  </a:lnTo>
                  <a:lnTo>
                    <a:pt x="12278114" y="12278114"/>
                  </a:lnTo>
                  <a:lnTo>
                    <a:pt x="0" y="12278114"/>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2278114" y="0"/>
              <a:ext cx="12278114" cy="12278114"/>
            </a:xfrm>
            <a:custGeom>
              <a:avLst/>
              <a:gdLst/>
              <a:ahLst/>
              <a:cxnLst/>
              <a:rect r="r" b="b" t="t" l="l"/>
              <a:pathLst>
                <a:path h="12278114" w="12278114">
                  <a:moveTo>
                    <a:pt x="0" y="0"/>
                  </a:moveTo>
                  <a:lnTo>
                    <a:pt x="12278115" y="0"/>
                  </a:lnTo>
                  <a:lnTo>
                    <a:pt x="12278115" y="12278114"/>
                  </a:lnTo>
                  <a:lnTo>
                    <a:pt x="0" y="12278114"/>
                  </a:lnTo>
                  <a:lnTo>
                    <a:pt x="0" y="0"/>
                  </a:lnTo>
                  <a:close/>
                </a:path>
              </a:pathLst>
            </a:custGeom>
            <a:blipFill>
              <a:blip r:embed="rId2">
                <a:alphaModFix amt="12000"/>
              </a:blip>
              <a:stretch>
                <a:fillRect l="0" t="0" r="0" b="0"/>
              </a:stretch>
            </a:blipFill>
          </p:spPr>
        </p:sp>
        <p:sp>
          <p:nvSpPr>
            <p:cNvPr name="Freeform 5" id="5"/>
            <p:cNvSpPr/>
            <p:nvPr/>
          </p:nvSpPr>
          <p:spPr>
            <a:xfrm flipH="false" flipV="false" rot="0">
              <a:off x="0" y="12278114"/>
              <a:ext cx="12278114" cy="12278114"/>
            </a:xfrm>
            <a:custGeom>
              <a:avLst/>
              <a:gdLst/>
              <a:ahLst/>
              <a:cxnLst/>
              <a:rect r="r" b="b" t="t" l="l"/>
              <a:pathLst>
                <a:path h="12278114" w="12278114">
                  <a:moveTo>
                    <a:pt x="0" y="0"/>
                  </a:moveTo>
                  <a:lnTo>
                    <a:pt x="12278114" y="0"/>
                  </a:lnTo>
                  <a:lnTo>
                    <a:pt x="12278114" y="12278115"/>
                  </a:lnTo>
                  <a:lnTo>
                    <a:pt x="0" y="12278115"/>
                  </a:lnTo>
                  <a:lnTo>
                    <a:pt x="0" y="0"/>
                  </a:lnTo>
                  <a:close/>
                </a:path>
              </a:pathLst>
            </a:custGeom>
            <a:blipFill>
              <a:blip r:embed="rId2">
                <a:alphaModFix amt="12000"/>
              </a:blip>
              <a:stretch>
                <a:fillRect l="0" t="0" r="0" b="0"/>
              </a:stretch>
            </a:blipFill>
          </p:spPr>
        </p:sp>
        <p:sp>
          <p:nvSpPr>
            <p:cNvPr name="Freeform 6" id="6"/>
            <p:cNvSpPr/>
            <p:nvPr/>
          </p:nvSpPr>
          <p:spPr>
            <a:xfrm flipH="false" flipV="false" rot="0">
              <a:off x="12278114" y="12278114"/>
              <a:ext cx="12278114" cy="12278114"/>
            </a:xfrm>
            <a:custGeom>
              <a:avLst/>
              <a:gdLst/>
              <a:ahLst/>
              <a:cxnLst/>
              <a:rect r="r" b="b" t="t" l="l"/>
              <a:pathLst>
                <a:path h="12278114" w="12278114">
                  <a:moveTo>
                    <a:pt x="0" y="0"/>
                  </a:moveTo>
                  <a:lnTo>
                    <a:pt x="12278115" y="0"/>
                  </a:lnTo>
                  <a:lnTo>
                    <a:pt x="12278115" y="12278115"/>
                  </a:lnTo>
                  <a:lnTo>
                    <a:pt x="0" y="12278115"/>
                  </a:lnTo>
                  <a:lnTo>
                    <a:pt x="0" y="0"/>
                  </a:lnTo>
                  <a:close/>
                </a:path>
              </a:pathLst>
            </a:custGeom>
            <a:blipFill>
              <a:blip r:embed="rId2">
                <a:alphaModFix amt="12000"/>
              </a:blip>
              <a:stretch>
                <a:fillRect l="0" t="0" r="0" b="0"/>
              </a:stretch>
            </a:blipFill>
          </p:spPr>
        </p:sp>
      </p:grpSp>
      <p:grpSp>
        <p:nvGrpSpPr>
          <p:cNvPr name="Group 7" id="7"/>
          <p:cNvGrpSpPr/>
          <p:nvPr/>
        </p:nvGrpSpPr>
        <p:grpSpPr>
          <a:xfrm rot="0">
            <a:off x="627739" y="798096"/>
            <a:ext cx="17032521" cy="8690808"/>
            <a:chOff x="0" y="0"/>
            <a:chExt cx="22710028" cy="11587744"/>
          </a:xfrm>
        </p:grpSpPr>
        <p:grpSp>
          <p:nvGrpSpPr>
            <p:cNvPr name="Group 8" id="8"/>
            <p:cNvGrpSpPr/>
            <p:nvPr/>
          </p:nvGrpSpPr>
          <p:grpSpPr>
            <a:xfrm rot="0">
              <a:off x="0" y="0"/>
              <a:ext cx="22710028" cy="11587744"/>
              <a:chOff x="0" y="0"/>
              <a:chExt cx="4485931" cy="2288937"/>
            </a:xfrm>
          </p:grpSpPr>
          <p:sp>
            <p:nvSpPr>
              <p:cNvPr name="Freeform 9" id="9"/>
              <p:cNvSpPr/>
              <p:nvPr/>
            </p:nvSpPr>
            <p:spPr>
              <a:xfrm flipH="false" flipV="false" rot="0">
                <a:off x="0" y="0"/>
                <a:ext cx="4485932" cy="2288937"/>
              </a:xfrm>
              <a:custGeom>
                <a:avLst/>
                <a:gdLst/>
                <a:ahLst/>
                <a:cxnLst/>
                <a:rect r="r" b="b" t="t" l="l"/>
                <a:pathLst>
                  <a:path h="2288937" w="4485932">
                    <a:moveTo>
                      <a:pt x="0" y="0"/>
                    </a:moveTo>
                    <a:lnTo>
                      <a:pt x="4485932" y="0"/>
                    </a:lnTo>
                    <a:lnTo>
                      <a:pt x="4485932" y="2288937"/>
                    </a:lnTo>
                    <a:lnTo>
                      <a:pt x="0" y="2288937"/>
                    </a:lnTo>
                    <a:close/>
                  </a:path>
                </a:pathLst>
              </a:custGeom>
              <a:solidFill>
                <a:srgbClr val="FFFFFF"/>
              </a:solidFill>
            </p:spPr>
          </p:sp>
          <p:sp>
            <p:nvSpPr>
              <p:cNvPr name="TextBox 10" id="10"/>
              <p:cNvSpPr txBox="true"/>
              <p:nvPr/>
            </p:nvSpPr>
            <p:spPr>
              <a:xfrm>
                <a:off x="0" y="-38100"/>
                <a:ext cx="4485931" cy="2327037"/>
              </a:xfrm>
              <a:prstGeom prst="rect">
                <a:avLst/>
              </a:prstGeom>
            </p:spPr>
            <p:txBody>
              <a:bodyPr anchor="ctr" rtlCol="false" tIns="20529" lIns="20529" bIns="20529" rIns="20529"/>
              <a:lstStyle/>
              <a:p>
                <a:pPr algn="ctr">
                  <a:lnSpc>
                    <a:spcPts val="2659"/>
                  </a:lnSpc>
                </a:pPr>
              </a:p>
            </p:txBody>
          </p:sp>
        </p:grpSp>
        <p:grpSp>
          <p:nvGrpSpPr>
            <p:cNvPr name="Group 11" id="11"/>
            <p:cNvGrpSpPr/>
            <p:nvPr/>
          </p:nvGrpSpPr>
          <p:grpSpPr>
            <a:xfrm rot="0">
              <a:off x="1652931" y="1181673"/>
              <a:ext cx="17777383" cy="219067"/>
              <a:chOff x="0" y="0"/>
              <a:chExt cx="1878151" cy="23144"/>
            </a:xfrm>
          </p:grpSpPr>
          <p:sp>
            <p:nvSpPr>
              <p:cNvPr name="Freeform 12" id="12"/>
              <p:cNvSpPr/>
              <p:nvPr/>
            </p:nvSpPr>
            <p:spPr>
              <a:xfrm flipH="false" flipV="false" rot="0">
                <a:off x="0" y="0"/>
                <a:ext cx="1878151" cy="23144"/>
              </a:xfrm>
              <a:custGeom>
                <a:avLst/>
                <a:gdLst/>
                <a:ahLst/>
                <a:cxnLst/>
                <a:rect r="r" b="b" t="t" l="l"/>
                <a:pathLst>
                  <a:path h="23144" w="1878151">
                    <a:moveTo>
                      <a:pt x="0" y="0"/>
                    </a:moveTo>
                    <a:lnTo>
                      <a:pt x="1878151" y="0"/>
                    </a:lnTo>
                    <a:lnTo>
                      <a:pt x="1878151" y="23144"/>
                    </a:lnTo>
                    <a:lnTo>
                      <a:pt x="0" y="23144"/>
                    </a:lnTo>
                    <a:close/>
                  </a:path>
                </a:pathLst>
              </a:custGeom>
              <a:solidFill>
                <a:srgbClr val="F18A00"/>
              </a:solidFill>
            </p:spPr>
          </p:sp>
          <p:sp>
            <p:nvSpPr>
              <p:cNvPr name="TextBox 13" id="13"/>
              <p:cNvSpPr txBox="true"/>
              <p:nvPr/>
            </p:nvSpPr>
            <p:spPr>
              <a:xfrm>
                <a:off x="0" y="-19050"/>
                <a:ext cx="1878151" cy="42194"/>
              </a:xfrm>
              <a:prstGeom prst="rect">
                <a:avLst/>
              </a:prstGeom>
            </p:spPr>
            <p:txBody>
              <a:bodyPr anchor="ctr" rtlCol="false" tIns="50800" lIns="50800" bIns="50800" rIns="50800"/>
              <a:lstStyle/>
              <a:p>
                <a:pPr algn="ctr">
                  <a:lnSpc>
                    <a:spcPts val="1680"/>
                  </a:lnSpc>
                </a:pPr>
              </a:p>
            </p:txBody>
          </p:sp>
        </p:grpSp>
        <p:sp>
          <p:nvSpPr>
            <p:cNvPr name="TextBox 14" id="14"/>
            <p:cNvSpPr txBox="true"/>
            <p:nvPr/>
          </p:nvSpPr>
          <p:spPr>
            <a:xfrm rot="0">
              <a:off x="2925761" y="-114300"/>
              <a:ext cx="15231722" cy="1295973"/>
            </a:xfrm>
            <a:prstGeom prst="rect">
              <a:avLst/>
            </a:prstGeom>
          </p:spPr>
          <p:txBody>
            <a:bodyPr anchor="t" rtlCol="false" tIns="0" lIns="0" bIns="0" rIns="0">
              <a:spAutoFit/>
            </a:bodyPr>
            <a:lstStyle/>
            <a:p>
              <a:pPr algn="ctr">
                <a:lnSpc>
                  <a:spcPts val="8314"/>
                </a:lnSpc>
                <a:spcBef>
                  <a:spcPct val="0"/>
                </a:spcBef>
              </a:pPr>
              <a:r>
                <a:rPr lang="en-US" b="true" sz="5939">
                  <a:solidFill>
                    <a:srgbClr val="2A327D"/>
                  </a:solidFill>
                  <a:latin typeface="Canva Sans Bold"/>
                  <a:ea typeface="Canva Sans Bold"/>
                  <a:cs typeface="Canva Sans Bold"/>
                  <a:sym typeface="Canva Sans Bold"/>
                </a:rPr>
                <a:t>Service Insights Best Practices</a:t>
              </a:r>
              <a:r>
                <a:rPr lang="en-US" b="true" sz="5939">
                  <a:solidFill>
                    <a:srgbClr val="2E59A8"/>
                  </a:solidFill>
                  <a:latin typeface="Canva Sans Bold"/>
                  <a:ea typeface="Canva Sans Bold"/>
                  <a:cs typeface="Canva Sans Bold"/>
                  <a:sym typeface="Canva Sans Bold"/>
                </a:rPr>
                <a:t> </a:t>
              </a:r>
            </a:p>
          </p:txBody>
        </p:sp>
      </p:grpSp>
      <p:grpSp>
        <p:nvGrpSpPr>
          <p:cNvPr name="Group 15" id="15"/>
          <p:cNvGrpSpPr/>
          <p:nvPr/>
        </p:nvGrpSpPr>
        <p:grpSpPr>
          <a:xfrm rot="0">
            <a:off x="2355165" y="3241260"/>
            <a:ext cx="13577670" cy="4857259"/>
            <a:chOff x="0" y="0"/>
            <a:chExt cx="18103560" cy="6476346"/>
          </a:xfrm>
        </p:grpSpPr>
        <p:sp>
          <p:nvSpPr>
            <p:cNvPr name="Freeform 16" id="16"/>
            <p:cNvSpPr/>
            <p:nvPr/>
          </p:nvSpPr>
          <p:spPr>
            <a:xfrm flipH="false" flipV="false" rot="0">
              <a:off x="0" y="1929394"/>
              <a:ext cx="18103560" cy="4546952"/>
            </a:xfrm>
            <a:custGeom>
              <a:avLst/>
              <a:gdLst/>
              <a:ahLst/>
              <a:cxnLst/>
              <a:rect r="r" b="b" t="t" l="l"/>
              <a:pathLst>
                <a:path h="4546952" w="18103560">
                  <a:moveTo>
                    <a:pt x="0" y="0"/>
                  </a:moveTo>
                  <a:lnTo>
                    <a:pt x="18103560" y="0"/>
                  </a:lnTo>
                  <a:lnTo>
                    <a:pt x="18103560" y="4546952"/>
                  </a:lnTo>
                  <a:lnTo>
                    <a:pt x="0" y="4546952"/>
                  </a:lnTo>
                  <a:lnTo>
                    <a:pt x="0" y="0"/>
                  </a:lnTo>
                  <a:close/>
                </a:path>
              </a:pathLst>
            </a:custGeom>
            <a:blipFill>
              <a:blip r:embed="rId3"/>
              <a:stretch>
                <a:fillRect l="-5853" t="-188967" r="0" b="-132484"/>
              </a:stretch>
            </a:blipFill>
          </p:spPr>
        </p:sp>
        <p:sp>
          <p:nvSpPr>
            <p:cNvPr name="Freeform 17" id="17"/>
            <p:cNvSpPr/>
            <p:nvPr/>
          </p:nvSpPr>
          <p:spPr>
            <a:xfrm flipH="false" flipV="false" rot="0">
              <a:off x="1117181" y="2694274"/>
              <a:ext cx="8817401" cy="3100233"/>
            </a:xfrm>
            <a:custGeom>
              <a:avLst/>
              <a:gdLst/>
              <a:ahLst/>
              <a:cxnLst/>
              <a:rect r="r" b="b" t="t" l="l"/>
              <a:pathLst>
                <a:path h="3100233" w="8817401">
                  <a:moveTo>
                    <a:pt x="0" y="0"/>
                  </a:moveTo>
                  <a:lnTo>
                    <a:pt x="8817401" y="0"/>
                  </a:lnTo>
                  <a:lnTo>
                    <a:pt x="8817401" y="3100234"/>
                  </a:lnTo>
                  <a:lnTo>
                    <a:pt x="0" y="3100234"/>
                  </a:lnTo>
                  <a:lnTo>
                    <a:pt x="0" y="0"/>
                  </a:lnTo>
                  <a:close/>
                </a:path>
              </a:pathLst>
            </a:custGeom>
            <a:blipFill>
              <a:blip r:embed="rId4"/>
              <a:stretch>
                <a:fillRect l="0" t="0" r="0" b="0"/>
              </a:stretch>
            </a:blipFill>
          </p:spPr>
        </p:sp>
        <p:grpSp>
          <p:nvGrpSpPr>
            <p:cNvPr name="Group 18" id="18"/>
            <p:cNvGrpSpPr/>
            <p:nvPr/>
          </p:nvGrpSpPr>
          <p:grpSpPr>
            <a:xfrm rot="0">
              <a:off x="10309001" y="2454274"/>
              <a:ext cx="6711505" cy="3605743"/>
              <a:chOff x="0" y="0"/>
              <a:chExt cx="509464" cy="273708"/>
            </a:xfrm>
          </p:grpSpPr>
          <p:sp>
            <p:nvSpPr>
              <p:cNvPr name="Freeform 19" id="19"/>
              <p:cNvSpPr/>
              <p:nvPr/>
            </p:nvSpPr>
            <p:spPr>
              <a:xfrm flipH="false" flipV="false" rot="0">
                <a:off x="0" y="0"/>
                <a:ext cx="509464" cy="273708"/>
              </a:xfrm>
              <a:custGeom>
                <a:avLst/>
                <a:gdLst/>
                <a:ahLst/>
                <a:cxnLst/>
                <a:rect r="r" b="b" t="t" l="l"/>
                <a:pathLst>
                  <a:path h="273708" w="509464">
                    <a:moveTo>
                      <a:pt x="0" y="0"/>
                    </a:moveTo>
                    <a:lnTo>
                      <a:pt x="509464" y="0"/>
                    </a:lnTo>
                    <a:lnTo>
                      <a:pt x="509464" y="273708"/>
                    </a:lnTo>
                    <a:lnTo>
                      <a:pt x="0" y="273708"/>
                    </a:lnTo>
                    <a:close/>
                  </a:path>
                </a:pathLst>
              </a:custGeom>
              <a:solidFill>
                <a:srgbClr val="FFFFFF"/>
              </a:solidFill>
            </p:spPr>
          </p:sp>
          <p:sp>
            <p:nvSpPr>
              <p:cNvPr name="TextBox 20" id="20"/>
              <p:cNvSpPr txBox="true"/>
              <p:nvPr/>
            </p:nvSpPr>
            <p:spPr>
              <a:xfrm>
                <a:off x="0" y="-19050"/>
                <a:ext cx="509464" cy="292758"/>
              </a:xfrm>
              <a:prstGeom prst="rect">
                <a:avLst/>
              </a:prstGeom>
            </p:spPr>
            <p:txBody>
              <a:bodyPr anchor="ctr" rtlCol="false" tIns="50800" lIns="50800" bIns="50800" rIns="50800"/>
              <a:lstStyle/>
              <a:p>
                <a:pPr algn="ctr">
                  <a:lnSpc>
                    <a:spcPts val="1679"/>
                  </a:lnSpc>
                </a:pPr>
              </a:p>
            </p:txBody>
          </p:sp>
        </p:grpSp>
        <p:sp>
          <p:nvSpPr>
            <p:cNvPr name="TextBox 21" id="21"/>
            <p:cNvSpPr txBox="true"/>
            <p:nvPr/>
          </p:nvSpPr>
          <p:spPr>
            <a:xfrm rot="0">
              <a:off x="10818281" y="2343859"/>
              <a:ext cx="5692947" cy="3559429"/>
            </a:xfrm>
            <a:prstGeom prst="rect">
              <a:avLst/>
            </a:prstGeom>
          </p:spPr>
          <p:txBody>
            <a:bodyPr anchor="t" rtlCol="false" tIns="0" lIns="0" bIns="0" rIns="0">
              <a:spAutoFit/>
            </a:bodyPr>
            <a:lstStyle/>
            <a:p>
              <a:pPr algn="just">
                <a:lnSpc>
                  <a:spcPts val="4624"/>
                </a:lnSpc>
                <a:spcBef>
                  <a:spcPct val="0"/>
                </a:spcBef>
              </a:pPr>
              <a:r>
                <a:rPr lang="en-US" b="true" sz="3302">
                  <a:solidFill>
                    <a:srgbClr val="000000"/>
                  </a:solidFill>
                  <a:latin typeface="Canva Sans Bold"/>
                  <a:ea typeface="Canva Sans Bold"/>
                  <a:cs typeface="Canva Sans Bold"/>
                  <a:sym typeface="Canva Sans Bold"/>
                </a:rPr>
                <a:t>Jeremy Glenn</a:t>
              </a:r>
            </a:p>
            <a:p>
              <a:pPr algn="just">
                <a:lnSpc>
                  <a:spcPts val="4624"/>
                </a:lnSpc>
                <a:spcBef>
                  <a:spcPct val="0"/>
                </a:spcBef>
              </a:pPr>
              <a:r>
                <a:rPr lang="en-US" b="true" sz="3302">
                  <a:solidFill>
                    <a:srgbClr val="000000"/>
                  </a:solidFill>
                  <a:latin typeface="Canva Sans Bold"/>
                  <a:ea typeface="Canva Sans Bold"/>
                  <a:cs typeface="Canva Sans Bold"/>
                  <a:sym typeface="Canva Sans Bold"/>
                </a:rPr>
                <a:t> Programs Manager</a:t>
              </a:r>
            </a:p>
            <a:p>
              <a:pPr algn="just">
                <a:lnSpc>
                  <a:spcPts val="3177"/>
                </a:lnSpc>
                <a:spcBef>
                  <a:spcPct val="0"/>
                </a:spcBef>
              </a:pPr>
              <a:r>
                <a:rPr lang="en-US" b="true" sz="2269">
                  <a:solidFill>
                    <a:srgbClr val="000000"/>
                  </a:solidFill>
                  <a:latin typeface="Canva Sans Bold"/>
                  <a:ea typeface="Canva Sans Bold"/>
                  <a:cs typeface="Canva Sans Bold"/>
                  <a:sym typeface="Canva Sans Bold"/>
                </a:rPr>
                <a:t> 915 Douglas</a:t>
              </a:r>
            </a:p>
            <a:p>
              <a:pPr algn="just">
                <a:lnSpc>
                  <a:spcPts val="3177"/>
                </a:lnSpc>
                <a:spcBef>
                  <a:spcPct val="0"/>
                </a:spcBef>
              </a:pPr>
              <a:r>
                <a:rPr lang="en-US" b="true" sz="2269">
                  <a:solidFill>
                    <a:srgbClr val="000000"/>
                  </a:solidFill>
                  <a:latin typeface="Canva Sans Bold"/>
                  <a:ea typeface="Canva Sans Bold"/>
                  <a:cs typeface="Canva Sans Bold"/>
                  <a:sym typeface="Canva Sans Bold"/>
                </a:rPr>
                <a:t>St. Joseph, MO 64505</a:t>
              </a:r>
            </a:p>
            <a:p>
              <a:pPr algn="just">
                <a:lnSpc>
                  <a:spcPts val="3177"/>
                </a:lnSpc>
                <a:spcBef>
                  <a:spcPct val="0"/>
                </a:spcBef>
              </a:pPr>
              <a:r>
                <a:rPr lang="en-US" b="true" sz="2269">
                  <a:solidFill>
                    <a:srgbClr val="000000"/>
                  </a:solidFill>
                  <a:latin typeface="Canva Sans Bold"/>
                  <a:ea typeface="Canva Sans Bold"/>
                  <a:cs typeface="Canva Sans Bold"/>
                  <a:sym typeface="Canva Sans Bold"/>
                </a:rPr>
                <a:t> Phone: 816.364.FOOD, Ext 221</a:t>
              </a:r>
            </a:p>
            <a:p>
              <a:pPr algn="just">
                <a:lnSpc>
                  <a:spcPts val="3177"/>
                </a:lnSpc>
                <a:spcBef>
                  <a:spcPct val="0"/>
                </a:spcBef>
              </a:pPr>
            </a:p>
          </p:txBody>
        </p:sp>
        <p:sp>
          <p:nvSpPr>
            <p:cNvPr name="TextBox 22" id="22"/>
            <p:cNvSpPr txBox="true"/>
            <p:nvPr/>
          </p:nvSpPr>
          <p:spPr>
            <a:xfrm rot="0">
              <a:off x="467910" y="-85725"/>
              <a:ext cx="17141161" cy="1059670"/>
            </a:xfrm>
            <a:prstGeom prst="rect">
              <a:avLst/>
            </a:prstGeom>
          </p:spPr>
          <p:txBody>
            <a:bodyPr anchor="t" rtlCol="false" tIns="0" lIns="0" bIns="0" rIns="0">
              <a:spAutoFit/>
            </a:bodyPr>
            <a:lstStyle/>
            <a:p>
              <a:pPr algn="ctr" marL="1041008" indent="-520504" lvl="1">
                <a:lnSpc>
                  <a:spcPts val="6750"/>
                </a:lnSpc>
                <a:buFont typeface="Arial"/>
                <a:buChar char="•"/>
              </a:pPr>
              <a:r>
                <a:rPr lang="en-US" b="true" sz="4821">
                  <a:solidFill>
                    <a:srgbClr val="000000"/>
                  </a:solidFill>
                  <a:latin typeface="Canva Sans Bold"/>
                  <a:ea typeface="Canva Sans Bold"/>
                  <a:cs typeface="Canva Sans Bold"/>
                  <a:sym typeface="Canva Sans Bold"/>
                </a:rPr>
                <a:t>Always reach out for help if you need it.</a:t>
              </a:r>
            </a:p>
          </p:txBody>
        </p:sp>
      </p:grpSp>
    </p:spTree>
  </p:cSld>
  <p:clrMapOvr>
    <a:masterClrMapping/>
  </p:clrMapOvr>
</p:sld>
</file>

<file path=ppt/slides/slide12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900000">
            <a:off x="13310159" y="-802271"/>
            <a:ext cx="2639521" cy="2529141"/>
          </a:xfrm>
          <a:custGeom>
            <a:avLst/>
            <a:gdLst/>
            <a:ahLst/>
            <a:cxnLst/>
            <a:rect r="r" b="b" t="t" l="l"/>
            <a:pathLst>
              <a:path h="2529141" w="2639521">
                <a:moveTo>
                  <a:pt x="0" y="0"/>
                </a:moveTo>
                <a:lnTo>
                  <a:pt x="2639521" y="0"/>
                </a:lnTo>
                <a:lnTo>
                  <a:pt x="2639521" y="2529140"/>
                </a:lnTo>
                <a:lnTo>
                  <a:pt x="0" y="2529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80000">
            <a:off x="-1258298" y="211497"/>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375306">
            <a:off x="5223281"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00000">
            <a:off x="4075609" y="-589396"/>
            <a:ext cx="2531431" cy="2103389"/>
          </a:xfrm>
          <a:custGeom>
            <a:avLst/>
            <a:gdLst/>
            <a:ahLst/>
            <a:cxnLst/>
            <a:rect r="r" b="b" t="t" l="l"/>
            <a:pathLst>
              <a:path h="2103389" w="2531431">
                <a:moveTo>
                  <a:pt x="0" y="0"/>
                </a:moveTo>
                <a:lnTo>
                  <a:pt x="2531431" y="0"/>
                </a:lnTo>
                <a:lnTo>
                  <a:pt x="2531431" y="2103390"/>
                </a:lnTo>
                <a:lnTo>
                  <a:pt x="0" y="210339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2160000">
            <a:off x="-1217873" y="6521630"/>
            <a:ext cx="5010099" cy="3443304"/>
          </a:xfrm>
          <a:custGeom>
            <a:avLst/>
            <a:gdLst/>
            <a:ahLst/>
            <a:cxnLst/>
            <a:rect r="r" b="b" t="t" l="l"/>
            <a:pathLst>
              <a:path h="3443304" w="5010099">
                <a:moveTo>
                  <a:pt x="0" y="0"/>
                </a:moveTo>
                <a:lnTo>
                  <a:pt x="5010099" y="0"/>
                </a:lnTo>
                <a:lnTo>
                  <a:pt x="5010099"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1075112">
            <a:off x="8526448" y="-1493513"/>
            <a:ext cx="4002977" cy="3202382"/>
          </a:xfrm>
          <a:custGeom>
            <a:avLst/>
            <a:gdLst/>
            <a:ahLst/>
            <a:cxnLst/>
            <a:rect r="r" b="b" t="t" l="l"/>
            <a:pathLst>
              <a:path h="3202382" w="4002977">
                <a:moveTo>
                  <a:pt x="0" y="0"/>
                </a:moveTo>
                <a:lnTo>
                  <a:pt x="4002978" y="0"/>
                </a:lnTo>
                <a:lnTo>
                  <a:pt x="4002978" y="3202382"/>
                </a:lnTo>
                <a:lnTo>
                  <a:pt x="0" y="320238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900000">
            <a:off x="10564186" y="8307657"/>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2" id="12"/>
          <p:cNvSpPr txBox="true"/>
          <p:nvPr/>
        </p:nvSpPr>
        <p:spPr>
          <a:xfrm rot="0">
            <a:off x="2494519" y="3922027"/>
            <a:ext cx="14021461" cy="2139792"/>
          </a:xfrm>
          <a:prstGeom prst="rect">
            <a:avLst/>
          </a:prstGeom>
        </p:spPr>
        <p:txBody>
          <a:bodyPr anchor="t" rtlCol="false" tIns="0" lIns="0" bIns="0" rIns="0">
            <a:spAutoFit/>
          </a:bodyPr>
          <a:lstStyle/>
          <a:p>
            <a:pPr algn="ctr" marL="0" indent="0" lvl="0">
              <a:lnSpc>
                <a:spcPts val="16562"/>
              </a:lnSpc>
            </a:pPr>
            <a:r>
              <a:rPr lang="en-US" sz="15056" spc="2107">
                <a:solidFill>
                  <a:srgbClr val="BF2D11"/>
                </a:solidFill>
                <a:latin typeface="Hammersmith One"/>
                <a:ea typeface="Hammersmith One"/>
                <a:cs typeface="Hammersmith One"/>
                <a:sym typeface="Hammersmith One"/>
              </a:rPr>
              <a:t>QUESTIONS?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62079" y="2947433"/>
            <a:ext cx="13363842" cy="4899026"/>
          </a:xfrm>
          <a:prstGeom prst="rect">
            <a:avLst/>
          </a:prstGeom>
        </p:spPr>
        <p:txBody>
          <a:bodyPr anchor="t" rtlCol="false" tIns="0" lIns="0" bIns="0" rIns="0">
            <a:spAutoFit/>
          </a:bodyPr>
          <a:lstStyle/>
          <a:p>
            <a:pPr algn="l" marL="863595" indent="-431797" lvl="1">
              <a:lnSpc>
                <a:spcPts val="5599"/>
              </a:lnSpc>
              <a:buFont typeface="Arial"/>
              <a:buChar char="•"/>
            </a:pPr>
            <a:r>
              <a:rPr lang="en-US" b="true" sz="3999">
                <a:solidFill>
                  <a:srgbClr val="000000"/>
                </a:solidFill>
                <a:latin typeface="Amiko Bold"/>
                <a:ea typeface="Amiko Bold"/>
                <a:cs typeface="Amiko Bold"/>
                <a:sym typeface="Amiko Bold"/>
              </a:rPr>
              <a:t>7 CFR Part 250 and 251</a:t>
            </a:r>
          </a:p>
          <a:p>
            <a:pPr algn="l" marL="863595" indent="-431797" lvl="1">
              <a:lnSpc>
                <a:spcPts val="5599"/>
              </a:lnSpc>
              <a:buFont typeface="Arial"/>
              <a:buChar char="•"/>
            </a:pPr>
            <a:r>
              <a:rPr lang="en-US" b="true" sz="3999">
                <a:solidFill>
                  <a:srgbClr val="000000"/>
                </a:solidFill>
                <a:latin typeface="Amiko Bold"/>
                <a:ea typeface="Amiko Bold"/>
                <a:cs typeface="Amiko Bold"/>
                <a:sym typeface="Amiko Bold"/>
              </a:rPr>
              <a:t>Sections 4(a) and 5 of the Agriculture and Consumer Protection Act of 1973 (public Law 93-86), as amended</a:t>
            </a:r>
          </a:p>
          <a:p>
            <a:pPr algn="l" marL="863595" indent="-431797" lvl="1">
              <a:lnSpc>
                <a:spcPts val="5599"/>
              </a:lnSpc>
              <a:buFont typeface="Arial"/>
              <a:buChar char="•"/>
            </a:pPr>
            <a:r>
              <a:rPr lang="en-US" b="true" sz="3999">
                <a:solidFill>
                  <a:srgbClr val="000000"/>
                </a:solidFill>
                <a:latin typeface="Amiko Bold"/>
                <a:ea typeface="Amiko Bold"/>
                <a:cs typeface="Amiko Bold"/>
                <a:sym typeface="Amiko Bold"/>
              </a:rPr>
              <a:t>The Emergency Food Assistance Act of 1983 (Public Law 98-8), as amended</a:t>
            </a:r>
          </a:p>
          <a:p>
            <a:pPr algn="l" marL="863595" indent="-431797" lvl="1">
              <a:lnSpc>
                <a:spcPts val="5599"/>
              </a:lnSpc>
              <a:buFont typeface="Arial"/>
              <a:buChar char="•"/>
            </a:pPr>
            <a:r>
              <a:rPr lang="en-US" b="true" sz="3999">
                <a:solidFill>
                  <a:srgbClr val="000000"/>
                </a:solidFill>
                <a:latin typeface="Amiko Bold"/>
                <a:ea typeface="Amiko Bold"/>
                <a:cs typeface="Amiko Bold"/>
                <a:sym typeface="Amiko Bold"/>
              </a:rPr>
              <a:t>FNS Instruction 113-1 and Appendix C</a:t>
            </a:r>
          </a:p>
        </p:txBody>
      </p:sp>
      <p:sp>
        <p:nvSpPr>
          <p:cNvPr name="TextBox 4" id="4"/>
          <p:cNvSpPr txBox="true"/>
          <p:nvPr/>
        </p:nvSpPr>
        <p:spPr>
          <a:xfrm rot="0">
            <a:off x="4930097" y="673918"/>
            <a:ext cx="8486419" cy="1849772"/>
          </a:xfrm>
          <a:prstGeom prst="rect">
            <a:avLst/>
          </a:prstGeom>
        </p:spPr>
        <p:txBody>
          <a:bodyPr anchor="t" rtlCol="false" tIns="0" lIns="0" bIns="0" rIns="0">
            <a:spAutoFit/>
          </a:bodyPr>
          <a:lstStyle/>
          <a:p>
            <a:pPr algn="ctr">
              <a:lnSpc>
                <a:spcPts val="7020"/>
              </a:lnSpc>
            </a:pPr>
            <a:r>
              <a:rPr lang="en-US" b="true" sz="7800">
                <a:solidFill>
                  <a:srgbClr val="55622B"/>
                </a:solidFill>
                <a:latin typeface="Montserrat Bold"/>
                <a:ea typeface="Montserrat Bold"/>
                <a:cs typeface="Montserrat Bold"/>
                <a:sym typeface="Montserrat Bold"/>
              </a:rPr>
              <a:t>TEFAP P</a:t>
            </a:r>
            <a:r>
              <a:rPr lang="en-US" b="true" sz="7800">
                <a:solidFill>
                  <a:srgbClr val="55622B"/>
                </a:solidFill>
                <a:latin typeface="Montserrat Bold"/>
                <a:ea typeface="Montserrat Bold"/>
                <a:cs typeface="Montserrat Bold"/>
                <a:sym typeface="Montserrat Bold"/>
              </a:rPr>
              <a:t>rogram Regulations:</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99999">
            <a:off x="803710" y="4736680"/>
            <a:ext cx="1415888" cy="2060154"/>
          </a:xfrm>
          <a:custGeom>
            <a:avLst/>
            <a:gdLst/>
            <a:ahLst/>
            <a:cxnLst/>
            <a:rect r="r" b="b" t="t" l="l"/>
            <a:pathLst>
              <a:path h="2060154" w="1415888">
                <a:moveTo>
                  <a:pt x="0" y="0"/>
                </a:moveTo>
                <a:lnTo>
                  <a:pt x="1415888" y="0"/>
                </a:lnTo>
                <a:lnTo>
                  <a:pt x="1415888" y="2060154"/>
                </a:lnTo>
                <a:lnTo>
                  <a:pt x="0" y="2060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8072537" y="8897629"/>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13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900000">
            <a:off x="13310159" y="-802271"/>
            <a:ext cx="2639521" cy="2529141"/>
          </a:xfrm>
          <a:custGeom>
            <a:avLst/>
            <a:gdLst/>
            <a:ahLst/>
            <a:cxnLst/>
            <a:rect r="r" b="b" t="t" l="l"/>
            <a:pathLst>
              <a:path h="2529141" w="2639521">
                <a:moveTo>
                  <a:pt x="0" y="0"/>
                </a:moveTo>
                <a:lnTo>
                  <a:pt x="2639521" y="0"/>
                </a:lnTo>
                <a:lnTo>
                  <a:pt x="2639521" y="2529140"/>
                </a:lnTo>
                <a:lnTo>
                  <a:pt x="0" y="2529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480000">
            <a:off x="-1258298" y="211497"/>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2375306">
            <a:off x="5223281"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900000">
            <a:off x="4075609" y="-589396"/>
            <a:ext cx="2531431" cy="2103389"/>
          </a:xfrm>
          <a:custGeom>
            <a:avLst/>
            <a:gdLst/>
            <a:ahLst/>
            <a:cxnLst/>
            <a:rect r="r" b="b" t="t" l="l"/>
            <a:pathLst>
              <a:path h="2103389" w="2531431">
                <a:moveTo>
                  <a:pt x="0" y="0"/>
                </a:moveTo>
                <a:lnTo>
                  <a:pt x="2531431" y="0"/>
                </a:lnTo>
                <a:lnTo>
                  <a:pt x="2531431" y="2103390"/>
                </a:lnTo>
                <a:lnTo>
                  <a:pt x="0" y="210339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2160000">
            <a:off x="-1217873" y="6521630"/>
            <a:ext cx="5010099" cy="3443304"/>
          </a:xfrm>
          <a:custGeom>
            <a:avLst/>
            <a:gdLst/>
            <a:ahLst/>
            <a:cxnLst/>
            <a:rect r="r" b="b" t="t" l="l"/>
            <a:pathLst>
              <a:path h="3443304" w="5010099">
                <a:moveTo>
                  <a:pt x="0" y="0"/>
                </a:moveTo>
                <a:lnTo>
                  <a:pt x="5010099" y="0"/>
                </a:lnTo>
                <a:lnTo>
                  <a:pt x="5010099"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p:cNvSpPr/>
          <p:nvPr/>
        </p:nvSpPr>
        <p:spPr>
          <a:xfrm flipH="false" flipV="false" rot="-1075112">
            <a:off x="8526448" y="-1493513"/>
            <a:ext cx="4002977" cy="3202382"/>
          </a:xfrm>
          <a:custGeom>
            <a:avLst/>
            <a:gdLst/>
            <a:ahLst/>
            <a:cxnLst/>
            <a:rect r="r" b="b" t="t" l="l"/>
            <a:pathLst>
              <a:path h="3202382" w="4002977">
                <a:moveTo>
                  <a:pt x="0" y="0"/>
                </a:moveTo>
                <a:lnTo>
                  <a:pt x="4002978" y="0"/>
                </a:lnTo>
                <a:lnTo>
                  <a:pt x="4002978" y="3202382"/>
                </a:lnTo>
                <a:lnTo>
                  <a:pt x="0" y="320238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p:cNvSpPr/>
          <p:nvPr/>
        </p:nvSpPr>
        <p:spPr>
          <a:xfrm flipH="false" flipV="false" rot="-900000">
            <a:off x="10564186" y="8307657"/>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1" id="11"/>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2" id="12"/>
          <p:cNvSpPr txBox="true"/>
          <p:nvPr/>
        </p:nvSpPr>
        <p:spPr>
          <a:xfrm rot="0">
            <a:off x="1763110" y="3256849"/>
            <a:ext cx="14761780" cy="3868553"/>
          </a:xfrm>
          <a:prstGeom prst="rect">
            <a:avLst/>
          </a:prstGeom>
        </p:spPr>
        <p:txBody>
          <a:bodyPr anchor="t" rtlCol="false" tIns="0" lIns="0" bIns="0" rIns="0">
            <a:spAutoFit/>
          </a:bodyPr>
          <a:lstStyle/>
          <a:p>
            <a:pPr algn="ctr" marL="0" indent="0" lvl="0">
              <a:lnSpc>
                <a:spcPts val="10153"/>
              </a:lnSpc>
            </a:pPr>
            <a:r>
              <a:rPr lang="en-US" sz="9230" spc="1292">
                <a:solidFill>
                  <a:srgbClr val="546122"/>
                </a:solidFill>
                <a:latin typeface="Hammersmith One"/>
                <a:ea typeface="Hammersmith One"/>
                <a:cs typeface="Hammersmith One"/>
                <a:sym typeface="Hammersmith One"/>
              </a:rPr>
              <a:t>THANK YOU FOR SERVING YOUR NEIGHBORS IN NEED!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491385" y="3766746"/>
            <a:ext cx="13363842" cy="2784476"/>
          </a:xfrm>
          <a:prstGeom prst="rect">
            <a:avLst/>
          </a:prstGeom>
        </p:spPr>
        <p:txBody>
          <a:bodyPr anchor="t" rtlCol="false" tIns="0" lIns="0" bIns="0" rIns="0">
            <a:spAutoFit/>
          </a:bodyPr>
          <a:lstStyle/>
          <a:p>
            <a:pPr algn="ctr">
              <a:lnSpc>
                <a:spcPts val="5599"/>
              </a:lnSpc>
            </a:pPr>
            <a:r>
              <a:rPr lang="en-US" b="true" sz="3999">
                <a:solidFill>
                  <a:srgbClr val="000000"/>
                </a:solidFill>
                <a:latin typeface="Amiko Bold"/>
                <a:ea typeface="Amiko Bold"/>
                <a:cs typeface="Amiko Bold"/>
                <a:sym typeface="Amiko Bold"/>
              </a:rPr>
              <a:t>Discrimination is defined as the act of distinguishing one person or group of persons from others, either intentionally, by neglect, or by the effect of actions or lack of actions based on the protected classes.</a:t>
            </a:r>
          </a:p>
        </p:txBody>
      </p:sp>
      <p:sp>
        <p:nvSpPr>
          <p:cNvPr name="TextBox 4" id="4"/>
          <p:cNvSpPr txBox="true"/>
          <p:nvPr/>
        </p:nvSpPr>
        <p:spPr>
          <a:xfrm rot="0">
            <a:off x="4930097" y="651059"/>
            <a:ext cx="8486419" cy="1905015"/>
          </a:xfrm>
          <a:prstGeom prst="rect">
            <a:avLst/>
          </a:prstGeom>
        </p:spPr>
        <p:txBody>
          <a:bodyPr anchor="t" rtlCol="false" tIns="0" lIns="0" bIns="0" rIns="0">
            <a:spAutoFit/>
          </a:bodyPr>
          <a:lstStyle/>
          <a:p>
            <a:pPr algn="ctr">
              <a:lnSpc>
                <a:spcPts val="7200"/>
              </a:lnSpc>
            </a:pPr>
            <a:r>
              <a:rPr lang="en-US" b="true" sz="8000">
                <a:solidFill>
                  <a:srgbClr val="BF2D11"/>
                </a:solidFill>
                <a:latin typeface="Montserrat Bold"/>
                <a:ea typeface="Montserrat Bold"/>
                <a:cs typeface="Montserrat Bold"/>
                <a:sym typeface="Montserrat Bold"/>
              </a:rPr>
              <a:t>W</a:t>
            </a:r>
            <a:r>
              <a:rPr lang="en-US" b="true" sz="8000">
                <a:solidFill>
                  <a:srgbClr val="BF2D11"/>
                </a:solidFill>
                <a:latin typeface="Montserrat Bold"/>
                <a:ea typeface="Montserrat Bold"/>
                <a:cs typeface="Montserrat Bold"/>
                <a:sym typeface="Montserrat Bold"/>
              </a:rPr>
              <a:t>hat is discrimination?</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21553" y="3056690"/>
            <a:ext cx="13363842" cy="6374130"/>
          </a:xfrm>
          <a:prstGeom prst="rect">
            <a:avLst/>
          </a:prstGeom>
        </p:spPr>
        <p:txBody>
          <a:bodyPr anchor="t" rtlCol="false" tIns="0" lIns="0" bIns="0" rIns="0">
            <a:spAutoFit/>
          </a:bodyPr>
          <a:lstStyle/>
          <a:p>
            <a:pPr algn="just">
              <a:lnSpc>
                <a:spcPts val="4619"/>
              </a:lnSpc>
            </a:pPr>
            <a:r>
              <a:rPr lang="en-US" b="true" sz="3299">
                <a:solidFill>
                  <a:srgbClr val="000000"/>
                </a:solidFill>
                <a:latin typeface="Amiko Bold"/>
                <a:ea typeface="Amiko Bold"/>
                <a:cs typeface="Amiko Bold"/>
                <a:sym typeface="Amiko Bold"/>
              </a:rPr>
              <a:t>The following are protected classes:</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Race</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Color</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National Origin</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Sex (including sexual orientation and gender identity)</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Disability</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Age</a:t>
            </a:r>
          </a:p>
          <a:p>
            <a:pPr algn="just" marL="712468" indent="-356234" lvl="1">
              <a:lnSpc>
                <a:spcPts val="4619"/>
              </a:lnSpc>
              <a:buFont typeface="Arial"/>
              <a:buChar char="•"/>
            </a:pPr>
            <a:r>
              <a:rPr lang="en-US" b="true" sz="3299">
                <a:solidFill>
                  <a:srgbClr val="000000"/>
                </a:solidFill>
                <a:latin typeface="Amiko Bold"/>
                <a:ea typeface="Amiko Bold"/>
                <a:cs typeface="Amiko Bold"/>
                <a:sym typeface="Amiko Bold"/>
              </a:rPr>
              <a:t>Reprisal or Retaliation for prior civil rights activity in any program or activity conducted or funded by USDA</a:t>
            </a:r>
          </a:p>
          <a:p>
            <a:pPr algn="just">
              <a:lnSpc>
                <a:spcPts val="4619"/>
              </a:lnSpc>
            </a:pPr>
          </a:p>
          <a:p>
            <a:pPr algn="just">
              <a:lnSpc>
                <a:spcPts val="4619"/>
              </a:lnSpc>
            </a:pPr>
            <a:r>
              <a:rPr lang="en-US" b="true" sz="3299">
                <a:solidFill>
                  <a:srgbClr val="000000"/>
                </a:solidFill>
                <a:latin typeface="Amiko Bold"/>
                <a:ea typeface="Amiko Bold"/>
                <a:cs typeface="Amiko Bold"/>
                <a:sym typeface="Amiko Bold"/>
              </a:rPr>
              <a:t>Note: Religious Creed is not a protected class for TEFAP.</a:t>
            </a:r>
          </a:p>
        </p:txBody>
      </p:sp>
      <p:sp>
        <p:nvSpPr>
          <p:cNvPr name="TextBox 4" id="4"/>
          <p:cNvSpPr txBox="true"/>
          <p:nvPr/>
        </p:nvSpPr>
        <p:spPr>
          <a:xfrm rot="0">
            <a:off x="4930097" y="719636"/>
            <a:ext cx="8486419" cy="1748810"/>
          </a:xfrm>
          <a:prstGeom prst="rect">
            <a:avLst/>
          </a:prstGeom>
        </p:spPr>
        <p:txBody>
          <a:bodyPr anchor="t" rtlCol="false" tIns="0" lIns="0" bIns="0" rIns="0">
            <a:spAutoFit/>
          </a:bodyPr>
          <a:lstStyle/>
          <a:p>
            <a:pPr algn="ctr">
              <a:lnSpc>
                <a:spcPts val="6660"/>
              </a:lnSpc>
            </a:pPr>
            <a:r>
              <a:rPr lang="en-US" b="true" sz="7400">
                <a:solidFill>
                  <a:srgbClr val="BF2D11"/>
                </a:solidFill>
                <a:latin typeface="Montserrat Bold"/>
                <a:ea typeface="Montserrat Bold"/>
                <a:cs typeface="Montserrat Bold"/>
                <a:sym typeface="Montserrat Bold"/>
              </a:rPr>
              <a:t>P</a:t>
            </a:r>
            <a:r>
              <a:rPr lang="en-US" b="true" sz="7400">
                <a:solidFill>
                  <a:srgbClr val="BF2D11"/>
                </a:solidFill>
                <a:latin typeface="Montserrat Bold"/>
                <a:ea typeface="Montserrat Bold"/>
                <a:cs typeface="Montserrat Bold"/>
                <a:sym typeface="Montserrat Bold"/>
              </a:rPr>
              <a:t>rotected classes in TEFAP</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900000">
            <a:off x="-256146" y="9225531"/>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365535" y="6248733"/>
            <a:ext cx="5556930" cy="3702304"/>
          </a:xfrm>
          <a:custGeom>
            <a:avLst/>
            <a:gdLst/>
            <a:ahLst/>
            <a:cxnLst/>
            <a:rect r="r" b="b" t="t" l="l"/>
            <a:pathLst>
              <a:path h="3702304" w="5556930">
                <a:moveTo>
                  <a:pt x="0" y="0"/>
                </a:moveTo>
                <a:lnTo>
                  <a:pt x="5556930" y="0"/>
                </a:lnTo>
                <a:lnTo>
                  <a:pt x="5556930" y="3702305"/>
                </a:lnTo>
                <a:lnTo>
                  <a:pt x="0" y="3702305"/>
                </a:lnTo>
                <a:lnTo>
                  <a:pt x="0" y="0"/>
                </a:lnTo>
                <a:close/>
              </a:path>
            </a:pathLst>
          </a:custGeom>
          <a:blipFill>
            <a:blip r:embed="rId4"/>
            <a:stretch>
              <a:fillRect l="0" t="0" r="0" b="0"/>
            </a:stretch>
          </a:blipFill>
        </p:spPr>
      </p:sp>
      <p:sp>
        <p:nvSpPr>
          <p:cNvPr name="TextBox 4" id="4"/>
          <p:cNvSpPr txBox="true"/>
          <p:nvPr/>
        </p:nvSpPr>
        <p:spPr>
          <a:xfrm rot="0">
            <a:off x="2491385" y="3365500"/>
            <a:ext cx="13363842" cy="3489325"/>
          </a:xfrm>
          <a:prstGeom prst="rect">
            <a:avLst/>
          </a:prstGeom>
        </p:spPr>
        <p:txBody>
          <a:bodyPr anchor="t" rtlCol="false" tIns="0" lIns="0" bIns="0" rIns="0">
            <a:spAutoFit/>
          </a:bodyPr>
          <a:lstStyle/>
          <a:p>
            <a:pPr algn="ctr">
              <a:lnSpc>
                <a:spcPts val="5599"/>
              </a:lnSpc>
            </a:pPr>
            <a:r>
              <a:rPr lang="en-US" b="true" sz="3999">
                <a:solidFill>
                  <a:srgbClr val="000000"/>
                </a:solidFill>
                <a:latin typeface="Amiko Bold"/>
                <a:ea typeface="Amiko Bold"/>
                <a:cs typeface="Amiko Bold"/>
                <a:sym typeface="Amiko Bold"/>
              </a:rPr>
              <a:t>The nonpolitical rights of a citizen; the </a:t>
            </a:r>
            <a:r>
              <a:rPr lang="en-US" b="true" sz="3999">
                <a:solidFill>
                  <a:srgbClr val="000000"/>
                </a:solidFill>
                <a:latin typeface="Amiko Bold"/>
                <a:ea typeface="Amiko Bold"/>
                <a:cs typeface="Amiko Bold"/>
                <a:sym typeface="Amiko Bold"/>
              </a:rPr>
              <a:t>rights of personal liberty guaranteed to U.S. citizens by the 13th and 14th amendments to the U.S. Constitution and by acts of Congress. </a:t>
            </a:r>
          </a:p>
          <a:p>
            <a:pPr algn="ctr">
              <a:lnSpc>
                <a:spcPts val="5599"/>
              </a:lnSpc>
            </a:pPr>
          </a:p>
        </p:txBody>
      </p:sp>
      <p:sp>
        <p:nvSpPr>
          <p:cNvPr name="TextBox 5" id="5"/>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W</a:t>
            </a:r>
            <a:r>
              <a:rPr lang="en-US" b="true" sz="8500">
                <a:solidFill>
                  <a:srgbClr val="55622B"/>
                </a:solidFill>
                <a:latin typeface="Montserrat Bold"/>
                <a:ea typeface="Montserrat Bold"/>
                <a:cs typeface="Montserrat Bold"/>
                <a:sym typeface="Montserrat Bold"/>
              </a:rPr>
              <a:t>hat are civil rights</a:t>
            </a:r>
          </a:p>
        </p:txBody>
      </p:sp>
      <p:sp>
        <p:nvSpPr>
          <p:cNvPr name="Freeform 6" id="6"/>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899999">
            <a:off x="833017" y="3230769"/>
            <a:ext cx="1415888" cy="2060154"/>
          </a:xfrm>
          <a:custGeom>
            <a:avLst/>
            <a:gdLst/>
            <a:ahLst/>
            <a:cxnLst/>
            <a:rect r="r" b="b" t="t" l="l"/>
            <a:pathLst>
              <a:path h="2060154" w="1415888">
                <a:moveTo>
                  <a:pt x="0" y="0"/>
                </a:moveTo>
                <a:lnTo>
                  <a:pt x="1415887" y="0"/>
                </a:lnTo>
                <a:lnTo>
                  <a:pt x="1415887" y="2060154"/>
                </a:lnTo>
                <a:lnTo>
                  <a:pt x="0" y="20601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4" id="14"/>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930097" y="662488"/>
            <a:ext cx="8486419" cy="1872631"/>
          </a:xfrm>
          <a:prstGeom prst="rect">
            <a:avLst/>
          </a:prstGeom>
        </p:spPr>
        <p:txBody>
          <a:bodyPr anchor="t" rtlCol="false" tIns="0" lIns="0" bIns="0" rIns="0">
            <a:spAutoFit/>
          </a:bodyPr>
          <a:lstStyle/>
          <a:p>
            <a:pPr algn="ctr">
              <a:lnSpc>
                <a:spcPts val="7110"/>
              </a:lnSpc>
            </a:pPr>
            <a:r>
              <a:rPr lang="en-US" b="true" sz="7900">
                <a:solidFill>
                  <a:srgbClr val="55622B"/>
                </a:solidFill>
                <a:latin typeface="Montserrat Bold"/>
                <a:ea typeface="Montserrat Bold"/>
                <a:cs typeface="Montserrat Bold"/>
                <a:sym typeface="Montserrat Bold"/>
              </a:rPr>
              <a:t>C</a:t>
            </a:r>
            <a:r>
              <a:rPr lang="en-US" b="true" sz="7900">
                <a:solidFill>
                  <a:srgbClr val="55622B"/>
                </a:solidFill>
                <a:latin typeface="Montserrat Bold"/>
                <a:ea typeface="Montserrat Bold"/>
                <a:cs typeface="Montserrat Bold"/>
                <a:sym typeface="Montserrat Bold"/>
              </a:rPr>
              <a:t>ivil rights legal authorities</a:t>
            </a:r>
          </a:p>
        </p:txBody>
      </p:sp>
      <p:sp>
        <p:nvSpPr>
          <p:cNvPr name="TextBox 4" id="4"/>
          <p:cNvSpPr txBox="true"/>
          <p:nvPr/>
        </p:nvSpPr>
        <p:spPr>
          <a:xfrm rot="0">
            <a:off x="677894" y="3208432"/>
            <a:ext cx="14777762" cy="6164814"/>
          </a:xfrm>
          <a:prstGeom prst="rect">
            <a:avLst/>
          </a:prstGeom>
        </p:spPr>
        <p:txBody>
          <a:bodyPr anchor="t" rtlCol="false" tIns="0" lIns="0" bIns="0" rIns="0">
            <a:spAutoFit/>
          </a:bodyPr>
          <a:lstStyle/>
          <a:p>
            <a:pPr algn="l" marL="793146" indent="-396573" lvl="1">
              <a:lnSpc>
                <a:spcPts val="5143"/>
              </a:lnSpc>
              <a:buFont typeface="Arial"/>
              <a:buChar char="•"/>
            </a:pPr>
            <a:r>
              <a:rPr lang="en-US" b="true" sz="3673">
                <a:solidFill>
                  <a:srgbClr val="000000"/>
                </a:solidFill>
                <a:latin typeface="Amiko Bold"/>
                <a:ea typeface="Amiko Bold"/>
                <a:cs typeface="Amiko Bold"/>
                <a:sym typeface="Amiko Bold"/>
              </a:rPr>
              <a:t>Title VI of the Civil Rights Act of 1964 – Covers Race, Color &amp; National Origin</a:t>
            </a:r>
          </a:p>
          <a:p>
            <a:pPr algn="l" marL="793146" indent="-396573" lvl="1">
              <a:lnSpc>
                <a:spcPts val="5143"/>
              </a:lnSpc>
              <a:buFont typeface="Arial"/>
              <a:buChar char="•"/>
            </a:pPr>
            <a:r>
              <a:rPr lang="en-US" b="true" sz="3673">
                <a:solidFill>
                  <a:srgbClr val="000000"/>
                </a:solidFill>
                <a:latin typeface="Amiko Bold"/>
                <a:ea typeface="Amiko Bold"/>
                <a:cs typeface="Amiko Bold"/>
                <a:sym typeface="Amiko Bold"/>
              </a:rPr>
              <a:t>Civil Rights Restoration Act of 1987 – Clarifies the scope of the Civil Rights Act of 1964</a:t>
            </a:r>
          </a:p>
          <a:p>
            <a:pPr algn="l" marL="793146" indent="-396573" lvl="1">
              <a:lnSpc>
                <a:spcPts val="5143"/>
              </a:lnSpc>
              <a:buFont typeface="Arial"/>
              <a:buChar char="•"/>
            </a:pPr>
            <a:r>
              <a:rPr lang="en-US" b="true" sz="3673">
                <a:solidFill>
                  <a:srgbClr val="000000"/>
                </a:solidFill>
                <a:latin typeface="Amiko Bold"/>
                <a:ea typeface="Amiko Bold"/>
                <a:cs typeface="Amiko Bold"/>
                <a:sym typeface="Amiko Bold"/>
              </a:rPr>
              <a:t>Section 504 of Rehabilitation Act of 1973; Americans w/Disabilities Act of 1990; and the Americans with Disabilities Act Amendments Act of 2008 – Disability</a:t>
            </a:r>
          </a:p>
          <a:p>
            <a:pPr algn="l" marL="793146" indent="-396573" lvl="1">
              <a:lnSpc>
                <a:spcPts val="5143"/>
              </a:lnSpc>
              <a:buFont typeface="Arial"/>
              <a:buChar char="•"/>
            </a:pPr>
            <a:r>
              <a:rPr lang="en-US" b="true" sz="3673">
                <a:solidFill>
                  <a:srgbClr val="000000"/>
                </a:solidFill>
                <a:latin typeface="Amiko Bold"/>
                <a:ea typeface="Amiko Bold"/>
                <a:cs typeface="Amiko Bold"/>
                <a:sym typeface="Amiko Bold"/>
              </a:rPr>
              <a:t>Title IX of the Education Amendments of 1972 - Sex</a:t>
            </a:r>
          </a:p>
          <a:p>
            <a:pPr algn="l" marL="793146" indent="-396573" lvl="1">
              <a:lnSpc>
                <a:spcPts val="5143"/>
              </a:lnSpc>
              <a:buFont typeface="Arial"/>
              <a:buChar char="•"/>
            </a:pPr>
            <a:r>
              <a:rPr lang="en-US" b="true" sz="3673">
                <a:solidFill>
                  <a:srgbClr val="000000"/>
                </a:solidFill>
                <a:latin typeface="Amiko Bold"/>
                <a:ea typeface="Amiko Bold"/>
                <a:cs typeface="Amiko Bold"/>
                <a:sym typeface="Amiko Bold"/>
              </a:rPr>
              <a:t>Age Discrimination Act of 1975 – Age</a:t>
            </a:r>
          </a:p>
          <a:p>
            <a:pPr algn="l">
              <a:lnSpc>
                <a:spcPts val="3085"/>
              </a:lnSpc>
            </a:pP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4826623" y="9275536"/>
            <a:ext cx="2142926" cy="1387058"/>
          </a:xfrm>
          <a:custGeom>
            <a:avLst/>
            <a:gdLst/>
            <a:ahLst/>
            <a:cxnLst/>
            <a:rect r="r" b="b" t="t" l="l"/>
            <a:pathLst>
              <a:path h="1387058" w="2142926">
                <a:moveTo>
                  <a:pt x="0" y="0"/>
                </a:moveTo>
                <a:lnTo>
                  <a:pt x="2142927" y="0"/>
                </a:lnTo>
                <a:lnTo>
                  <a:pt x="2142927" y="1387057"/>
                </a:lnTo>
                <a:lnTo>
                  <a:pt x="0" y="13870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632337" y="-819524"/>
            <a:ext cx="3746847" cy="4113305"/>
          </a:xfrm>
          <a:custGeom>
            <a:avLst/>
            <a:gdLst/>
            <a:ahLst/>
            <a:cxnLst/>
            <a:rect r="r" b="b" t="t" l="l"/>
            <a:pathLst>
              <a:path h="4113305" w="3746847">
                <a:moveTo>
                  <a:pt x="0" y="0"/>
                </a:moveTo>
                <a:lnTo>
                  <a:pt x="3746847" y="0"/>
                </a:lnTo>
                <a:lnTo>
                  <a:pt x="3746847"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442863" y="8618621"/>
            <a:ext cx="1430190" cy="2149192"/>
          </a:xfrm>
          <a:custGeom>
            <a:avLst/>
            <a:gdLst/>
            <a:ahLst/>
            <a:cxnLst/>
            <a:rect r="r" b="b" t="t" l="l"/>
            <a:pathLst>
              <a:path h="2149192" w="1430190">
                <a:moveTo>
                  <a:pt x="0" y="0"/>
                </a:moveTo>
                <a:lnTo>
                  <a:pt x="1430190" y="0"/>
                </a:lnTo>
                <a:lnTo>
                  <a:pt x="1430190"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1239868" y="9031604"/>
            <a:ext cx="1592503" cy="1323225"/>
          </a:xfrm>
          <a:custGeom>
            <a:avLst/>
            <a:gdLst/>
            <a:ahLst/>
            <a:cxnLst/>
            <a:rect r="r" b="b" t="t" l="l"/>
            <a:pathLst>
              <a:path h="1323225" w="1592503">
                <a:moveTo>
                  <a:pt x="0" y="0"/>
                </a:moveTo>
                <a:lnTo>
                  <a:pt x="1592503" y="0"/>
                </a:lnTo>
                <a:lnTo>
                  <a:pt x="1592503"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2756099"/>
            <a:ext cx="15999984" cy="7124345"/>
          </a:xfrm>
          <a:prstGeom prst="rect">
            <a:avLst/>
          </a:prstGeom>
        </p:spPr>
        <p:txBody>
          <a:bodyPr anchor="t" rtlCol="false" tIns="0" lIns="0" bIns="0" rIns="0">
            <a:spAutoFit/>
          </a:bodyPr>
          <a:lstStyle/>
          <a:p>
            <a:pPr algn="l">
              <a:lnSpc>
                <a:spcPts val="4048"/>
              </a:lnSpc>
            </a:pPr>
            <a:r>
              <a:rPr lang="en-US" b="true" sz="2891" u="sng">
                <a:solidFill>
                  <a:srgbClr val="000000"/>
                </a:solidFill>
                <a:latin typeface="Amiko Bold"/>
                <a:ea typeface="Amiko Bold"/>
                <a:cs typeface="Amiko Bold"/>
                <a:sym typeface="Amiko Bold"/>
              </a:rPr>
              <a:t>7 CFR Parts 15, 15a, 15b, 15c</a:t>
            </a:r>
          </a:p>
          <a:p>
            <a:pPr algn="l" marL="624294" indent="-312147" lvl="1">
              <a:lnSpc>
                <a:spcPts val="4048"/>
              </a:lnSpc>
              <a:buFont typeface="Arial"/>
              <a:buChar char="•"/>
            </a:pPr>
            <a:r>
              <a:rPr lang="en-US" b="true" sz="2891">
                <a:solidFill>
                  <a:srgbClr val="000000"/>
                </a:solidFill>
                <a:latin typeface="Amiko Bold"/>
                <a:ea typeface="Amiko Bold"/>
                <a:cs typeface="Amiko Bold"/>
                <a:sym typeface="Amiko Bold"/>
              </a:rPr>
              <a:t>USDA’s implementing regulations for nondiscrimination in Federally assisted programs. Gives USDA agencies authority to develop Civil Rights requirements</a:t>
            </a:r>
          </a:p>
          <a:p>
            <a:pPr algn="l">
              <a:lnSpc>
                <a:spcPts val="4048"/>
              </a:lnSpc>
            </a:pPr>
          </a:p>
          <a:p>
            <a:pPr algn="l">
              <a:lnSpc>
                <a:spcPts val="4048"/>
              </a:lnSpc>
            </a:pPr>
            <a:r>
              <a:rPr lang="en-US" b="true" sz="2891" u="sng">
                <a:solidFill>
                  <a:srgbClr val="000000"/>
                </a:solidFill>
                <a:latin typeface="Amiko Bold"/>
                <a:ea typeface="Amiko Bold"/>
                <a:cs typeface="Amiko Bold"/>
                <a:sym typeface="Amiko Bold"/>
              </a:rPr>
              <a:t>7 CFR Part 16, “Equal Opportunity for Religious Organizations”</a:t>
            </a:r>
          </a:p>
          <a:p>
            <a:pPr algn="l" marL="624294" indent="-312147" lvl="1">
              <a:lnSpc>
                <a:spcPts val="4048"/>
              </a:lnSpc>
              <a:buFont typeface="Arial"/>
              <a:buChar char="•"/>
            </a:pPr>
            <a:r>
              <a:rPr lang="en-US" b="true" sz="2891">
                <a:solidFill>
                  <a:srgbClr val="000000"/>
                </a:solidFill>
                <a:latin typeface="Amiko Bold"/>
                <a:ea typeface="Amiko Bold"/>
                <a:cs typeface="Amiko Bold"/>
                <a:sym typeface="Amiko Bold"/>
              </a:rPr>
              <a:t>Fives equal footing to religiously affiliated organizations</a:t>
            </a:r>
          </a:p>
          <a:p>
            <a:pPr algn="l">
              <a:lnSpc>
                <a:spcPts val="4048"/>
              </a:lnSpc>
            </a:pPr>
          </a:p>
          <a:p>
            <a:pPr algn="l">
              <a:lnSpc>
                <a:spcPts val="4048"/>
              </a:lnSpc>
            </a:pPr>
            <a:r>
              <a:rPr lang="en-US" b="true" sz="2891" u="sng">
                <a:solidFill>
                  <a:srgbClr val="000000"/>
                </a:solidFill>
                <a:latin typeface="Amiko Bold"/>
                <a:ea typeface="Amiko Bold"/>
                <a:cs typeface="Amiko Bold"/>
                <a:sym typeface="Amiko Bold"/>
              </a:rPr>
              <a:t>Food and Nutrition Act of 2008,</a:t>
            </a:r>
            <a:r>
              <a:rPr lang="en-US" sz="2891" b="true">
                <a:solidFill>
                  <a:srgbClr val="000000"/>
                </a:solidFill>
                <a:latin typeface="Amiko Bold"/>
                <a:ea typeface="Amiko Bold"/>
                <a:cs typeface="Amiko Bold"/>
                <a:sym typeface="Amiko Bold"/>
              </a:rPr>
              <a:t> as amended</a:t>
            </a:r>
          </a:p>
          <a:p>
            <a:pPr algn="l" marL="624294" indent="-312147" lvl="1">
              <a:lnSpc>
                <a:spcPts val="4048"/>
              </a:lnSpc>
              <a:buFont typeface="Arial"/>
              <a:buChar char="•"/>
            </a:pPr>
            <a:r>
              <a:rPr lang="en-US" b="true" sz="2891">
                <a:solidFill>
                  <a:srgbClr val="000000"/>
                </a:solidFill>
                <a:latin typeface="Amiko Bold"/>
                <a:ea typeface="Amiko Bold"/>
                <a:cs typeface="Amiko Bold"/>
                <a:sym typeface="Amiko Bold"/>
              </a:rPr>
              <a:t>Prohibits discrimination on the basis of race, color, sex, age, national origin, religion, political beliefs or disability</a:t>
            </a:r>
          </a:p>
          <a:p>
            <a:pPr algn="l">
              <a:lnSpc>
                <a:spcPts val="4048"/>
              </a:lnSpc>
            </a:pPr>
          </a:p>
          <a:p>
            <a:pPr algn="l">
              <a:lnSpc>
                <a:spcPts val="4048"/>
              </a:lnSpc>
            </a:pPr>
            <a:r>
              <a:rPr lang="en-US" b="true" sz="2891" u="sng">
                <a:solidFill>
                  <a:srgbClr val="000000"/>
                </a:solidFill>
                <a:latin typeface="Amiko Bold"/>
                <a:ea typeface="Amiko Bold"/>
                <a:cs typeface="Amiko Bold"/>
                <a:sym typeface="Amiko Bold"/>
              </a:rPr>
              <a:t>The Personal Responsibility and Work Opportunity Reconciliation Act of 1996</a:t>
            </a:r>
          </a:p>
          <a:p>
            <a:pPr algn="l" marL="624294" indent="-312147" lvl="1">
              <a:lnSpc>
                <a:spcPts val="4048"/>
              </a:lnSpc>
              <a:buFont typeface="Arial"/>
              <a:buChar char="•"/>
            </a:pPr>
            <a:r>
              <a:rPr lang="en-US" b="true" sz="2891">
                <a:solidFill>
                  <a:srgbClr val="000000"/>
                </a:solidFill>
                <a:latin typeface="Amiko Bold"/>
                <a:ea typeface="Amiko Bold"/>
                <a:cs typeface="Amiko Bold"/>
                <a:sym typeface="Amiko Bold"/>
              </a:rPr>
              <a:t>Enforces Title VI of the Civil Rights Act of 1964 and related statutes in block grant type programs.</a:t>
            </a:r>
          </a:p>
        </p:txBody>
      </p:sp>
      <p:sp>
        <p:nvSpPr>
          <p:cNvPr name="TextBox 4" id="4"/>
          <p:cNvSpPr txBox="true"/>
          <p:nvPr/>
        </p:nvSpPr>
        <p:spPr>
          <a:xfrm rot="0">
            <a:off x="4930097" y="685347"/>
            <a:ext cx="8486419" cy="1826913"/>
          </a:xfrm>
          <a:prstGeom prst="rect">
            <a:avLst/>
          </a:prstGeom>
        </p:spPr>
        <p:txBody>
          <a:bodyPr anchor="t" rtlCol="false" tIns="0" lIns="0" bIns="0" rIns="0">
            <a:spAutoFit/>
          </a:bodyPr>
          <a:lstStyle/>
          <a:p>
            <a:pPr algn="ctr">
              <a:lnSpc>
                <a:spcPts val="6930"/>
              </a:lnSpc>
            </a:pPr>
            <a:r>
              <a:rPr lang="en-US" b="true" sz="7700">
                <a:solidFill>
                  <a:srgbClr val="BF2D11"/>
                </a:solidFill>
                <a:latin typeface="Montserrat Bold"/>
                <a:ea typeface="Montserrat Bold"/>
                <a:cs typeface="Montserrat Bold"/>
                <a:sym typeface="Montserrat Bold"/>
              </a:rPr>
              <a:t>C</a:t>
            </a:r>
            <a:r>
              <a:rPr lang="en-US" b="true" sz="7700">
                <a:solidFill>
                  <a:srgbClr val="BF2D11"/>
                </a:solidFill>
                <a:latin typeface="Montserrat Bold"/>
                <a:ea typeface="Montserrat Bold"/>
                <a:cs typeface="Montserrat Bold"/>
                <a:sym typeface="Montserrat Bold"/>
              </a:rPr>
              <a:t>ivil rights legal authorities</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1259002" y="-567386"/>
            <a:ext cx="3746847" cy="4113305"/>
          </a:xfrm>
          <a:custGeom>
            <a:avLst/>
            <a:gdLst/>
            <a:ahLst/>
            <a:cxnLst/>
            <a:rect r="r" b="b" t="t" l="l"/>
            <a:pathLst>
              <a:path h="4113305" w="3746847">
                <a:moveTo>
                  <a:pt x="0" y="0"/>
                </a:moveTo>
                <a:lnTo>
                  <a:pt x="3746847" y="0"/>
                </a:lnTo>
                <a:lnTo>
                  <a:pt x="3746847" y="4113305"/>
                </a:lnTo>
                <a:lnTo>
                  <a:pt x="0" y="41133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2498922"/>
            <a:ext cx="16536856" cy="7426286"/>
          </a:xfrm>
          <a:prstGeom prst="rect">
            <a:avLst/>
          </a:prstGeom>
        </p:spPr>
        <p:txBody>
          <a:bodyPr anchor="t" rtlCol="false" tIns="0" lIns="0" bIns="0" rIns="0">
            <a:spAutoFit/>
          </a:bodyPr>
          <a:lstStyle/>
          <a:p>
            <a:pPr algn="l">
              <a:lnSpc>
                <a:spcPts val="4742"/>
              </a:lnSpc>
            </a:pPr>
            <a:r>
              <a:rPr lang="en-US" b="true" sz="2891" u="sng">
                <a:solidFill>
                  <a:srgbClr val="000000"/>
                </a:solidFill>
                <a:latin typeface="Amiko Bold"/>
                <a:ea typeface="Amiko Bold"/>
                <a:cs typeface="Amiko Bold"/>
                <a:sym typeface="Amiko Bold"/>
              </a:rPr>
              <a:t>28 CFR Part 35</a:t>
            </a:r>
          </a:p>
          <a:p>
            <a:pPr algn="l" marL="624294" indent="-312147" lvl="1">
              <a:lnSpc>
                <a:spcPts val="4742"/>
              </a:lnSpc>
              <a:buFont typeface="Arial"/>
              <a:buChar char="•"/>
            </a:pPr>
            <a:r>
              <a:rPr lang="en-US" b="true" sz="2891">
                <a:solidFill>
                  <a:srgbClr val="000000"/>
                </a:solidFill>
                <a:latin typeface="Amiko Bold"/>
                <a:ea typeface="Amiko Bold"/>
                <a:cs typeface="Amiko Bold"/>
                <a:sym typeface="Amiko Bold"/>
              </a:rPr>
              <a:t>Covers nondiscrimination on the basis of disability in State/local government services (public entities)</a:t>
            </a:r>
          </a:p>
          <a:p>
            <a:pPr algn="l">
              <a:lnSpc>
                <a:spcPts val="4742"/>
              </a:lnSpc>
            </a:pPr>
            <a:r>
              <a:rPr lang="en-US" b="true" sz="2891" u="sng">
                <a:solidFill>
                  <a:srgbClr val="000000"/>
                </a:solidFill>
                <a:latin typeface="Amiko Bold"/>
                <a:ea typeface="Amiko Bold"/>
                <a:cs typeface="Amiko Bold"/>
                <a:sym typeface="Amiko Bold"/>
              </a:rPr>
              <a:t>28 CFR Part 36</a:t>
            </a:r>
          </a:p>
          <a:p>
            <a:pPr algn="l" marL="624294" indent="-312147" lvl="1">
              <a:lnSpc>
                <a:spcPts val="4742"/>
              </a:lnSpc>
              <a:buFont typeface="Arial"/>
              <a:buChar char="•"/>
            </a:pPr>
            <a:r>
              <a:rPr lang="en-US" b="true" sz="2891">
                <a:solidFill>
                  <a:srgbClr val="000000"/>
                </a:solidFill>
                <a:latin typeface="Amiko Bold"/>
                <a:ea typeface="Amiko Bold"/>
                <a:cs typeface="Amiko Bold"/>
                <a:sym typeface="Amiko Bold"/>
              </a:rPr>
              <a:t>Covers nondiscrimination on the basis of disability by public accomodations</a:t>
            </a:r>
          </a:p>
          <a:p>
            <a:pPr algn="l">
              <a:lnSpc>
                <a:spcPts val="4742"/>
              </a:lnSpc>
            </a:pPr>
            <a:r>
              <a:rPr lang="en-US" b="true" sz="2891" u="sng">
                <a:solidFill>
                  <a:srgbClr val="000000"/>
                </a:solidFill>
                <a:latin typeface="Amiko Bold"/>
                <a:ea typeface="Amiko Bold"/>
                <a:cs typeface="Amiko Bold"/>
                <a:sym typeface="Amiko Bold"/>
              </a:rPr>
              <a:t>28 CFR 42</a:t>
            </a:r>
          </a:p>
          <a:p>
            <a:pPr algn="l" marL="624294" indent="-312147" lvl="1">
              <a:lnSpc>
                <a:spcPts val="4742"/>
              </a:lnSpc>
              <a:buFont typeface="Arial"/>
              <a:buChar char="•"/>
            </a:pPr>
            <a:r>
              <a:rPr lang="en-US" b="true" sz="2891">
                <a:solidFill>
                  <a:srgbClr val="000000"/>
                </a:solidFill>
                <a:latin typeface="Amiko Bold"/>
                <a:ea typeface="Amiko Bold"/>
                <a:cs typeface="Amiko Bold"/>
                <a:sym typeface="Amiko Bold"/>
              </a:rPr>
              <a:t>Covers nondiscrimination in Federally assisted programs</a:t>
            </a:r>
          </a:p>
          <a:p>
            <a:pPr algn="l">
              <a:lnSpc>
                <a:spcPts val="4742"/>
              </a:lnSpc>
            </a:pPr>
            <a:r>
              <a:rPr lang="en-US" b="true" sz="2891" u="sng">
                <a:solidFill>
                  <a:srgbClr val="000000"/>
                </a:solidFill>
                <a:latin typeface="Amiko Bold"/>
                <a:ea typeface="Amiko Bold"/>
                <a:cs typeface="Amiko Bold"/>
                <a:sym typeface="Amiko Bold"/>
              </a:rPr>
              <a:t>Executive Order 13166 - </a:t>
            </a:r>
            <a:r>
              <a:rPr lang="en-US" sz="2891" b="true">
                <a:solidFill>
                  <a:srgbClr val="000000"/>
                </a:solidFill>
                <a:latin typeface="Amiko Bold"/>
                <a:ea typeface="Amiko Bold"/>
                <a:cs typeface="Amiko Bold"/>
                <a:sym typeface="Amiko Bold"/>
              </a:rPr>
              <a:t>“Improving Access to Services for Person with Limited English Proficiency” (August 11, 2000)</a:t>
            </a:r>
          </a:p>
          <a:p>
            <a:pPr algn="l">
              <a:lnSpc>
                <a:spcPts val="4048"/>
              </a:lnSpc>
            </a:pPr>
          </a:p>
          <a:p>
            <a:pPr algn="l">
              <a:lnSpc>
                <a:spcPts val="4048"/>
              </a:lnSpc>
            </a:pPr>
            <a:r>
              <a:rPr lang="en-US" b="true" sz="2891">
                <a:solidFill>
                  <a:srgbClr val="000000"/>
                </a:solidFill>
                <a:latin typeface="Amiko Bold"/>
                <a:ea typeface="Amiko Bold"/>
                <a:cs typeface="Amiko Bold"/>
                <a:sym typeface="Amiko Bold"/>
              </a:rPr>
              <a:t>“USDA Guidance to Federal Financial Assistance Recipients Regarding the Title VI Prohibition Against National Origin Discrimination Affecting Persons with Limited English Proficiency” (79 Fed. Reg. No, 229, Friday, [p. 70771 – 70784] USDA LEP Policy Guidance</a:t>
            </a:r>
          </a:p>
        </p:txBody>
      </p:sp>
      <p:sp>
        <p:nvSpPr>
          <p:cNvPr name="TextBox 4" id="4"/>
          <p:cNvSpPr txBox="true"/>
          <p:nvPr/>
        </p:nvSpPr>
        <p:spPr>
          <a:xfrm rot="0">
            <a:off x="4930097" y="685347"/>
            <a:ext cx="8486419" cy="1826913"/>
          </a:xfrm>
          <a:prstGeom prst="rect">
            <a:avLst/>
          </a:prstGeom>
        </p:spPr>
        <p:txBody>
          <a:bodyPr anchor="t" rtlCol="false" tIns="0" lIns="0" bIns="0" rIns="0">
            <a:spAutoFit/>
          </a:bodyPr>
          <a:lstStyle/>
          <a:p>
            <a:pPr algn="ctr">
              <a:lnSpc>
                <a:spcPts val="6930"/>
              </a:lnSpc>
            </a:pPr>
            <a:r>
              <a:rPr lang="en-US" b="true" sz="7700">
                <a:solidFill>
                  <a:srgbClr val="BF2D11"/>
                </a:solidFill>
                <a:latin typeface="Montserrat Bold"/>
                <a:ea typeface="Montserrat Bold"/>
                <a:cs typeface="Montserrat Bold"/>
                <a:sym typeface="Montserrat Bold"/>
              </a:rPr>
              <a:t>C</a:t>
            </a:r>
            <a:r>
              <a:rPr lang="en-US" b="true" sz="7700">
                <a:solidFill>
                  <a:srgbClr val="BF2D11"/>
                </a:solidFill>
                <a:latin typeface="Montserrat Bold"/>
                <a:ea typeface="Montserrat Bold"/>
                <a:cs typeface="Montserrat Bold"/>
                <a:sym typeface="Montserrat Bold"/>
              </a:rPr>
              <a:t>ivil rights legal authorities</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632337" y="-1027953"/>
            <a:ext cx="3746847" cy="4113305"/>
          </a:xfrm>
          <a:custGeom>
            <a:avLst/>
            <a:gdLst/>
            <a:ahLst/>
            <a:cxnLst/>
            <a:rect r="r" b="b" t="t" l="l"/>
            <a:pathLst>
              <a:path h="4113305" w="3746847">
                <a:moveTo>
                  <a:pt x="0" y="0"/>
                </a:moveTo>
                <a:lnTo>
                  <a:pt x="3746847" y="0"/>
                </a:lnTo>
                <a:lnTo>
                  <a:pt x="3746847"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0" y="-1686954"/>
            <a:ext cx="18405789" cy="12262857"/>
          </a:xfrm>
          <a:custGeom>
            <a:avLst/>
            <a:gdLst/>
            <a:ahLst/>
            <a:cxnLst/>
            <a:rect r="r" b="b" t="t" l="l"/>
            <a:pathLst>
              <a:path h="12262857" w="18405789">
                <a:moveTo>
                  <a:pt x="0" y="0"/>
                </a:moveTo>
                <a:lnTo>
                  <a:pt x="18405789" y="0"/>
                </a:lnTo>
                <a:lnTo>
                  <a:pt x="18405789" y="12262857"/>
                </a:lnTo>
                <a:lnTo>
                  <a:pt x="0" y="12262857"/>
                </a:lnTo>
                <a:lnTo>
                  <a:pt x="0" y="0"/>
                </a:lnTo>
                <a:close/>
              </a:path>
            </a:pathLst>
          </a:custGeom>
          <a:blipFill>
            <a:blip r:embed="rId2"/>
            <a:stretch>
              <a:fillRect l="0" t="0" r="0" b="0"/>
            </a:stretch>
          </a:blipFill>
        </p:spPr>
      </p:sp>
      <p:sp>
        <p:nvSpPr>
          <p:cNvPr name="Freeform 3" id="3"/>
          <p:cNvSpPr/>
          <p:nvPr/>
        </p:nvSpPr>
        <p:spPr>
          <a:xfrm flipH="false" flipV="false" rot="0">
            <a:off x="5669095" y="3294541"/>
            <a:ext cx="2174440" cy="3201864"/>
          </a:xfrm>
          <a:custGeom>
            <a:avLst/>
            <a:gdLst/>
            <a:ahLst/>
            <a:cxnLst/>
            <a:rect r="r" b="b" t="t" l="l"/>
            <a:pathLst>
              <a:path h="3201864" w="2174440">
                <a:moveTo>
                  <a:pt x="0" y="0"/>
                </a:moveTo>
                <a:lnTo>
                  <a:pt x="2174441" y="0"/>
                </a:lnTo>
                <a:lnTo>
                  <a:pt x="2174441" y="3201863"/>
                </a:lnTo>
                <a:lnTo>
                  <a:pt x="0" y="3201863"/>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3196173"/>
            <a:ext cx="14013891" cy="6065253"/>
          </a:xfrm>
          <a:prstGeom prst="rect">
            <a:avLst/>
          </a:prstGeom>
        </p:spPr>
        <p:txBody>
          <a:bodyPr anchor="t" rtlCol="false" tIns="0" lIns="0" bIns="0" rIns="0">
            <a:spAutoFit/>
          </a:bodyPr>
          <a:lstStyle/>
          <a:p>
            <a:pPr algn="just">
              <a:lnSpc>
                <a:spcPts val="4844"/>
              </a:lnSpc>
            </a:pPr>
            <a:r>
              <a:rPr lang="en-US" b="true" sz="3460" u="sng">
                <a:solidFill>
                  <a:srgbClr val="000000"/>
                </a:solidFill>
                <a:latin typeface="Amiko Bold"/>
                <a:ea typeface="Amiko Bold"/>
                <a:cs typeface="Amiko Bold"/>
                <a:sym typeface="Amiko Bold"/>
              </a:rPr>
              <a:t>USDA Departmental Regulation 4330-2</a:t>
            </a:r>
          </a:p>
          <a:p>
            <a:pPr algn="just" marL="747125" indent="-373563" lvl="1">
              <a:lnSpc>
                <a:spcPts val="4844"/>
              </a:lnSpc>
              <a:buFont typeface="Arial"/>
              <a:buChar char="•"/>
            </a:pPr>
            <a:r>
              <a:rPr lang="en-US" sz="3460">
                <a:solidFill>
                  <a:srgbClr val="000000"/>
                </a:solidFill>
                <a:latin typeface="Amiko"/>
                <a:ea typeface="Amiko"/>
                <a:cs typeface="Amiko"/>
                <a:sym typeface="Amiko"/>
              </a:rPr>
              <a:t>Prohibits discrimination in programs and activities funded in whole or in part by the USDA</a:t>
            </a:r>
          </a:p>
          <a:p>
            <a:pPr algn="just">
              <a:lnSpc>
                <a:spcPts val="4844"/>
              </a:lnSpc>
            </a:pPr>
          </a:p>
          <a:p>
            <a:pPr algn="just">
              <a:lnSpc>
                <a:spcPts val="4844"/>
              </a:lnSpc>
            </a:pPr>
            <a:r>
              <a:rPr lang="en-US" b="true" sz="3460" u="sng">
                <a:solidFill>
                  <a:srgbClr val="000000"/>
                </a:solidFill>
                <a:latin typeface="Amiko Bold"/>
                <a:ea typeface="Amiko Bold"/>
                <a:cs typeface="Amiko Bold"/>
                <a:sym typeface="Amiko Bold"/>
              </a:rPr>
              <a:t>USDA Departmental Regulation 4330-3</a:t>
            </a:r>
          </a:p>
          <a:p>
            <a:pPr algn="just" marL="747125" indent="-373563" lvl="1">
              <a:lnSpc>
                <a:spcPts val="4844"/>
              </a:lnSpc>
              <a:buFont typeface="Arial"/>
              <a:buChar char="•"/>
            </a:pPr>
            <a:r>
              <a:rPr lang="en-US" sz="3460">
                <a:solidFill>
                  <a:srgbClr val="000000"/>
                </a:solidFill>
                <a:latin typeface="Amiko"/>
                <a:ea typeface="Amiko"/>
                <a:cs typeface="Amiko"/>
                <a:sym typeface="Amiko"/>
              </a:rPr>
              <a:t>Equal Opportunity Public Notification Policy</a:t>
            </a:r>
          </a:p>
          <a:p>
            <a:pPr algn="just">
              <a:lnSpc>
                <a:spcPts val="4844"/>
              </a:lnSpc>
            </a:pPr>
          </a:p>
          <a:p>
            <a:pPr algn="just">
              <a:lnSpc>
                <a:spcPts val="4844"/>
              </a:lnSpc>
            </a:pPr>
            <a:r>
              <a:rPr lang="en-US" b="true" sz="3460" u="sng">
                <a:solidFill>
                  <a:srgbClr val="000000"/>
                </a:solidFill>
                <a:latin typeface="Amiko Bold"/>
                <a:ea typeface="Amiko Bold"/>
                <a:cs typeface="Amiko Bold"/>
                <a:sym typeface="Amiko Bold"/>
              </a:rPr>
              <a:t>FNS Instruction 113-1</a:t>
            </a:r>
          </a:p>
          <a:p>
            <a:pPr algn="l" marL="747125" indent="-373563" lvl="1">
              <a:lnSpc>
                <a:spcPts val="4844"/>
              </a:lnSpc>
              <a:buFont typeface="Arial"/>
              <a:buChar char="•"/>
            </a:pPr>
            <a:r>
              <a:rPr lang="en-US" sz="3460">
                <a:solidFill>
                  <a:srgbClr val="000000"/>
                </a:solidFill>
                <a:latin typeface="Amiko"/>
                <a:ea typeface="Amiko"/>
                <a:cs typeface="Amiko"/>
                <a:sym typeface="Amiko"/>
              </a:rPr>
              <a:t>Provides information on Civil Rights compliance and enforcement</a:t>
            </a:r>
          </a:p>
        </p:txBody>
      </p:sp>
      <p:sp>
        <p:nvSpPr>
          <p:cNvPr name="TextBox 4" id="4"/>
          <p:cNvSpPr txBox="true"/>
          <p:nvPr/>
        </p:nvSpPr>
        <p:spPr>
          <a:xfrm rot="0">
            <a:off x="4930097" y="685347"/>
            <a:ext cx="8486419" cy="1826913"/>
          </a:xfrm>
          <a:prstGeom prst="rect">
            <a:avLst/>
          </a:prstGeom>
        </p:spPr>
        <p:txBody>
          <a:bodyPr anchor="t" rtlCol="false" tIns="0" lIns="0" bIns="0" rIns="0">
            <a:spAutoFit/>
          </a:bodyPr>
          <a:lstStyle/>
          <a:p>
            <a:pPr algn="ctr">
              <a:lnSpc>
                <a:spcPts val="6930"/>
              </a:lnSpc>
            </a:pPr>
            <a:r>
              <a:rPr lang="en-US" b="true" sz="7700">
                <a:solidFill>
                  <a:srgbClr val="55622B"/>
                </a:solidFill>
                <a:latin typeface="Montserrat Bold"/>
                <a:ea typeface="Montserrat Bold"/>
                <a:cs typeface="Montserrat Bold"/>
                <a:sym typeface="Montserrat Bold"/>
              </a:rPr>
              <a:t>Civil rights legal authorities</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704041" y="-567386"/>
            <a:ext cx="3746847" cy="4113305"/>
          </a:xfrm>
          <a:custGeom>
            <a:avLst/>
            <a:gdLst/>
            <a:ahLst/>
            <a:cxnLst/>
            <a:rect r="r" b="b" t="t" l="l"/>
            <a:pathLst>
              <a:path h="4113305" w="3746847">
                <a:moveTo>
                  <a:pt x="0" y="0"/>
                </a:moveTo>
                <a:lnTo>
                  <a:pt x="3746847" y="0"/>
                </a:lnTo>
                <a:lnTo>
                  <a:pt x="3746847" y="4113305"/>
                </a:lnTo>
                <a:lnTo>
                  <a:pt x="0" y="41133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3196173"/>
            <a:ext cx="14013891" cy="5455653"/>
          </a:xfrm>
          <a:prstGeom prst="rect">
            <a:avLst/>
          </a:prstGeom>
        </p:spPr>
        <p:txBody>
          <a:bodyPr anchor="t" rtlCol="false" tIns="0" lIns="0" bIns="0" rIns="0">
            <a:spAutoFit/>
          </a:bodyPr>
          <a:lstStyle/>
          <a:p>
            <a:pPr algn="just" marL="747125" indent="-373563" lvl="1">
              <a:lnSpc>
                <a:spcPts val="4844"/>
              </a:lnSpc>
              <a:buFont typeface="Arial"/>
              <a:buChar char="•"/>
            </a:pPr>
            <a:r>
              <a:rPr lang="en-US" sz="3460">
                <a:solidFill>
                  <a:srgbClr val="000000"/>
                </a:solidFill>
                <a:latin typeface="Amiko"/>
                <a:ea typeface="Amiko"/>
                <a:cs typeface="Amiko"/>
                <a:sym typeface="Amiko"/>
              </a:rPr>
              <a:t>Public Notification Requirements</a:t>
            </a:r>
          </a:p>
          <a:p>
            <a:pPr algn="just" marL="747125" indent="-373563" lvl="1">
              <a:lnSpc>
                <a:spcPts val="4844"/>
              </a:lnSpc>
              <a:buFont typeface="Arial"/>
              <a:buChar char="•"/>
            </a:pPr>
            <a:r>
              <a:rPr lang="en-US" sz="3460">
                <a:solidFill>
                  <a:srgbClr val="000000"/>
                </a:solidFill>
                <a:latin typeface="Amiko"/>
                <a:ea typeface="Amiko"/>
                <a:cs typeface="Amiko"/>
                <a:sym typeface="Amiko"/>
              </a:rPr>
              <a:t>Civil Rights Training</a:t>
            </a:r>
          </a:p>
          <a:p>
            <a:pPr algn="just" marL="747125" indent="-373563" lvl="1">
              <a:lnSpc>
                <a:spcPts val="4844"/>
              </a:lnSpc>
              <a:buFont typeface="Arial"/>
              <a:buChar char="•"/>
            </a:pPr>
            <a:r>
              <a:rPr lang="en-US" sz="3460">
                <a:solidFill>
                  <a:srgbClr val="000000"/>
                </a:solidFill>
                <a:latin typeface="Amiko"/>
                <a:ea typeface="Amiko"/>
                <a:cs typeface="Amiko"/>
                <a:sym typeface="Amiko"/>
              </a:rPr>
              <a:t>Compliance Reviews</a:t>
            </a:r>
          </a:p>
          <a:p>
            <a:pPr algn="just" marL="747125" indent="-373563" lvl="1">
              <a:lnSpc>
                <a:spcPts val="4844"/>
              </a:lnSpc>
              <a:buFont typeface="Arial"/>
              <a:buChar char="•"/>
            </a:pPr>
            <a:r>
              <a:rPr lang="en-US" sz="3460">
                <a:solidFill>
                  <a:srgbClr val="000000"/>
                </a:solidFill>
                <a:latin typeface="Amiko"/>
                <a:ea typeface="Amiko"/>
                <a:cs typeface="Amiko"/>
                <a:sym typeface="Amiko"/>
              </a:rPr>
              <a:t>Complaints of Discrimination</a:t>
            </a:r>
          </a:p>
          <a:p>
            <a:pPr algn="just" marL="747125" indent="-373563" lvl="1">
              <a:lnSpc>
                <a:spcPts val="4844"/>
              </a:lnSpc>
              <a:buFont typeface="Arial"/>
              <a:buChar char="•"/>
            </a:pPr>
            <a:r>
              <a:rPr lang="en-US" sz="3460">
                <a:solidFill>
                  <a:srgbClr val="000000"/>
                </a:solidFill>
                <a:latin typeface="Amiko"/>
                <a:ea typeface="Amiko"/>
                <a:cs typeface="Amiko"/>
                <a:sym typeface="Amiko"/>
              </a:rPr>
              <a:t>Assurances</a:t>
            </a:r>
          </a:p>
          <a:p>
            <a:pPr algn="just" marL="747125" indent="-373563" lvl="1">
              <a:lnSpc>
                <a:spcPts val="4844"/>
              </a:lnSpc>
              <a:buFont typeface="Arial"/>
              <a:buChar char="•"/>
            </a:pPr>
            <a:r>
              <a:rPr lang="en-US" sz="3460">
                <a:solidFill>
                  <a:srgbClr val="000000"/>
                </a:solidFill>
                <a:latin typeface="Amiko"/>
                <a:ea typeface="Amiko"/>
                <a:cs typeface="Amiko"/>
                <a:sym typeface="Amiko"/>
              </a:rPr>
              <a:t>Limited English Proficiency</a:t>
            </a:r>
          </a:p>
          <a:p>
            <a:pPr algn="just" marL="747125" indent="-373563" lvl="1">
              <a:lnSpc>
                <a:spcPts val="4844"/>
              </a:lnSpc>
              <a:buFont typeface="Arial"/>
              <a:buChar char="•"/>
            </a:pPr>
            <a:r>
              <a:rPr lang="en-US" sz="3460">
                <a:solidFill>
                  <a:srgbClr val="000000"/>
                </a:solidFill>
                <a:latin typeface="Amiko"/>
                <a:ea typeface="Amiko"/>
                <a:cs typeface="Amiko"/>
                <a:sym typeface="Amiko"/>
              </a:rPr>
              <a:t>Disability Compliance</a:t>
            </a:r>
          </a:p>
          <a:p>
            <a:pPr algn="just" marL="747125" indent="-373563" lvl="1">
              <a:lnSpc>
                <a:spcPts val="4844"/>
              </a:lnSpc>
              <a:buFont typeface="Arial"/>
              <a:buChar char="•"/>
            </a:pPr>
            <a:r>
              <a:rPr lang="en-US" sz="3460">
                <a:solidFill>
                  <a:srgbClr val="000000"/>
                </a:solidFill>
                <a:latin typeface="Amiko"/>
                <a:ea typeface="Amiko"/>
                <a:cs typeface="Amiko"/>
                <a:sym typeface="Amiko"/>
              </a:rPr>
              <a:t>Resolution of Noncompliance</a:t>
            </a:r>
          </a:p>
          <a:p>
            <a:pPr algn="just" marL="747125" indent="-373563" lvl="1">
              <a:lnSpc>
                <a:spcPts val="4844"/>
              </a:lnSpc>
              <a:buFont typeface="Arial"/>
              <a:buChar char="•"/>
            </a:pPr>
            <a:r>
              <a:rPr lang="en-US" sz="3460">
                <a:solidFill>
                  <a:srgbClr val="000000"/>
                </a:solidFill>
                <a:latin typeface="Amiko"/>
                <a:ea typeface="Amiko"/>
                <a:cs typeface="Amiko"/>
                <a:sym typeface="Amiko"/>
              </a:rPr>
              <a:t>Data Collection</a:t>
            </a:r>
          </a:p>
        </p:txBody>
      </p:sp>
      <p:sp>
        <p:nvSpPr>
          <p:cNvPr name="TextBox 4" id="4"/>
          <p:cNvSpPr txBox="true"/>
          <p:nvPr/>
        </p:nvSpPr>
        <p:spPr>
          <a:xfrm rot="0">
            <a:off x="4930097" y="767261"/>
            <a:ext cx="8486419" cy="1634511"/>
          </a:xfrm>
          <a:prstGeom prst="rect">
            <a:avLst/>
          </a:prstGeom>
        </p:spPr>
        <p:txBody>
          <a:bodyPr anchor="t" rtlCol="false" tIns="0" lIns="0" bIns="0" rIns="0">
            <a:spAutoFit/>
          </a:bodyPr>
          <a:lstStyle/>
          <a:p>
            <a:pPr algn="ctr">
              <a:lnSpc>
                <a:spcPts val="6210"/>
              </a:lnSpc>
            </a:pPr>
            <a:r>
              <a:rPr lang="en-US" b="true" sz="6900">
                <a:solidFill>
                  <a:srgbClr val="55622B"/>
                </a:solidFill>
                <a:latin typeface="Montserrat Bold"/>
                <a:ea typeface="Montserrat Bold"/>
                <a:cs typeface="Montserrat Bold"/>
                <a:sym typeface="Montserrat Bold"/>
              </a:rPr>
              <a:t>Areas of civil rights compliance</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99999">
            <a:off x="14334647" y="148130"/>
            <a:ext cx="1415888" cy="2060154"/>
          </a:xfrm>
          <a:custGeom>
            <a:avLst/>
            <a:gdLst/>
            <a:ahLst/>
            <a:cxnLst/>
            <a:rect r="r" b="b" t="t" l="l"/>
            <a:pathLst>
              <a:path h="2060154" w="1415888">
                <a:moveTo>
                  <a:pt x="0" y="0"/>
                </a:moveTo>
                <a:lnTo>
                  <a:pt x="1415888" y="0"/>
                </a:lnTo>
                <a:lnTo>
                  <a:pt x="1415888" y="2060154"/>
                </a:lnTo>
                <a:lnTo>
                  <a:pt x="0" y="2060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2160000">
            <a:off x="10369259" y="5097980"/>
            <a:ext cx="3683279" cy="2531417"/>
          </a:xfrm>
          <a:custGeom>
            <a:avLst/>
            <a:gdLst/>
            <a:ahLst/>
            <a:cxnLst/>
            <a:rect r="r" b="b" t="t" l="l"/>
            <a:pathLst>
              <a:path h="2531417" w="3683279">
                <a:moveTo>
                  <a:pt x="0" y="0"/>
                </a:moveTo>
                <a:lnTo>
                  <a:pt x="3683279" y="0"/>
                </a:lnTo>
                <a:lnTo>
                  <a:pt x="3683279" y="2531417"/>
                </a:lnTo>
                <a:lnTo>
                  <a:pt x="0" y="253141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582252" y="3199453"/>
            <a:ext cx="13182109" cy="5654515"/>
          </a:xfrm>
          <a:prstGeom prst="rect">
            <a:avLst/>
          </a:prstGeom>
        </p:spPr>
        <p:txBody>
          <a:bodyPr anchor="t" rtlCol="false" tIns="0" lIns="0" bIns="0" rIns="0">
            <a:spAutoFit/>
          </a:bodyPr>
          <a:lstStyle/>
          <a:p>
            <a:pPr algn="l" marL="748910" indent="-374455" lvl="1">
              <a:lnSpc>
                <a:spcPts val="5688"/>
              </a:lnSpc>
              <a:buFont typeface="Arial"/>
              <a:buChar char="•"/>
            </a:pPr>
            <a:r>
              <a:rPr lang="en-US" sz="3468">
                <a:solidFill>
                  <a:srgbClr val="000000"/>
                </a:solidFill>
                <a:latin typeface="Amiko"/>
                <a:ea typeface="Amiko"/>
                <a:cs typeface="Amiko"/>
                <a:sym typeface="Amiko"/>
              </a:rPr>
              <a:t>All FNS assistance programs must include a public notification system.</a:t>
            </a:r>
          </a:p>
          <a:p>
            <a:pPr algn="l">
              <a:lnSpc>
                <a:spcPts val="5688"/>
              </a:lnSpc>
            </a:pPr>
          </a:p>
          <a:p>
            <a:pPr algn="l" marL="748910" indent="-374455" lvl="1">
              <a:lnSpc>
                <a:spcPts val="5688"/>
              </a:lnSpc>
              <a:buFont typeface="Arial"/>
              <a:buChar char="•"/>
            </a:pPr>
            <a:r>
              <a:rPr lang="en-US" sz="3468">
                <a:solidFill>
                  <a:srgbClr val="000000"/>
                </a:solidFill>
                <a:latin typeface="Amiko"/>
                <a:ea typeface="Amiko"/>
                <a:cs typeface="Amiko"/>
                <a:sym typeface="Amiko"/>
              </a:rPr>
              <a:t>The purpose of this system is to inform applicants, participants and potentially eligible persons of the program availability, program rights and responsibilities, the policy of nondiscrimination, and the procedure for filing a complaint.</a:t>
            </a:r>
          </a:p>
        </p:txBody>
      </p:sp>
      <p:sp>
        <p:nvSpPr>
          <p:cNvPr name="TextBox 4" id="4"/>
          <p:cNvSpPr txBox="true"/>
          <p:nvPr/>
        </p:nvSpPr>
        <p:spPr>
          <a:xfrm rot="0">
            <a:off x="4930097" y="767261"/>
            <a:ext cx="8486419" cy="1634511"/>
          </a:xfrm>
          <a:prstGeom prst="rect">
            <a:avLst/>
          </a:prstGeom>
        </p:spPr>
        <p:txBody>
          <a:bodyPr anchor="t" rtlCol="false" tIns="0" lIns="0" bIns="0" rIns="0">
            <a:spAutoFit/>
          </a:bodyPr>
          <a:lstStyle/>
          <a:p>
            <a:pPr algn="ctr">
              <a:lnSpc>
                <a:spcPts val="6210"/>
              </a:lnSpc>
            </a:pPr>
            <a:r>
              <a:rPr lang="en-US" b="true" sz="6900">
                <a:solidFill>
                  <a:srgbClr val="BF2D11"/>
                </a:solidFill>
                <a:latin typeface="Montserrat Bold"/>
                <a:ea typeface="Montserrat Bold"/>
                <a:cs typeface="Montserrat Bold"/>
                <a:sym typeface="Montserrat Bold"/>
              </a:rPr>
              <a:t>P</a:t>
            </a:r>
            <a:r>
              <a:rPr lang="en-US" b="true" sz="6900">
                <a:solidFill>
                  <a:srgbClr val="BF2D11"/>
                </a:solidFill>
                <a:latin typeface="Montserrat Bold"/>
                <a:ea typeface="Montserrat Bold"/>
                <a:cs typeface="Montserrat Bold"/>
                <a:sym typeface="Montserrat Bold"/>
              </a:rPr>
              <a:t>ublic notification system</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99999">
            <a:off x="1415142" y="3361343"/>
            <a:ext cx="1415888" cy="2060154"/>
          </a:xfrm>
          <a:custGeom>
            <a:avLst/>
            <a:gdLst/>
            <a:ahLst/>
            <a:cxnLst/>
            <a:rect r="r" b="b" t="t" l="l"/>
            <a:pathLst>
              <a:path h="2060154" w="1415888">
                <a:moveTo>
                  <a:pt x="0" y="0"/>
                </a:moveTo>
                <a:lnTo>
                  <a:pt x="1415888" y="0"/>
                </a:lnTo>
                <a:lnTo>
                  <a:pt x="1415888" y="2060154"/>
                </a:lnTo>
                <a:lnTo>
                  <a:pt x="0" y="2060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0118058" y="8564771"/>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899999">
            <a:off x="3469499" y="8810903"/>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4" id="14"/>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2802440"/>
            <a:ext cx="16591872" cy="6156603"/>
          </a:xfrm>
          <a:prstGeom prst="rect">
            <a:avLst/>
          </a:prstGeom>
        </p:spPr>
        <p:txBody>
          <a:bodyPr anchor="t" rtlCol="false" tIns="0" lIns="0" bIns="0" rIns="0">
            <a:spAutoFit/>
          </a:bodyPr>
          <a:lstStyle/>
          <a:p>
            <a:pPr algn="l">
              <a:lnSpc>
                <a:spcPts val="4930"/>
              </a:lnSpc>
            </a:pPr>
            <a:r>
              <a:rPr lang="en-US" b="true" sz="3006" u="sng">
                <a:solidFill>
                  <a:srgbClr val="000000"/>
                </a:solidFill>
                <a:latin typeface="Amiko Bold"/>
                <a:ea typeface="Amiko Bold"/>
                <a:cs typeface="Amiko Bold"/>
                <a:sym typeface="Amiko Bold"/>
              </a:rPr>
              <a:t>Program Availability</a:t>
            </a:r>
          </a:p>
          <a:p>
            <a:pPr algn="l" marL="649080" indent="-324540" lvl="1">
              <a:lnSpc>
                <a:spcPts val="4930"/>
              </a:lnSpc>
              <a:buFont typeface="Arial"/>
              <a:buChar char="•"/>
            </a:pPr>
            <a:r>
              <a:rPr lang="en-US" sz="3006">
                <a:solidFill>
                  <a:srgbClr val="000000"/>
                </a:solidFill>
                <a:latin typeface="Amiko"/>
                <a:ea typeface="Amiko"/>
                <a:cs typeface="Amiko"/>
                <a:sym typeface="Amiko"/>
              </a:rPr>
              <a:t>Inform applicants, participants, and potentially eligible persons of their program rights and responsibilities and the steps necessary for participation</a:t>
            </a:r>
          </a:p>
          <a:p>
            <a:pPr algn="l">
              <a:lnSpc>
                <a:spcPts val="4930"/>
              </a:lnSpc>
            </a:pPr>
            <a:r>
              <a:rPr lang="en-US" b="true" sz="3006" u="sng">
                <a:solidFill>
                  <a:srgbClr val="000000"/>
                </a:solidFill>
                <a:latin typeface="Amiko Bold"/>
                <a:ea typeface="Amiko Bold"/>
                <a:cs typeface="Amiko Bold"/>
                <a:sym typeface="Amiko Bold"/>
              </a:rPr>
              <a:t>Complaint Information</a:t>
            </a:r>
          </a:p>
          <a:p>
            <a:pPr algn="l" marL="649080" indent="-324540" lvl="1">
              <a:lnSpc>
                <a:spcPts val="4930"/>
              </a:lnSpc>
              <a:buFont typeface="Arial"/>
              <a:buChar char="•"/>
            </a:pPr>
            <a:r>
              <a:rPr lang="en-US" sz="3006">
                <a:solidFill>
                  <a:srgbClr val="000000"/>
                </a:solidFill>
                <a:latin typeface="Amiko"/>
                <a:ea typeface="Amiko"/>
                <a:cs typeface="Amiko"/>
                <a:sym typeface="Amiko"/>
              </a:rPr>
              <a:t>Must advise applicants and participants at the service delivery point of their right to file a complaint, how to file a complaint, and the complaint procedures</a:t>
            </a:r>
          </a:p>
          <a:p>
            <a:pPr algn="l">
              <a:lnSpc>
                <a:spcPts val="4930"/>
              </a:lnSpc>
            </a:pPr>
            <a:r>
              <a:rPr lang="en-US" b="true" sz="3006" u="sng">
                <a:solidFill>
                  <a:srgbClr val="000000"/>
                </a:solidFill>
                <a:latin typeface="Amiko Bold"/>
                <a:ea typeface="Amiko Bold"/>
                <a:cs typeface="Amiko Bold"/>
                <a:sym typeface="Amiko Bold"/>
              </a:rPr>
              <a:t>Nondiscrimination Statement</a:t>
            </a:r>
          </a:p>
          <a:p>
            <a:pPr algn="l" marL="649080" indent="-324540" lvl="1">
              <a:lnSpc>
                <a:spcPts val="4930"/>
              </a:lnSpc>
              <a:buFont typeface="Arial"/>
              <a:buChar char="•"/>
            </a:pPr>
            <a:r>
              <a:rPr lang="en-US" sz="3006">
                <a:solidFill>
                  <a:srgbClr val="000000"/>
                </a:solidFill>
                <a:latin typeface="Amiko"/>
                <a:ea typeface="Amiko"/>
                <a:cs typeface="Amiko"/>
                <a:sym typeface="Amiko"/>
              </a:rPr>
              <a:t>All information materials and sources, including websites, must contain a nondiscrimination statement. At a minimum the nondiscrimination statement or a link to it must be include on the home page of the program information</a:t>
            </a:r>
            <a:r>
              <a:rPr lang="en-US" b="true" sz="3006">
                <a:solidFill>
                  <a:srgbClr val="000000"/>
                </a:solidFill>
                <a:latin typeface="Amiko Bold"/>
                <a:ea typeface="Amiko Bold"/>
                <a:cs typeface="Amiko Bold"/>
                <a:sym typeface="Amiko Bold"/>
              </a:rPr>
              <a:t>.</a:t>
            </a:r>
          </a:p>
        </p:txBody>
      </p:sp>
      <p:sp>
        <p:nvSpPr>
          <p:cNvPr name="TextBox 4" id="4"/>
          <p:cNvSpPr txBox="true"/>
          <p:nvPr/>
        </p:nvSpPr>
        <p:spPr>
          <a:xfrm rot="0">
            <a:off x="4930097" y="767261"/>
            <a:ext cx="8486419" cy="1634511"/>
          </a:xfrm>
          <a:prstGeom prst="rect">
            <a:avLst/>
          </a:prstGeom>
        </p:spPr>
        <p:txBody>
          <a:bodyPr anchor="t" rtlCol="false" tIns="0" lIns="0" bIns="0" rIns="0">
            <a:spAutoFit/>
          </a:bodyPr>
          <a:lstStyle/>
          <a:p>
            <a:pPr algn="ctr">
              <a:lnSpc>
                <a:spcPts val="6210"/>
              </a:lnSpc>
            </a:pPr>
            <a:r>
              <a:rPr lang="en-US" b="true" sz="6900">
                <a:solidFill>
                  <a:srgbClr val="BF2D11"/>
                </a:solidFill>
                <a:latin typeface="Montserrat Bold"/>
                <a:ea typeface="Montserrat Bold"/>
                <a:cs typeface="Montserrat Bold"/>
                <a:sym typeface="Montserrat Bold"/>
              </a:rPr>
              <a:t>E</a:t>
            </a:r>
            <a:r>
              <a:rPr lang="en-US" b="true" sz="6900">
                <a:solidFill>
                  <a:srgbClr val="BF2D11"/>
                </a:solidFill>
                <a:latin typeface="Montserrat Bold"/>
                <a:ea typeface="Montserrat Bold"/>
                <a:cs typeface="Montserrat Bold"/>
                <a:sym typeface="Montserrat Bold"/>
              </a:rPr>
              <a:t>lements of public notification </a:t>
            </a:r>
          </a:p>
        </p:txBody>
      </p:sp>
      <p:sp>
        <p:nvSpPr>
          <p:cNvPr name="Freeform 5" id="5"/>
          <p:cNvSpPr/>
          <p:nvPr/>
        </p:nvSpPr>
        <p:spPr>
          <a:xfrm flipH="false" flipV="false" rot="-480000">
            <a:off x="-704041" y="-819524"/>
            <a:ext cx="3746847" cy="4113305"/>
          </a:xfrm>
          <a:custGeom>
            <a:avLst/>
            <a:gdLst/>
            <a:ahLst/>
            <a:cxnLst/>
            <a:rect r="r" b="b" t="t" l="l"/>
            <a:pathLst>
              <a:path h="4113305" w="3746847">
                <a:moveTo>
                  <a:pt x="0" y="0"/>
                </a:moveTo>
                <a:lnTo>
                  <a:pt x="3746847" y="0"/>
                </a:lnTo>
                <a:lnTo>
                  <a:pt x="3746847" y="4113306"/>
                </a:lnTo>
                <a:lnTo>
                  <a:pt x="0" y="41133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99999">
            <a:off x="-203485" y="8452398"/>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6463048" y="8596687"/>
            <a:ext cx="1592503" cy="1323225"/>
          </a:xfrm>
          <a:custGeom>
            <a:avLst/>
            <a:gdLst/>
            <a:ahLst/>
            <a:cxnLst/>
            <a:rect r="r" b="b" t="t" l="l"/>
            <a:pathLst>
              <a:path h="1323225" w="1592503">
                <a:moveTo>
                  <a:pt x="0" y="0"/>
                </a:moveTo>
                <a:lnTo>
                  <a:pt x="1592504" y="0"/>
                </a:lnTo>
                <a:lnTo>
                  <a:pt x="1592504" y="1323226"/>
                </a:lnTo>
                <a:lnTo>
                  <a:pt x="0" y="13232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01833" y="3193047"/>
            <a:ext cx="16057467" cy="6065253"/>
          </a:xfrm>
          <a:prstGeom prst="rect">
            <a:avLst/>
          </a:prstGeom>
        </p:spPr>
        <p:txBody>
          <a:bodyPr anchor="t" rtlCol="false" tIns="0" lIns="0" bIns="0" rIns="0">
            <a:spAutoFit/>
          </a:bodyPr>
          <a:lstStyle/>
          <a:p>
            <a:pPr algn="just" marL="747125" indent="-373563" lvl="1">
              <a:lnSpc>
                <a:spcPts val="4844"/>
              </a:lnSpc>
              <a:buFont typeface="Arial"/>
              <a:buChar char="•"/>
            </a:pPr>
            <a:r>
              <a:rPr lang="en-US" sz="3460">
                <a:solidFill>
                  <a:srgbClr val="000000"/>
                </a:solidFill>
                <a:latin typeface="Amiko"/>
                <a:ea typeface="Amiko"/>
                <a:cs typeface="Amiko"/>
                <a:sym typeface="Amiko"/>
              </a:rPr>
              <a:t>Publicize TEFAP to all, including underserved populations and the entities that service them;</a:t>
            </a:r>
          </a:p>
          <a:p>
            <a:pPr algn="just" marL="747125" indent="-373563" lvl="1">
              <a:lnSpc>
                <a:spcPts val="4844"/>
              </a:lnSpc>
              <a:buFont typeface="Arial"/>
              <a:buChar char="•"/>
            </a:pPr>
            <a:r>
              <a:rPr lang="en-US" sz="3460">
                <a:solidFill>
                  <a:srgbClr val="000000"/>
                </a:solidFill>
                <a:latin typeface="Amiko"/>
                <a:ea typeface="Amiko"/>
                <a:cs typeface="Amiko"/>
                <a:sym typeface="Amiko"/>
              </a:rPr>
              <a:t>Provide appropriate information in alternative formats for persons with disabilities; and in appropriate language(s) for LEP persons;</a:t>
            </a:r>
          </a:p>
          <a:p>
            <a:pPr algn="just" marL="747125" indent="-373563" lvl="1">
              <a:lnSpc>
                <a:spcPts val="4844"/>
              </a:lnSpc>
              <a:buFont typeface="Arial"/>
              <a:buChar char="•"/>
            </a:pPr>
            <a:r>
              <a:rPr lang="en-US" sz="3460">
                <a:solidFill>
                  <a:srgbClr val="000000"/>
                </a:solidFill>
                <a:latin typeface="Amiko"/>
                <a:ea typeface="Amiko"/>
                <a:cs typeface="Amiko"/>
                <a:sym typeface="Amiko"/>
              </a:rPr>
              <a:t>Inform potentially eligible persons, applicants, participants and grassroots organizations of programs or changes in programs;</a:t>
            </a:r>
          </a:p>
          <a:p>
            <a:pPr algn="just" marL="747125" indent="-373563" lvl="1">
              <a:lnSpc>
                <a:spcPts val="4844"/>
              </a:lnSpc>
              <a:buFont typeface="Arial"/>
              <a:buChar char="•"/>
            </a:pPr>
            <a:r>
              <a:rPr lang="en-US" sz="3460">
                <a:solidFill>
                  <a:srgbClr val="000000"/>
                </a:solidFill>
                <a:latin typeface="Amiko"/>
                <a:ea typeface="Amiko"/>
                <a:cs typeface="Amiko"/>
                <a:sym typeface="Amiko"/>
              </a:rPr>
              <a:t>Convey the message of equal opportunity in all photos and other graphics that are used to provide program or program-related information; and</a:t>
            </a:r>
          </a:p>
          <a:p>
            <a:pPr algn="just" marL="747125" indent="-373563" lvl="1">
              <a:lnSpc>
                <a:spcPts val="4844"/>
              </a:lnSpc>
              <a:buFont typeface="Arial"/>
              <a:buChar char="•"/>
            </a:pPr>
            <a:r>
              <a:rPr lang="en-US" sz="3460">
                <a:solidFill>
                  <a:srgbClr val="000000"/>
                </a:solidFill>
                <a:latin typeface="Amiko"/>
                <a:ea typeface="Amiko"/>
                <a:cs typeface="Amiko"/>
                <a:sym typeface="Amiko"/>
              </a:rPr>
              <a:t>Display the “And Justice For All” poster in a prominent location.</a:t>
            </a:r>
          </a:p>
        </p:txBody>
      </p:sp>
      <p:sp>
        <p:nvSpPr>
          <p:cNvPr name="TextBox 4" id="4"/>
          <p:cNvSpPr txBox="true"/>
          <p:nvPr/>
        </p:nvSpPr>
        <p:spPr>
          <a:xfrm rot="0">
            <a:off x="4930097" y="767261"/>
            <a:ext cx="8486419" cy="1634511"/>
          </a:xfrm>
          <a:prstGeom prst="rect">
            <a:avLst/>
          </a:prstGeom>
        </p:spPr>
        <p:txBody>
          <a:bodyPr anchor="t" rtlCol="false" tIns="0" lIns="0" bIns="0" rIns="0">
            <a:spAutoFit/>
          </a:bodyPr>
          <a:lstStyle/>
          <a:p>
            <a:pPr algn="ctr">
              <a:lnSpc>
                <a:spcPts val="6210"/>
              </a:lnSpc>
            </a:pPr>
            <a:r>
              <a:rPr lang="en-US" b="true" sz="6900">
                <a:solidFill>
                  <a:srgbClr val="55622B"/>
                </a:solidFill>
                <a:latin typeface="Montserrat Bold"/>
                <a:ea typeface="Montserrat Bold"/>
                <a:cs typeface="Montserrat Bold"/>
                <a:sym typeface="Montserrat Bold"/>
              </a:rPr>
              <a:t>P</a:t>
            </a:r>
            <a:r>
              <a:rPr lang="en-US" b="true" sz="6900">
                <a:solidFill>
                  <a:srgbClr val="55622B"/>
                </a:solidFill>
                <a:latin typeface="Montserrat Bold"/>
                <a:ea typeface="Montserrat Bold"/>
                <a:cs typeface="Montserrat Bold"/>
                <a:sym typeface="Montserrat Bold"/>
              </a:rPr>
              <a:t>ublic notification requirements</a:t>
            </a:r>
          </a:p>
        </p:txBody>
      </p:sp>
      <p:sp>
        <p:nvSpPr>
          <p:cNvPr name="Freeform 5" id="5"/>
          <p:cNvSpPr/>
          <p:nvPr/>
        </p:nvSpPr>
        <p:spPr>
          <a:xfrm flipH="true" flipV="false" rot="900000">
            <a:off x="15677994" y="8245690"/>
            <a:ext cx="3021810" cy="3177812"/>
          </a:xfrm>
          <a:custGeom>
            <a:avLst/>
            <a:gdLst/>
            <a:ahLst/>
            <a:cxnLst/>
            <a:rect r="r" b="b" t="t" l="l"/>
            <a:pathLst>
              <a:path h="3177812" w="3021810">
                <a:moveTo>
                  <a:pt x="3021810" y="0"/>
                </a:moveTo>
                <a:lnTo>
                  <a:pt x="0" y="0"/>
                </a:lnTo>
                <a:lnTo>
                  <a:pt x="0" y="3177811"/>
                </a:lnTo>
                <a:lnTo>
                  <a:pt x="3021810" y="3177811"/>
                </a:lnTo>
                <a:lnTo>
                  <a:pt x="302181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2160000">
            <a:off x="-537192" y="8616551"/>
            <a:ext cx="2721910" cy="1870694"/>
          </a:xfrm>
          <a:custGeom>
            <a:avLst/>
            <a:gdLst/>
            <a:ahLst/>
            <a:cxnLst/>
            <a:rect r="r" b="b" t="t" l="l"/>
            <a:pathLst>
              <a:path h="1870694" w="2721910">
                <a:moveTo>
                  <a:pt x="0" y="0"/>
                </a:moveTo>
                <a:lnTo>
                  <a:pt x="2721910" y="0"/>
                </a:lnTo>
                <a:lnTo>
                  <a:pt x="2721910" y="1870694"/>
                </a:lnTo>
                <a:lnTo>
                  <a:pt x="0" y="18706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599677" y="447791"/>
            <a:ext cx="9918813" cy="2082951"/>
          </a:xfrm>
          <a:custGeom>
            <a:avLst/>
            <a:gdLst/>
            <a:ahLst/>
            <a:cxnLst/>
            <a:rect r="r" b="b" t="t" l="l"/>
            <a:pathLst>
              <a:path h="2082951" w="9918813">
                <a:moveTo>
                  <a:pt x="0" y="0"/>
                </a:moveTo>
                <a:lnTo>
                  <a:pt x="9918813" y="0"/>
                </a:lnTo>
                <a:lnTo>
                  <a:pt x="9918813"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013262" y="171414"/>
            <a:ext cx="6743724" cy="10115586"/>
          </a:xfrm>
          <a:custGeom>
            <a:avLst/>
            <a:gdLst/>
            <a:ahLst/>
            <a:cxnLst/>
            <a:rect r="r" b="b" t="t" l="l"/>
            <a:pathLst>
              <a:path h="10115586" w="6743724">
                <a:moveTo>
                  <a:pt x="0" y="0"/>
                </a:moveTo>
                <a:lnTo>
                  <a:pt x="6743724" y="0"/>
                </a:lnTo>
                <a:lnTo>
                  <a:pt x="6743724" y="10115586"/>
                </a:lnTo>
                <a:lnTo>
                  <a:pt x="0" y="10115586"/>
                </a:lnTo>
                <a:lnTo>
                  <a:pt x="0" y="0"/>
                </a:lnTo>
                <a:close/>
              </a:path>
            </a:pathLst>
          </a:custGeom>
          <a:blipFill>
            <a:blip r:embed="rId4"/>
            <a:stretch>
              <a:fillRect l="0" t="0" r="0" b="0"/>
            </a:stretch>
          </a:blipFill>
        </p:spPr>
      </p:sp>
      <p:sp>
        <p:nvSpPr>
          <p:cNvPr name="TextBox 4" id="4"/>
          <p:cNvSpPr txBox="true"/>
          <p:nvPr/>
        </p:nvSpPr>
        <p:spPr>
          <a:xfrm rot="0">
            <a:off x="1201833" y="3193047"/>
            <a:ext cx="6428415" cy="4236453"/>
          </a:xfrm>
          <a:prstGeom prst="rect">
            <a:avLst/>
          </a:prstGeom>
        </p:spPr>
        <p:txBody>
          <a:bodyPr anchor="t" rtlCol="false" tIns="0" lIns="0" bIns="0" rIns="0">
            <a:spAutoFit/>
          </a:bodyPr>
          <a:lstStyle/>
          <a:p>
            <a:pPr algn="just" marL="747125" indent="-373563" lvl="1">
              <a:lnSpc>
                <a:spcPts val="4844"/>
              </a:lnSpc>
              <a:buFont typeface="Arial"/>
              <a:buChar char="•"/>
            </a:pPr>
            <a:r>
              <a:rPr lang="en-US" sz="3460">
                <a:solidFill>
                  <a:srgbClr val="000000"/>
                </a:solidFill>
                <a:latin typeface="Amiko"/>
                <a:ea typeface="Amiko"/>
                <a:cs typeface="Amiko"/>
                <a:sym typeface="Amiko"/>
              </a:rPr>
              <a:t>Display the poster in a prominent location for all to view.</a:t>
            </a:r>
          </a:p>
          <a:p>
            <a:pPr algn="just">
              <a:lnSpc>
                <a:spcPts val="4844"/>
              </a:lnSpc>
            </a:pPr>
          </a:p>
          <a:p>
            <a:pPr algn="just" marL="747125" indent="-373563" lvl="1">
              <a:lnSpc>
                <a:spcPts val="4844"/>
              </a:lnSpc>
              <a:buFont typeface="Arial"/>
              <a:buChar char="•"/>
            </a:pPr>
            <a:r>
              <a:rPr lang="en-US" sz="3460">
                <a:solidFill>
                  <a:srgbClr val="000000"/>
                </a:solidFill>
                <a:latin typeface="Amiko"/>
                <a:ea typeface="Amiko"/>
                <a:cs typeface="Amiko"/>
                <a:sym typeface="Amiko"/>
              </a:rPr>
              <a:t>AD-475A (Green) is the version for the TEFAP program.</a:t>
            </a:r>
          </a:p>
        </p:txBody>
      </p:sp>
      <p:sp>
        <p:nvSpPr>
          <p:cNvPr name="TextBox 5" id="5"/>
          <p:cNvSpPr txBox="true"/>
          <p:nvPr/>
        </p:nvSpPr>
        <p:spPr>
          <a:xfrm rot="0">
            <a:off x="787532" y="528126"/>
            <a:ext cx="9449866" cy="2017531"/>
          </a:xfrm>
          <a:prstGeom prst="rect">
            <a:avLst/>
          </a:prstGeom>
        </p:spPr>
        <p:txBody>
          <a:bodyPr anchor="t" rtlCol="false" tIns="0" lIns="0" bIns="0" rIns="0">
            <a:spAutoFit/>
          </a:bodyPr>
          <a:lstStyle/>
          <a:p>
            <a:pPr algn="ctr">
              <a:lnSpc>
                <a:spcPts val="7844"/>
              </a:lnSpc>
            </a:pPr>
            <a:r>
              <a:rPr lang="en-US" b="true" sz="7400">
                <a:solidFill>
                  <a:srgbClr val="55622B"/>
                </a:solidFill>
                <a:latin typeface="Montserrat Bold"/>
                <a:ea typeface="Montserrat Bold"/>
                <a:cs typeface="Montserrat Bold"/>
                <a:sym typeface="Montserrat Bold"/>
              </a:rPr>
              <a:t>“and justice for all” poster</a:t>
            </a:r>
          </a:p>
        </p:txBody>
      </p:sp>
      <p:sp>
        <p:nvSpPr>
          <p:cNvPr name="Freeform 6" id="6"/>
          <p:cNvSpPr/>
          <p:nvPr/>
        </p:nvSpPr>
        <p:spPr>
          <a:xfrm flipH="false" flipV="false" rot="899999">
            <a:off x="5021461" y="8532163"/>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2160000">
            <a:off x="4367" y="7888195"/>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899999">
            <a:off x="7200417" y="8351551"/>
            <a:ext cx="3751981" cy="2510416"/>
          </a:xfrm>
          <a:custGeom>
            <a:avLst/>
            <a:gdLst/>
            <a:ahLst/>
            <a:cxnLst/>
            <a:rect r="r" b="b" t="t" l="l"/>
            <a:pathLst>
              <a:path h="2510416" w="3751981">
                <a:moveTo>
                  <a:pt x="0" y="0"/>
                </a:moveTo>
                <a:lnTo>
                  <a:pt x="3751981" y="0"/>
                </a:lnTo>
                <a:lnTo>
                  <a:pt x="3751981" y="2510417"/>
                </a:lnTo>
                <a:lnTo>
                  <a:pt x="0" y="25104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5095773" y="178572"/>
            <a:ext cx="8096454" cy="1700255"/>
          </a:xfrm>
          <a:custGeom>
            <a:avLst/>
            <a:gdLst/>
            <a:ahLst/>
            <a:cxnLst/>
            <a:rect r="r" b="b" t="t" l="l"/>
            <a:pathLst>
              <a:path h="1700255" w="8096454">
                <a:moveTo>
                  <a:pt x="0" y="0"/>
                </a:moveTo>
                <a:lnTo>
                  <a:pt x="8096454" y="0"/>
                </a:lnTo>
                <a:lnTo>
                  <a:pt x="8096454" y="1700256"/>
                </a:lnTo>
                <a:lnTo>
                  <a:pt x="0" y="17002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31260" y="1924990"/>
            <a:ext cx="17825481" cy="8658351"/>
          </a:xfrm>
          <a:prstGeom prst="rect">
            <a:avLst/>
          </a:prstGeom>
        </p:spPr>
        <p:txBody>
          <a:bodyPr anchor="t" rtlCol="false" tIns="0" lIns="0" bIns="0" rIns="0">
            <a:spAutoFit/>
          </a:bodyPr>
          <a:lstStyle/>
          <a:p>
            <a:pPr algn="just">
              <a:lnSpc>
                <a:spcPts val="3630"/>
              </a:lnSpc>
            </a:pPr>
            <a:r>
              <a:rPr lang="en-US" sz="2213">
                <a:solidFill>
                  <a:srgbClr val="000000"/>
                </a:solidFill>
                <a:latin typeface="Amiko"/>
                <a:ea typeface="Amiko"/>
                <a:cs typeface="Amiko"/>
                <a:sym typeface="Amiko"/>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algn="just">
              <a:lnSpc>
                <a:spcPts val="3630"/>
              </a:lnSpc>
            </a:pPr>
            <a:r>
              <a:rPr lang="en-US" sz="2213">
                <a:solidFill>
                  <a:srgbClr val="000000"/>
                </a:solidFill>
                <a:latin typeface="Amiko"/>
                <a:ea typeface="Amiko"/>
                <a:cs typeface="Amiko"/>
                <a:sym typeface="Amiko"/>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algn="just">
              <a:lnSpc>
                <a:spcPts val="3630"/>
              </a:lnSpc>
            </a:pPr>
            <a:r>
              <a:rPr lang="en-US" sz="2213">
                <a:solidFill>
                  <a:srgbClr val="000000"/>
                </a:solidFill>
                <a:latin typeface="Amiko"/>
                <a:ea typeface="Amiko"/>
                <a:cs typeface="Amiko"/>
                <a:sym typeface="Amiko"/>
              </a:rPr>
              <a:t>To file a program discrimination complaint, a Complainant should complete a Form AD-3027, USDA Program Discrimination Complaint Form which can be obtained online at: </a:t>
            </a:r>
            <a:r>
              <a:rPr lang="en-US" sz="2213" u="sng">
                <a:solidFill>
                  <a:srgbClr val="000000"/>
                </a:solidFill>
                <a:latin typeface="Amiko"/>
                <a:ea typeface="Amiko"/>
                <a:cs typeface="Amiko"/>
                <a:sym typeface="Amiko"/>
                <a:hlinkClick r:id="rId4" tooltip="https://www.usda.gov/sites/default/files/documents/USDA-OASCR%20P-Complaint-Form-0508-0002-508-11-28-17Fax2Mail.pdf"/>
              </a:rPr>
              <a:t>https://www.usda.gov/sites/default/files/documents/USDA-OASCR%20P-Complaint-Form-0508-0002-508-11-28-17Fax2Mail.pdf</a:t>
            </a:r>
            <a:r>
              <a:rPr lang="en-US" sz="2213">
                <a:solidFill>
                  <a:srgbClr val="000000"/>
                </a:solidFill>
                <a:latin typeface="Amiko"/>
                <a:ea typeface="Amiko"/>
                <a:cs typeface="Amiko"/>
                <a:sym typeface="Amiko"/>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gn="just">
              <a:lnSpc>
                <a:spcPts val="3630"/>
              </a:lnSpc>
            </a:pPr>
            <a:r>
              <a:rPr lang="en-US" sz="2213">
                <a:solidFill>
                  <a:srgbClr val="000000"/>
                </a:solidFill>
                <a:latin typeface="Amiko"/>
                <a:ea typeface="Amiko"/>
                <a:cs typeface="Amiko"/>
                <a:sym typeface="Amiko"/>
              </a:rPr>
              <a:t>M</a:t>
            </a:r>
            <a:r>
              <a:rPr lang="en-US" b="true" sz="2213">
                <a:solidFill>
                  <a:srgbClr val="000000"/>
                </a:solidFill>
                <a:latin typeface="Amiko Bold"/>
                <a:ea typeface="Amiko Bold"/>
                <a:cs typeface="Amiko Bold"/>
                <a:sym typeface="Amiko Bold"/>
              </a:rPr>
              <a:t>ail:</a:t>
            </a:r>
          </a:p>
          <a:p>
            <a:pPr algn="just">
              <a:lnSpc>
                <a:spcPts val="3630"/>
              </a:lnSpc>
            </a:pPr>
            <a:r>
              <a:rPr lang="en-US" sz="2213">
                <a:solidFill>
                  <a:srgbClr val="000000"/>
                </a:solidFill>
                <a:latin typeface="Amiko"/>
                <a:ea typeface="Amiko"/>
                <a:cs typeface="Amiko"/>
                <a:sym typeface="Amiko"/>
              </a:rPr>
              <a:t> U.S. Department of Agriculture</a:t>
            </a:r>
          </a:p>
          <a:p>
            <a:pPr algn="just">
              <a:lnSpc>
                <a:spcPts val="3630"/>
              </a:lnSpc>
            </a:pPr>
            <a:r>
              <a:rPr lang="en-US" sz="2213">
                <a:solidFill>
                  <a:srgbClr val="000000"/>
                </a:solidFill>
                <a:latin typeface="Amiko"/>
                <a:ea typeface="Amiko"/>
                <a:cs typeface="Amiko"/>
                <a:sym typeface="Amiko"/>
              </a:rPr>
              <a:t> Office of the Assistant Secretary for Civil Rights</a:t>
            </a:r>
          </a:p>
          <a:p>
            <a:pPr algn="just">
              <a:lnSpc>
                <a:spcPts val="3630"/>
              </a:lnSpc>
            </a:pPr>
            <a:r>
              <a:rPr lang="en-US" sz="2213">
                <a:solidFill>
                  <a:srgbClr val="000000"/>
                </a:solidFill>
                <a:latin typeface="Amiko"/>
                <a:ea typeface="Amiko"/>
                <a:cs typeface="Amiko"/>
                <a:sym typeface="Amiko"/>
              </a:rPr>
              <a:t> 1400 Independence Avenue, SW</a:t>
            </a:r>
          </a:p>
          <a:p>
            <a:pPr algn="just">
              <a:lnSpc>
                <a:spcPts val="3630"/>
              </a:lnSpc>
            </a:pPr>
            <a:r>
              <a:rPr lang="en-US" sz="2213">
                <a:solidFill>
                  <a:srgbClr val="000000"/>
                </a:solidFill>
                <a:latin typeface="Amiko"/>
                <a:ea typeface="Amiko"/>
                <a:cs typeface="Amiko"/>
                <a:sym typeface="Amiko"/>
              </a:rPr>
              <a:t> Washington, D.C. 20250-9410; or</a:t>
            </a:r>
          </a:p>
          <a:p>
            <a:pPr algn="just">
              <a:lnSpc>
                <a:spcPts val="3630"/>
              </a:lnSpc>
            </a:pPr>
          </a:p>
        </p:txBody>
      </p:sp>
      <p:sp>
        <p:nvSpPr>
          <p:cNvPr name="TextBox 4" id="4"/>
          <p:cNvSpPr txBox="true"/>
          <p:nvPr/>
        </p:nvSpPr>
        <p:spPr>
          <a:xfrm rot="0">
            <a:off x="4900790" y="573902"/>
            <a:ext cx="8486419" cy="1114426"/>
          </a:xfrm>
          <a:prstGeom prst="rect">
            <a:avLst/>
          </a:prstGeom>
        </p:spPr>
        <p:txBody>
          <a:bodyPr anchor="t" rtlCol="false" tIns="0" lIns="0" bIns="0" rIns="0">
            <a:spAutoFit/>
          </a:bodyPr>
          <a:lstStyle/>
          <a:p>
            <a:pPr algn="ctr">
              <a:lnSpc>
                <a:spcPts val="3420"/>
              </a:lnSpc>
            </a:pPr>
            <a:r>
              <a:rPr lang="en-US" sz="3800" b="true">
                <a:solidFill>
                  <a:srgbClr val="BF2D11"/>
                </a:solidFill>
                <a:latin typeface="Montserrat Bold"/>
                <a:ea typeface="Montserrat Bold"/>
                <a:cs typeface="Montserrat Bold"/>
                <a:sym typeface="Montserrat Bold"/>
              </a:rPr>
              <a:t>N</a:t>
            </a:r>
            <a:r>
              <a:rPr lang="en-US" b="true" sz="3800">
                <a:solidFill>
                  <a:srgbClr val="BF2D11"/>
                </a:solidFill>
                <a:latin typeface="Montserrat Bold"/>
                <a:ea typeface="Montserrat Bold"/>
                <a:cs typeface="Montserrat Bold"/>
                <a:sym typeface="Montserrat Bold"/>
              </a:rPr>
              <a:t>ondiscrimination Statement (Revised May 2022)</a:t>
            </a:r>
          </a:p>
          <a:p>
            <a:pPr algn="ctr">
              <a:lnSpc>
                <a:spcPts val="1980"/>
              </a:lnSpc>
            </a:pPr>
            <a:r>
              <a:rPr lang="en-US" b="true" sz="2200">
                <a:solidFill>
                  <a:srgbClr val="BF2D11"/>
                </a:solidFill>
                <a:latin typeface="Montserrat Bold"/>
                <a:ea typeface="Montserrat Bold"/>
                <a:cs typeface="Montserrat Bold"/>
                <a:sym typeface="Montserrat Bold"/>
              </a:rPr>
              <a:t>Full statement</a:t>
            </a:r>
          </a:p>
        </p:txBody>
      </p:sp>
      <p:sp>
        <p:nvSpPr>
          <p:cNvPr name="TextBox 5" id="5"/>
          <p:cNvSpPr txBox="true"/>
          <p:nvPr/>
        </p:nvSpPr>
        <p:spPr>
          <a:xfrm rot="0">
            <a:off x="9758828" y="7960976"/>
            <a:ext cx="7500472" cy="2797048"/>
          </a:xfrm>
          <a:prstGeom prst="rect">
            <a:avLst/>
          </a:prstGeom>
        </p:spPr>
        <p:txBody>
          <a:bodyPr anchor="t" rtlCol="false" tIns="0" lIns="0" bIns="0" rIns="0">
            <a:spAutoFit/>
          </a:bodyPr>
          <a:lstStyle/>
          <a:p>
            <a:pPr algn="l">
              <a:lnSpc>
                <a:spcPts val="2954"/>
              </a:lnSpc>
            </a:pPr>
            <a:r>
              <a:rPr lang="en-US" sz="2110" b="true">
                <a:solidFill>
                  <a:srgbClr val="000000"/>
                </a:solidFill>
                <a:latin typeface="Canva Sans Bold"/>
                <a:ea typeface="Canva Sans Bold"/>
                <a:cs typeface="Canva Sans Bold"/>
                <a:sym typeface="Canva Sans Bold"/>
              </a:rPr>
              <a:t>Fax:</a:t>
            </a:r>
            <a:r>
              <a:rPr lang="en-US" sz="2110" b="true">
                <a:solidFill>
                  <a:srgbClr val="000000"/>
                </a:solidFill>
                <a:latin typeface="Canva Sans Bold"/>
                <a:ea typeface="Canva Sans Bold"/>
                <a:cs typeface="Canva Sans Bold"/>
                <a:sym typeface="Canva Sans Bold"/>
              </a:rPr>
              <a:t> </a:t>
            </a:r>
          </a:p>
          <a:p>
            <a:pPr algn="l">
              <a:lnSpc>
                <a:spcPts val="2954"/>
              </a:lnSpc>
            </a:pPr>
            <a:r>
              <a:rPr lang="en-US" sz="2110">
                <a:solidFill>
                  <a:srgbClr val="000000"/>
                </a:solidFill>
                <a:latin typeface="Canva Sans"/>
                <a:ea typeface="Canva Sans"/>
                <a:cs typeface="Canva Sans"/>
                <a:sym typeface="Canva Sans"/>
              </a:rPr>
              <a:t> (833) 256-1665 or (202) 690-7442; or</a:t>
            </a:r>
          </a:p>
          <a:p>
            <a:pPr algn="l">
              <a:lnSpc>
                <a:spcPts val="2954"/>
              </a:lnSpc>
            </a:pPr>
            <a:r>
              <a:rPr lang="en-US" sz="2110">
                <a:solidFill>
                  <a:srgbClr val="000000"/>
                </a:solidFill>
                <a:latin typeface="Canva Sans"/>
                <a:ea typeface="Canva Sans"/>
                <a:cs typeface="Canva Sans"/>
                <a:sym typeface="Canva Sans"/>
              </a:rPr>
              <a:t>E</a:t>
            </a:r>
            <a:r>
              <a:rPr lang="en-US" sz="2110" b="true">
                <a:solidFill>
                  <a:srgbClr val="000000"/>
                </a:solidFill>
                <a:latin typeface="Canva Sans Bold"/>
                <a:ea typeface="Canva Sans Bold"/>
                <a:cs typeface="Canva Sans Bold"/>
                <a:sym typeface="Canva Sans Bold"/>
              </a:rPr>
              <a:t>mail:</a:t>
            </a:r>
          </a:p>
          <a:p>
            <a:pPr algn="l">
              <a:lnSpc>
                <a:spcPts val="2954"/>
              </a:lnSpc>
            </a:pPr>
            <a:r>
              <a:rPr lang="en-US" sz="2110" u="sng">
                <a:solidFill>
                  <a:srgbClr val="000000"/>
                </a:solidFill>
                <a:latin typeface="Canva Sans"/>
                <a:ea typeface="Canva Sans"/>
                <a:cs typeface="Canva Sans"/>
                <a:sym typeface="Canva Sans"/>
                <a:hlinkClick r:id="rId5" tooltip="mailto:program.intake@usda.gov"/>
              </a:rPr>
              <a:t>program.intake@usda.gov</a:t>
            </a:r>
          </a:p>
          <a:p>
            <a:pPr algn="l">
              <a:lnSpc>
                <a:spcPts val="2954"/>
              </a:lnSpc>
            </a:pPr>
          </a:p>
          <a:p>
            <a:pPr algn="l">
              <a:lnSpc>
                <a:spcPts val="2954"/>
              </a:lnSpc>
            </a:pPr>
            <a:r>
              <a:rPr lang="en-US" sz="2110">
                <a:solidFill>
                  <a:srgbClr val="000000"/>
                </a:solidFill>
                <a:latin typeface="Canva Sans"/>
                <a:ea typeface="Canva Sans"/>
                <a:cs typeface="Canva Sans"/>
                <a:sym typeface="Canva Sans"/>
              </a:rPr>
              <a:t>This institution is an equal opportunity provider.</a:t>
            </a:r>
          </a:p>
          <a:p>
            <a:pPr algn="l">
              <a:lnSpc>
                <a:spcPts val="4759"/>
              </a:lnSpc>
            </a:pPr>
          </a:p>
        </p:txBody>
      </p:sp>
      <p:sp>
        <p:nvSpPr>
          <p:cNvPr name="Freeform 6" id="6"/>
          <p:cNvSpPr/>
          <p:nvPr/>
        </p:nvSpPr>
        <p:spPr>
          <a:xfrm flipH="true" flipV="false" rot="900000">
            <a:off x="16234107" y="7705060"/>
            <a:ext cx="2953979" cy="3106479"/>
          </a:xfrm>
          <a:custGeom>
            <a:avLst/>
            <a:gdLst/>
            <a:ahLst/>
            <a:cxnLst/>
            <a:rect r="r" b="b" t="t" l="l"/>
            <a:pathLst>
              <a:path h="3106479" w="2953979">
                <a:moveTo>
                  <a:pt x="2953979" y="0"/>
                </a:moveTo>
                <a:lnTo>
                  <a:pt x="0" y="0"/>
                </a:lnTo>
                <a:lnTo>
                  <a:pt x="0" y="3106480"/>
                </a:lnTo>
                <a:lnTo>
                  <a:pt x="2953979" y="3106480"/>
                </a:lnTo>
                <a:lnTo>
                  <a:pt x="29539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582252" y="3199453"/>
            <a:ext cx="13182109" cy="4978508"/>
          </a:xfrm>
          <a:prstGeom prst="rect">
            <a:avLst/>
          </a:prstGeom>
        </p:spPr>
        <p:txBody>
          <a:bodyPr anchor="t" rtlCol="false" tIns="0" lIns="0" bIns="0" rIns="0">
            <a:spAutoFit/>
          </a:bodyPr>
          <a:lstStyle/>
          <a:p>
            <a:pPr algn="l" marL="748909" indent="-374455" lvl="1">
              <a:lnSpc>
                <a:spcPts val="5688"/>
              </a:lnSpc>
              <a:buFont typeface="Arial"/>
              <a:buChar char="•"/>
            </a:pPr>
            <a:r>
              <a:rPr lang="en-US" b="true" sz="3468">
                <a:solidFill>
                  <a:srgbClr val="000000"/>
                </a:solidFill>
                <a:latin typeface="Amiko Bold"/>
                <a:ea typeface="Amiko Bold"/>
                <a:cs typeface="Amiko Bold"/>
                <a:sym typeface="Amiko Bold"/>
              </a:rPr>
              <a:t>Include the nondiscrimination statement on all materials that describe TEFAP benefits; including websites. </a:t>
            </a:r>
          </a:p>
          <a:p>
            <a:pPr algn="l">
              <a:lnSpc>
                <a:spcPts val="5688"/>
              </a:lnSpc>
            </a:pPr>
          </a:p>
          <a:p>
            <a:pPr algn="l" marL="748909" indent="-374455" lvl="1">
              <a:lnSpc>
                <a:spcPts val="5688"/>
              </a:lnSpc>
              <a:buFont typeface="Arial"/>
              <a:buChar char="•"/>
            </a:pPr>
            <a:r>
              <a:rPr lang="en-US" b="true" sz="3468">
                <a:solidFill>
                  <a:srgbClr val="000000"/>
                </a:solidFill>
                <a:latin typeface="Amiko Bold"/>
                <a:ea typeface="Amiko Bold"/>
                <a:cs typeface="Amiko Bold"/>
                <a:sym typeface="Amiko Bold"/>
              </a:rPr>
              <a:t>For radio or television public service announcements, the nondiscrimination does not have to be read in its entirety. A short statement is sufficient.</a:t>
            </a:r>
          </a:p>
          <a:p>
            <a:pPr algn="l">
              <a:lnSpc>
                <a:spcPts val="5688"/>
              </a:lnSpc>
            </a:pPr>
          </a:p>
        </p:txBody>
      </p:sp>
      <p:sp>
        <p:nvSpPr>
          <p:cNvPr name="TextBox 4" id="4"/>
          <p:cNvSpPr txBox="true"/>
          <p:nvPr/>
        </p:nvSpPr>
        <p:spPr>
          <a:xfrm rot="0">
            <a:off x="4930097" y="778691"/>
            <a:ext cx="8486419" cy="1611651"/>
          </a:xfrm>
          <a:prstGeom prst="rect">
            <a:avLst/>
          </a:prstGeom>
        </p:spPr>
        <p:txBody>
          <a:bodyPr anchor="t" rtlCol="false" tIns="0" lIns="0" bIns="0" rIns="0">
            <a:spAutoFit/>
          </a:bodyPr>
          <a:lstStyle/>
          <a:p>
            <a:pPr algn="ctr">
              <a:lnSpc>
                <a:spcPts val="6120"/>
              </a:lnSpc>
            </a:pPr>
            <a:r>
              <a:rPr lang="en-US" b="true" sz="6800">
                <a:solidFill>
                  <a:srgbClr val="BF2D11"/>
                </a:solidFill>
                <a:latin typeface="Montserrat Bold"/>
                <a:ea typeface="Montserrat Bold"/>
                <a:cs typeface="Montserrat Bold"/>
                <a:sym typeface="Montserrat Bold"/>
              </a:rPr>
              <a:t>Nondiscrimination Statement</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99999">
            <a:off x="1415142" y="3361343"/>
            <a:ext cx="1415888" cy="2060154"/>
          </a:xfrm>
          <a:custGeom>
            <a:avLst/>
            <a:gdLst/>
            <a:ahLst/>
            <a:cxnLst/>
            <a:rect r="r" b="b" t="t" l="l"/>
            <a:pathLst>
              <a:path h="2060154" w="1415888">
                <a:moveTo>
                  <a:pt x="0" y="0"/>
                </a:moveTo>
                <a:lnTo>
                  <a:pt x="1415888" y="0"/>
                </a:lnTo>
                <a:lnTo>
                  <a:pt x="1415888" y="2060154"/>
                </a:lnTo>
                <a:lnTo>
                  <a:pt x="0" y="2060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4" id="14"/>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01833" y="3193047"/>
            <a:ext cx="16057467" cy="6065253"/>
          </a:xfrm>
          <a:prstGeom prst="rect">
            <a:avLst/>
          </a:prstGeom>
        </p:spPr>
        <p:txBody>
          <a:bodyPr anchor="t" rtlCol="false" tIns="0" lIns="0" bIns="0" rIns="0">
            <a:spAutoFit/>
          </a:bodyPr>
          <a:lstStyle/>
          <a:p>
            <a:pPr algn="just" marL="747125" indent="-373563" lvl="1">
              <a:lnSpc>
                <a:spcPts val="4844"/>
              </a:lnSpc>
              <a:buFont typeface="Arial"/>
              <a:buChar char="•"/>
            </a:pPr>
            <a:r>
              <a:rPr lang="en-US" sz="3460">
                <a:solidFill>
                  <a:srgbClr val="000000"/>
                </a:solidFill>
                <a:latin typeface="Amiko"/>
                <a:ea typeface="Amiko"/>
                <a:cs typeface="Amiko"/>
                <a:sym typeface="Amiko"/>
              </a:rPr>
              <a:t>The long statement is to be used in most instances. The use of the shorter statement is an exception, not the rule and should only be used in special circumstances.</a:t>
            </a:r>
          </a:p>
          <a:p>
            <a:pPr algn="just">
              <a:lnSpc>
                <a:spcPts val="4844"/>
              </a:lnSpc>
            </a:pPr>
          </a:p>
          <a:p>
            <a:pPr algn="just" marL="747125" indent="-373563" lvl="1">
              <a:lnSpc>
                <a:spcPts val="4844"/>
              </a:lnSpc>
              <a:buFont typeface="Arial"/>
              <a:buChar char="•"/>
            </a:pPr>
            <a:r>
              <a:rPr lang="en-US" sz="3460">
                <a:solidFill>
                  <a:srgbClr val="000000"/>
                </a:solidFill>
                <a:latin typeface="Amiko"/>
                <a:ea typeface="Amiko"/>
                <a:cs typeface="Amiko"/>
                <a:sym typeface="Amiko"/>
              </a:rPr>
              <a:t>If written material is too small to permit the full statement to be included, the material will at a minimum include the following statement in print no smaller than the text:</a:t>
            </a:r>
          </a:p>
          <a:p>
            <a:pPr algn="just">
              <a:lnSpc>
                <a:spcPts val="4844"/>
              </a:lnSpc>
            </a:pPr>
          </a:p>
          <a:p>
            <a:pPr algn="just">
              <a:lnSpc>
                <a:spcPts val="4844"/>
              </a:lnSpc>
            </a:pPr>
            <a:r>
              <a:rPr lang="en-US" sz="3460">
                <a:solidFill>
                  <a:srgbClr val="000000"/>
                </a:solidFill>
                <a:latin typeface="Amiko"/>
                <a:ea typeface="Amiko"/>
                <a:cs typeface="Amiko"/>
                <a:sym typeface="Amiko"/>
              </a:rPr>
              <a:t>“This institution is an equal opportunity provider”</a:t>
            </a:r>
          </a:p>
          <a:p>
            <a:pPr algn="just">
              <a:lnSpc>
                <a:spcPts val="4844"/>
              </a:lnSpc>
            </a:pPr>
          </a:p>
        </p:txBody>
      </p:sp>
      <p:sp>
        <p:nvSpPr>
          <p:cNvPr name="TextBox 4" id="4"/>
          <p:cNvSpPr txBox="true"/>
          <p:nvPr/>
        </p:nvSpPr>
        <p:spPr>
          <a:xfrm rot="0">
            <a:off x="4930097" y="571046"/>
            <a:ext cx="8486419" cy="1998367"/>
          </a:xfrm>
          <a:prstGeom prst="rect">
            <a:avLst/>
          </a:prstGeom>
        </p:spPr>
        <p:txBody>
          <a:bodyPr anchor="t" rtlCol="false" tIns="0" lIns="0" bIns="0" rIns="0">
            <a:spAutoFit/>
          </a:bodyPr>
          <a:lstStyle/>
          <a:p>
            <a:pPr algn="ctr">
              <a:lnSpc>
                <a:spcPts val="5130"/>
              </a:lnSpc>
            </a:pPr>
            <a:r>
              <a:rPr lang="en-US" b="true" sz="5700">
                <a:solidFill>
                  <a:srgbClr val="55622B"/>
                </a:solidFill>
                <a:latin typeface="Montserrat Bold"/>
                <a:ea typeface="Montserrat Bold"/>
                <a:cs typeface="Montserrat Bold"/>
                <a:sym typeface="Montserrat Bold"/>
              </a:rPr>
              <a:t>M</a:t>
            </a:r>
            <a:r>
              <a:rPr lang="en-US" b="true" sz="5700">
                <a:solidFill>
                  <a:srgbClr val="55622B"/>
                </a:solidFill>
                <a:latin typeface="Montserrat Bold"/>
                <a:ea typeface="Montserrat Bold"/>
                <a:cs typeface="Montserrat Bold"/>
                <a:sym typeface="Montserrat Bold"/>
              </a:rPr>
              <a:t>inimum (Short) Nondiscrimination Statement</a:t>
            </a:r>
          </a:p>
        </p:txBody>
      </p:sp>
      <p:sp>
        <p:nvSpPr>
          <p:cNvPr name="Freeform 5" id="5"/>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7019339" y="4244411"/>
            <a:ext cx="1592503" cy="1323225"/>
          </a:xfrm>
          <a:custGeom>
            <a:avLst/>
            <a:gdLst/>
            <a:ahLst/>
            <a:cxnLst/>
            <a:rect r="r" b="b" t="t" l="l"/>
            <a:pathLst>
              <a:path h="1323225" w="1592503">
                <a:moveTo>
                  <a:pt x="0" y="0"/>
                </a:moveTo>
                <a:lnTo>
                  <a:pt x="1592503" y="0"/>
                </a:lnTo>
                <a:lnTo>
                  <a:pt x="1592503" y="1323225"/>
                </a:lnTo>
                <a:lnTo>
                  <a:pt x="0" y="13232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160000">
            <a:off x="-614635" y="8378204"/>
            <a:ext cx="2982245" cy="2049616"/>
          </a:xfrm>
          <a:custGeom>
            <a:avLst/>
            <a:gdLst/>
            <a:ahLst/>
            <a:cxnLst/>
            <a:rect r="r" b="b" t="t" l="l"/>
            <a:pathLst>
              <a:path h="2049616" w="2982245">
                <a:moveTo>
                  <a:pt x="0" y="0"/>
                </a:moveTo>
                <a:lnTo>
                  <a:pt x="2982245" y="0"/>
                </a:lnTo>
                <a:lnTo>
                  <a:pt x="2982245" y="2049616"/>
                </a:lnTo>
                <a:lnTo>
                  <a:pt x="0" y="20496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true" flipV="false" rot="2100000">
            <a:off x="-265905" y="5202486"/>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172672" y="3527527"/>
            <a:ext cx="15942657" cy="3537086"/>
          </a:xfrm>
          <a:prstGeom prst="rect">
            <a:avLst/>
          </a:prstGeom>
        </p:spPr>
        <p:txBody>
          <a:bodyPr anchor="t" rtlCol="false" tIns="0" lIns="0" bIns="0" rIns="0">
            <a:spAutoFit/>
          </a:bodyPr>
          <a:lstStyle/>
          <a:p>
            <a:pPr algn="just" marL="873522" indent="-436761" lvl="1">
              <a:lnSpc>
                <a:spcPts val="5664"/>
              </a:lnSpc>
              <a:buFont typeface="Arial"/>
              <a:buChar char="•"/>
            </a:pPr>
            <a:r>
              <a:rPr lang="en-US" sz="4045">
                <a:solidFill>
                  <a:srgbClr val="000000"/>
                </a:solidFill>
                <a:latin typeface="Amiko"/>
                <a:ea typeface="Amiko"/>
                <a:cs typeface="Amiko"/>
                <a:sym typeface="Amiko"/>
              </a:rPr>
              <a:t>A nondiscrimination statement is not required to be imprinted on items such as cups, buttons, magnets, pens, etc. that identify TEFAP when the size or configuration makes it impractical.</a:t>
            </a:r>
          </a:p>
          <a:p>
            <a:pPr algn="just">
              <a:lnSpc>
                <a:spcPts val="5664"/>
              </a:lnSpc>
            </a:pPr>
          </a:p>
        </p:txBody>
      </p:sp>
      <p:sp>
        <p:nvSpPr>
          <p:cNvPr name="TextBox 4" id="4"/>
          <p:cNvSpPr txBox="true"/>
          <p:nvPr/>
        </p:nvSpPr>
        <p:spPr>
          <a:xfrm rot="0">
            <a:off x="4635643" y="928376"/>
            <a:ext cx="9016715" cy="1314472"/>
          </a:xfrm>
          <a:prstGeom prst="rect">
            <a:avLst/>
          </a:prstGeom>
        </p:spPr>
        <p:txBody>
          <a:bodyPr anchor="t" rtlCol="false" tIns="0" lIns="0" bIns="0" rIns="0">
            <a:spAutoFit/>
          </a:bodyPr>
          <a:lstStyle/>
          <a:p>
            <a:pPr algn="ctr">
              <a:lnSpc>
                <a:spcPts val="4950"/>
              </a:lnSpc>
            </a:pPr>
            <a:r>
              <a:rPr lang="en-US" b="true" sz="5500">
                <a:solidFill>
                  <a:srgbClr val="55622B"/>
                </a:solidFill>
                <a:latin typeface="Montserrat Bold"/>
                <a:ea typeface="Montserrat Bold"/>
                <a:cs typeface="Montserrat Bold"/>
                <a:sym typeface="Montserrat Bold"/>
              </a:rPr>
              <a:t> Nondiscrimination Statement Exception</a:t>
            </a:r>
          </a:p>
        </p:txBody>
      </p:sp>
      <p:sp>
        <p:nvSpPr>
          <p:cNvPr name="Freeform 5" id="5"/>
          <p:cNvSpPr/>
          <p:nvPr/>
        </p:nvSpPr>
        <p:spPr>
          <a:xfrm flipH="false" flipV="false" rot="-900000">
            <a:off x="16646292" y="4324055"/>
            <a:ext cx="2327322" cy="2229997"/>
          </a:xfrm>
          <a:custGeom>
            <a:avLst/>
            <a:gdLst/>
            <a:ahLst/>
            <a:cxnLst/>
            <a:rect r="r" b="b" t="t" l="l"/>
            <a:pathLst>
              <a:path h="2229997" w="2327322">
                <a:moveTo>
                  <a:pt x="0" y="0"/>
                </a:moveTo>
                <a:lnTo>
                  <a:pt x="2327322" y="0"/>
                </a:lnTo>
                <a:lnTo>
                  <a:pt x="2327322"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7301708"/>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751885" y="739556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8370332" y="5977703"/>
            <a:ext cx="4491224" cy="4491224"/>
          </a:xfrm>
          <a:custGeom>
            <a:avLst/>
            <a:gdLst/>
            <a:ahLst/>
            <a:cxnLst/>
            <a:rect r="r" b="b" t="t" l="l"/>
            <a:pathLst>
              <a:path h="4491224" w="4491224">
                <a:moveTo>
                  <a:pt x="0" y="0"/>
                </a:moveTo>
                <a:lnTo>
                  <a:pt x="4491224" y="0"/>
                </a:lnTo>
                <a:lnTo>
                  <a:pt x="4491224" y="4491223"/>
                </a:lnTo>
                <a:lnTo>
                  <a:pt x="0" y="4491223"/>
                </a:lnTo>
                <a:lnTo>
                  <a:pt x="0" y="0"/>
                </a:lnTo>
                <a:close/>
              </a:path>
            </a:pathLst>
          </a:custGeom>
          <a:blipFill>
            <a:blip r:embed="rId4"/>
            <a:stretch>
              <a:fillRect l="0" t="0" r="0" b="0"/>
            </a:stretch>
          </a:blipFill>
        </p:spPr>
      </p:sp>
      <p:sp>
        <p:nvSpPr>
          <p:cNvPr name="Freeform 10" id="10"/>
          <p:cNvSpPr/>
          <p:nvPr/>
        </p:nvSpPr>
        <p:spPr>
          <a:xfrm flipH="false" flipV="false" rot="0">
            <a:off x="6107689" y="8318385"/>
            <a:ext cx="2262643" cy="2262643"/>
          </a:xfrm>
          <a:custGeom>
            <a:avLst/>
            <a:gdLst/>
            <a:ahLst/>
            <a:cxnLst/>
            <a:rect r="r" b="b" t="t" l="l"/>
            <a:pathLst>
              <a:path h="2262643" w="2262643">
                <a:moveTo>
                  <a:pt x="0" y="0"/>
                </a:moveTo>
                <a:lnTo>
                  <a:pt x="2262643" y="0"/>
                </a:lnTo>
                <a:lnTo>
                  <a:pt x="2262643" y="2262643"/>
                </a:lnTo>
                <a:lnTo>
                  <a:pt x="0" y="2262643"/>
                </a:lnTo>
                <a:lnTo>
                  <a:pt x="0" y="0"/>
                </a:lnTo>
                <a:close/>
              </a:path>
            </a:pathLst>
          </a:custGeom>
          <a:blipFill>
            <a:blip r:embed="rId5"/>
            <a:stretch>
              <a:fillRect l="0" t="0" r="0" b="0"/>
            </a:stretch>
          </a:blipFill>
        </p:spPr>
      </p:sp>
      <p:sp>
        <p:nvSpPr>
          <p:cNvPr name="TextBox 11" id="11"/>
          <p:cNvSpPr txBox="true"/>
          <p:nvPr/>
        </p:nvSpPr>
        <p:spPr>
          <a:xfrm rot="0">
            <a:off x="-521865" y="2061139"/>
            <a:ext cx="19331730" cy="2814751"/>
          </a:xfrm>
          <a:prstGeom prst="rect">
            <a:avLst/>
          </a:prstGeom>
        </p:spPr>
        <p:txBody>
          <a:bodyPr anchor="t" rtlCol="false" tIns="0" lIns="0" bIns="0" rIns="0">
            <a:spAutoFit/>
          </a:bodyPr>
          <a:lstStyle/>
          <a:p>
            <a:pPr algn="ctr">
              <a:lnSpc>
                <a:spcPts val="7472"/>
              </a:lnSpc>
            </a:pPr>
            <a:r>
              <a:rPr lang="en-US" b="true" sz="5337">
                <a:solidFill>
                  <a:srgbClr val="2A327D"/>
                </a:solidFill>
                <a:latin typeface="Lucida Calligraphy Bold"/>
                <a:ea typeface="Lucida Calligraphy Bold"/>
                <a:cs typeface="Lucida Calligraphy Bold"/>
                <a:sym typeface="Lucida Calligraphy Bold"/>
              </a:rPr>
              <a:t>Grab a crate, Grab a tag, label it and put it back.</a:t>
            </a:r>
          </a:p>
          <a:p>
            <a:pPr algn="ctr">
              <a:lnSpc>
                <a:spcPts val="7472"/>
              </a:lnSpc>
            </a:pPr>
            <a:r>
              <a:rPr lang="en-US" b="true" sz="5337">
                <a:solidFill>
                  <a:srgbClr val="2A327D"/>
                </a:solidFill>
                <a:latin typeface="Lucida Calligraphy Bold"/>
                <a:ea typeface="Lucida Calligraphy Bold"/>
                <a:cs typeface="Lucida Calligraphy Bold"/>
                <a:sym typeface="Lucida Calligraphy Bold"/>
              </a:rPr>
              <a:t>There’s the rice and there’s the beans,</a:t>
            </a:r>
          </a:p>
          <a:p>
            <a:pPr algn="ctr">
              <a:lnSpc>
                <a:spcPts val="7472"/>
              </a:lnSpc>
            </a:pPr>
            <a:r>
              <a:rPr lang="en-US" b="true" sz="5337">
                <a:solidFill>
                  <a:srgbClr val="2A327D"/>
                </a:solidFill>
                <a:latin typeface="Lucida Calligraphy Bold"/>
                <a:ea typeface="Lucida Calligraphy Bold"/>
                <a:cs typeface="Lucida Calligraphy Bold"/>
                <a:sym typeface="Lucida Calligraphy Bold"/>
              </a:rPr>
              <a:t>There’s the whole kitchen scene.</a:t>
            </a:r>
          </a:p>
        </p:txBody>
      </p:sp>
    </p:spTree>
  </p:cSld>
  <p:clrMapOvr>
    <a:masterClrMapping/>
  </p:clrMapOvr>
  <p:transition spd="slow">
    <p:push dir="l"/>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582252" y="3199453"/>
            <a:ext cx="13182109" cy="5654515"/>
          </a:xfrm>
          <a:prstGeom prst="rect">
            <a:avLst/>
          </a:prstGeom>
        </p:spPr>
        <p:txBody>
          <a:bodyPr anchor="t" rtlCol="false" tIns="0" lIns="0" bIns="0" rIns="0">
            <a:spAutoFit/>
          </a:bodyPr>
          <a:lstStyle/>
          <a:p>
            <a:pPr algn="l">
              <a:lnSpc>
                <a:spcPts val="5688"/>
              </a:lnSpc>
            </a:pPr>
            <a:r>
              <a:rPr lang="en-US" b="true" sz="3468" u="sng">
                <a:solidFill>
                  <a:srgbClr val="000000"/>
                </a:solidFill>
                <a:latin typeface="Amiko Bold"/>
                <a:ea typeface="Amiko Bold"/>
                <a:cs typeface="Amiko Bold"/>
                <a:sym typeface="Amiko Bold"/>
              </a:rPr>
              <a:t>Right to File a Complaint: </a:t>
            </a:r>
          </a:p>
          <a:p>
            <a:pPr algn="l" marL="748910" indent="-374455" lvl="1">
              <a:lnSpc>
                <a:spcPts val="5688"/>
              </a:lnSpc>
              <a:buFont typeface="Arial"/>
              <a:buChar char="•"/>
            </a:pPr>
            <a:r>
              <a:rPr lang="en-US" b="true" sz="3468">
                <a:solidFill>
                  <a:srgbClr val="000000"/>
                </a:solidFill>
                <a:latin typeface="Amiko Bold"/>
                <a:ea typeface="Amiko Bold"/>
                <a:cs typeface="Amiko Bold"/>
                <a:sym typeface="Amiko Bold"/>
              </a:rPr>
              <a:t> </a:t>
            </a:r>
            <a:r>
              <a:rPr lang="en-US" sz="3468">
                <a:solidFill>
                  <a:srgbClr val="000000"/>
                </a:solidFill>
                <a:latin typeface="Amiko"/>
                <a:ea typeface="Amiko"/>
                <a:cs typeface="Amiko"/>
                <a:sym typeface="Amiko"/>
              </a:rPr>
              <a:t>Any person alleging discrimination based on race, color, national origin, sex, disability, age or reprisal or retaliation for prior civil rights activity in any program or activity conducted or funded by USDA, has a right to file a complaint within 180 days of the alleged discriminatory action. </a:t>
            </a:r>
          </a:p>
          <a:p>
            <a:pPr algn="l">
              <a:lnSpc>
                <a:spcPts val="5688"/>
              </a:lnSpc>
            </a:pPr>
          </a:p>
        </p:txBody>
      </p:sp>
      <p:sp>
        <p:nvSpPr>
          <p:cNvPr name="TextBox 4" id="4"/>
          <p:cNvSpPr txBox="true"/>
          <p:nvPr/>
        </p:nvSpPr>
        <p:spPr>
          <a:xfrm rot="0">
            <a:off x="4737626" y="803456"/>
            <a:ext cx="8812748" cy="1552596"/>
          </a:xfrm>
          <a:prstGeom prst="rect">
            <a:avLst/>
          </a:prstGeom>
        </p:spPr>
        <p:txBody>
          <a:bodyPr anchor="t" rtlCol="false" tIns="0" lIns="0" bIns="0" rIns="0">
            <a:spAutoFit/>
          </a:bodyPr>
          <a:lstStyle/>
          <a:p>
            <a:pPr algn="ctr">
              <a:lnSpc>
                <a:spcPts val="5850"/>
              </a:lnSpc>
            </a:pPr>
            <a:r>
              <a:rPr lang="en-US" b="true" sz="6500">
                <a:solidFill>
                  <a:srgbClr val="BF2D11"/>
                </a:solidFill>
                <a:latin typeface="Montserrat Bold"/>
                <a:ea typeface="Montserrat Bold"/>
                <a:cs typeface="Montserrat Bold"/>
                <a:sym typeface="Montserrat Bold"/>
              </a:rPr>
              <a:t>C</a:t>
            </a:r>
            <a:r>
              <a:rPr lang="en-US" b="true" sz="6500">
                <a:solidFill>
                  <a:srgbClr val="BF2D11"/>
                </a:solidFill>
                <a:latin typeface="Montserrat Bold"/>
                <a:ea typeface="Montserrat Bold"/>
                <a:cs typeface="Montserrat Bold"/>
                <a:sym typeface="Montserrat Bold"/>
              </a:rPr>
              <a:t>ivil rights complaint handling</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899999">
            <a:off x="1271181" y="3480933"/>
            <a:ext cx="1415888" cy="2060154"/>
          </a:xfrm>
          <a:custGeom>
            <a:avLst/>
            <a:gdLst/>
            <a:ahLst/>
            <a:cxnLst/>
            <a:rect r="r" b="b" t="t" l="l"/>
            <a:pathLst>
              <a:path h="2060154" w="1415888">
                <a:moveTo>
                  <a:pt x="0" y="0"/>
                </a:moveTo>
                <a:lnTo>
                  <a:pt x="1415888" y="0"/>
                </a:lnTo>
                <a:lnTo>
                  <a:pt x="1415888" y="2060154"/>
                </a:lnTo>
                <a:lnTo>
                  <a:pt x="0" y="20601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4" id="14"/>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610044" y="3022688"/>
            <a:ext cx="15126524" cy="6368890"/>
          </a:xfrm>
          <a:prstGeom prst="rect">
            <a:avLst/>
          </a:prstGeom>
        </p:spPr>
        <p:txBody>
          <a:bodyPr anchor="t" rtlCol="false" tIns="0" lIns="0" bIns="0" rIns="0">
            <a:spAutoFit/>
          </a:bodyPr>
          <a:lstStyle/>
          <a:p>
            <a:pPr algn="l" marL="748910" indent="-374455" lvl="1">
              <a:lnSpc>
                <a:spcPts val="5688"/>
              </a:lnSpc>
              <a:buFont typeface="Arial"/>
              <a:buChar char="•"/>
            </a:pPr>
            <a:r>
              <a:rPr lang="en-US" b="true" sz="3468">
                <a:solidFill>
                  <a:srgbClr val="000000"/>
                </a:solidFill>
                <a:latin typeface="Amiko Bold"/>
                <a:ea typeface="Amiko Bold"/>
                <a:cs typeface="Amiko Bold"/>
                <a:sym typeface="Amiko Bold"/>
              </a:rPr>
              <a:t> </a:t>
            </a:r>
            <a:r>
              <a:rPr lang="en-US" sz="3468">
                <a:solidFill>
                  <a:srgbClr val="000000"/>
                </a:solidFill>
                <a:latin typeface="Amiko"/>
                <a:ea typeface="Amiko"/>
                <a:cs typeface="Amiko"/>
                <a:sym typeface="Amiko"/>
              </a:rPr>
              <a:t>All civil rights complaints, written, verbal or anonymous, shall be accepted and forwarded to the FSD Food Distribution Unit within 48 hours. </a:t>
            </a:r>
          </a:p>
          <a:p>
            <a:pPr algn="l" marL="748910" indent="-374455" lvl="1">
              <a:lnSpc>
                <a:spcPts val="5688"/>
              </a:lnSpc>
              <a:buFont typeface="Arial"/>
              <a:buChar char="•"/>
            </a:pPr>
            <a:r>
              <a:rPr lang="en-US" sz="3468">
                <a:solidFill>
                  <a:srgbClr val="000000"/>
                </a:solidFill>
                <a:latin typeface="Amiko"/>
                <a:ea typeface="Amiko"/>
                <a:cs typeface="Amiko"/>
                <a:sym typeface="Amiko"/>
              </a:rPr>
              <a:t>Confidentiality is extremely important and must be maintained</a:t>
            </a:r>
          </a:p>
          <a:p>
            <a:pPr algn="l" marL="748910" indent="-374455" lvl="1">
              <a:lnSpc>
                <a:spcPts val="5688"/>
              </a:lnSpc>
              <a:buFont typeface="Arial"/>
              <a:buChar char="•"/>
            </a:pPr>
            <a:r>
              <a:rPr lang="en-US" sz="3468">
                <a:solidFill>
                  <a:srgbClr val="000000"/>
                </a:solidFill>
                <a:latin typeface="Amiko"/>
                <a:ea typeface="Amiko"/>
                <a:cs typeface="Amiko"/>
                <a:sym typeface="Amiko"/>
              </a:rPr>
              <a:t>A complaint form may be developed, but the use of such forms cannot be a pre-requisite for acceptance.</a:t>
            </a:r>
          </a:p>
          <a:p>
            <a:pPr algn="l" marL="748910" indent="-374455" lvl="1">
              <a:lnSpc>
                <a:spcPts val="5688"/>
              </a:lnSpc>
              <a:buFont typeface="Arial"/>
              <a:buChar char="•"/>
            </a:pPr>
            <a:r>
              <a:rPr lang="en-US" sz="3468">
                <a:solidFill>
                  <a:srgbClr val="000000"/>
                </a:solidFill>
                <a:latin typeface="Amiko"/>
                <a:ea typeface="Amiko"/>
                <a:cs typeface="Amiko"/>
                <a:sym typeface="Amiko"/>
              </a:rPr>
              <a:t>The State agency will forward the complaint to the FNS Regional Office and DSS Office of Civil Rights within 5 business days.</a:t>
            </a:r>
          </a:p>
          <a:p>
            <a:pPr algn="l">
              <a:lnSpc>
                <a:spcPts val="5688"/>
              </a:lnSpc>
            </a:pPr>
          </a:p>
        </p:txBody>
      </p:sp>
      <p:sp>
        <p:nvSpPr>
          <p:cNvPr name="TextBox 4" id="4"/>
          <p:cNvSpPr txBox="true"/>
          <p:nvPr/>
        </p:nvSpPr>
        <p:spPr>
          <a:xfrm rot="0">
            <a:off x="4636620" y="780596"/>
            <a:ext cx="9014761" cy="1598316"/>
          </a:xfrm>
          <a:prstGeom prst="rect">
            <a:avLst/>
          </a:prstGeom>
        </p:spPr>
        <p:txBody>
          <a:bodyPr anchor="t" rtlCol="false" tIns="0" lIns="0" bIns="0" rIns="0">
            <a:spAutoFit/>
          </a:bodyPr>
          <a:lstStyle/>
          <a:p>
            <a:pPr algn="ctr">
              <a:lnSpc>
                <a:spcPts val="6030"/>
              </a:lnSpc>
            </a:pPr>
            <a:r>
              <a:rPr lang="en-US" b="true" sz="6700">
                <a:solidFill>
                  <a:srgbClr val="BF2D11"/>
                </a:solidFill>
                <a:latin typeface="Montserrat Bold"/>
                <a:ea typeface="Montserrat Bold"/>
                <a:cs typeface="Montserrat Bold"/>
                <a:sym typeface="Montserrat Bold"/>
              </a:rPr>
              <a:t>C</a:t>
            </a:r>
            <a:r>
              <a:rPr lang="en-US" b="true" sz="6700">
                <a:solidFill>
                  <a:srgbClr val="BF2D11"/>
                </a:solidFill>
                <a:latin typeface="Montserrat Bold"/>
                <a:ea typeface="Montserrat Bold"/>
                <a:cs typeface="Montserrat Bold"/>
                <a:sym typeface="Montserrat Bold"/>
              </a:rPr>
              <a:t>ivil rights complaint handling</a:t>
            </a:r>
          </a:p>
        </p:txBody>
      </p:sp>
      <p:sp>
        <p:nvSpPr>
          <p:cNvPr name="Freeform 5" id="5"/>
          <p:cNvSpPr/>
          <p:nvPr/>
        </p:nvSpPr>
        <p:spPr>
          <a:xfrm flipH="false" flipV="false" rot="-900000">
            <a:off x="16095639" y="4324055"/>
            <a:ext cx="2327322" cy="2229997"/>
          </a:xfrm>
          <a:custGeom>
            <a:avLst/>
            <a:gdLst/>
            <a:ahLst/>
            <a:cxnLst/>
            <a:rect r="r" b="b" t="t" l="l"/>
            <a:pathLst>
              <a:path h="2229997" w="2327322">
                <a:moveTo>
                  <a:pt x="0" y="0"/>
                </a:moveTo>
                <a:lnTo>
                  <a:pt x="2327322" y="0"/>
                </a:lnTo>
                <a:lnTo>
                  <a:pt x="2327322"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5296261" y="7415819"/>
            <a:ext cx="3926079" cy="4128763"/>
          </a:xfrm>
          <a:custGeom>
            <a:avLst/>
            <a:gdLst/>
            <a:ahLst/>
            <a:cxnLst/>
            <a:rect r="r" b="b" t="t" l="l"/>
            <a:pathLst>
              <a:path h="4128763" w="3926079">
                <a:moveTo>
                  <a:pt x="3926078" y="0"/>
                </a:moveTo>
                <a:lnTo>
                  <a:pt x="0" y="0"/>
                </a:lnTo>
                <a:lnTo>
                  <a:pt x="0" y="4128763"/>
                </a:lnTo>
                <a:lnTo>
                  <a:pt x="3926078" y="4128763"/>
                </a:lnTo>
                <a:lnTo>
                  <a:pt x="392607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60000">
            <a:off x="-1444386" y="7888195"/>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01833" y="3193047"/>
            <a:ext cx="16057467" cy="6065253"/>
          </a:xfrm>
          <a:prstGeom prst="rect">
            <a:avLst/>
          </a:prstGeom>
        </p:spPr>
        <p:txBody>
          <a:bodyPr anchor="t" rtlCol="false" tIns="0" lIns="0" bIns="0" rIns="0">
            <a:spAutoFit/>
          </a:bodyPr>
          <a:lstStyle/>
          <a:p>
            <a:pPr algn="just" marL="747125" indent="-373563" lvl="1">
              <a:lnSpc>
                <a:spcPts val="4844"/>
              </a:lnSpc>
              <a:buFont typeface="Arial"/>
              <a:buChar char="•"/>
            </a:pPr>
            <a:r>
              <a:rPr lang="en-US" sz="3460">
                <a:solidFill>
                  <a:srgbClr val="000000"/>
                </a:solidFill>
                <a:latin typeface="Amiko"/>
                <a:ea typeface="Amiko"/>
                <a:cs typeface="Amiko"/>
                <a:sym typeface="Amiko"/>
              </a:rPr>
              <a:t>Name, address and telephone number, or other means of contacting the complainant;</a:t>
            </a:r>
          </a:p>
          <a:p>
            <a:pPr algn="just">
              <a:lnSpc>
                <a:spcPts val="4844"/>
              </a:lnSpc>
            </a:pPr>
          </a:p>
          <a:p>
            <a:pPr algn="just" marL="747125" indent="-373563" lvl="1">
              <a:lnSpc>
                <a:spcPts val="4844"/>
              </a:lnSpc>
              <a:buFont typeface="Arial"/>
              <a:buChar char="•"/>
            </a:pPr>
            <a:r>
              <a:rPr lang="en-US" sz="3460">
                <a:solidFill>
                  <a:srgbClr val="000000"/>
                </a:solidFill>
                <a:latin typeface="Amiko"/>
                <a:ea typeface="Amiko"/>
                <a:cs typeface="Amiko"/>
                <a:sym typeface="Amiko"/>
              </a:rPr>
              <a:t>Specific location and name of the agency delivering the service or benefit;</a:t>
            </a:r>
          </a:p>
          <a:p>
            <a:pPr algn="just">
              <a:lnSpc>
                <a:spcPts val="4844"/>
              </a:lnSpc>
            </a:pPr>
          </a:p>
          <a:p>
            <a:pPr algn="just" marL="747125" indent="-373563" lvl="1">
              <a:lnSpc>
                <a:spcPts val="4844"/>
              </a:lnSpc>
              <a:buFont typeface="Arial"/>
              <a:buChar char="•"/>
            </a:pPr>
            <a:r>
              <a:rPr lang="en-US" sz="3460">
                <a:solidFill>
                  <a:srgbClr val="000000"/>
                </a:solidFill>
                <a:latin typeface="Amiko"/>
                <a:ea typeface="Amiko"/>
                <a:cs typeface="Amiko"/>
                <a:sym typeface="Amiko"/>
              </a:rPr>
              <a:t>Nature of the incident or action that led the complainant to feel discrimination was a factor, and an example of the method of administration which is having a disparate effect on the public, potential eligible persons, applicants, or participants;</a:t>
            </a:r>
          </a:p>
        </p:txBody>
      </p:sp>
      <p:sp>
        <p:nvSpPr>
          <p:cNvPr name="TextBox 4" id="4"/>
          <p:cNvSpPr txBox="true"/>
          <p:nvPr/>
        </p:nvSpPr>
        <p:spPr>
          <a:xfrm rot="0">
            <a:off x="4930097" y="778691"/>
            <a:ext cx="8486419" cy="1611651"/>
          </a:xfrm>
          <a:prstGeom prst="rect">
            <a:avLst/>
          </a:prstGeom>
        </p:spPr>
        <p:txBody>
          <a:bodyPr anchor="t" rtlCol="false" tIns="0" lIns="0" bIns="0" rIns="0">
            <a:spAutoFit/>
          </a:bodyPr>
          <a:lstStyle/>
          <a:p>
            <a:pPr algn="ctr">
              <a:lnSpc>
                <a:spcPts val="6120"/>
              </a:lnSpc>
            </a:pPr>
            <a:r>
              <a:rPr lang="en-US" b="true" sz="6800">
                <a:solidFill>
                  <a:srgbClr val="55622B"/>
                </a:solidFill>
                <a:latin typeface="Montserrat Bold"/>
                <a:ea typeface="Montserrat Bold"/>
                <a:cs typeface="Montserrat Bold"/>
                <a:sym typeface="Montserrat Bold"/>
              </a:rPr>
              <a:t>C</a:t>
            </a:r>
            <a:r>
              <a:rPr lang="en-US" b="true" sz="6800">
                <a:solidFill>
                  <a:srgbClr val="55622B"/>
                </a:solidFill>
                <a:latin typeface="Montserrat Bold"/>
                <a:ea typeface="Montserrat Bold"/>
                <a:cs typeface="Montserrat Bold"/>
                <a:sym typeface="Montserrat Bold"/>
              </a:rPr>
              <a:t>ontents of a civil rights complaint</a:t>
            </a:r>
          </a:p>
        </p:txBody>
      </p:sp>
      <p:sp>
        <p:nvSpPr>
          <p:cNvPr name="Freeform 5" id="5"/>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01833" y="3193047"/>
            <a:ext cx="16057467" cy="7284453"/>
          </a:xfrm>
          <a:prstGeom prst="rect">
            <a:avLst/>
          </a:prstGeom>
        </p:spPr>
        <p:txBody>
          <a:bodyPr anchor="t" rtlCol="false" tIns="0" lIns="0" bIns="0" rIns="0">
            <a:spAutoFit/>
          </a:bodyPr>
          <a:lstStyle/>
          <a:p>
            <a:pPr algn="just" marL="747125" indent="-373563" lvl="1">
              <a:lnSpc>
                <a:spcPts val="4844"/>
              </a:lnSpc>
              <a:buFont typeface="Arial"/>
              <a:buChar char="•"/>
            </a:pPr>
            <a:r>
              <a:rPr lang="en-US" sz="3460">
                <a:solidFill>
                  <a:srgbClr val="000000"/>
                </a:solidFill>
                <a:latin typeface="Amiko"/>
                <a:ea typeface="Amiko"/>
                <a:cs typeface="Amiko"/>
                <a:sym typeface="Amiko"/>
              </a:rPr>
              <a:t>The basis on which the complainant believes discrimination exists;</a:t>
            </a:r>
          </a:p>
          <a:p>
            <a:pPr algn="just">
              <a:lnSpc>
                <a:spcPts val="4844"/>
              </a:lnSpc>
            </a:pPr>
          </a:p>
          <a:p>
            <a:pPr algn="just" marL="747125" indent="-373563" lvl="1">
              <a:lnSpc>
                <a:spcPts val="4844"/>
              </a:lnSpc>
              <a:buFont typeface="Arial"/>
              <a:buChar char="•"/>
            </a:pPr>
            <a:r>
              <a:rPr lang="en-US" sz="3460">
                <a:solidFill>
                  <a:srgbClr val="000000"/>
                </a:solidFill>
                <a:latin typeface="Amiko"/>
                <a:ea typeface="Amiko"/>
                <a:cs typeface="Amiko"/>
                <a:sym typeface="Amiko"/>
              </a:rPr>
              <a:t>The names, telephone numbers, titles, and business or personal addresses of persons who may have knowledge of the alleged discriminatory action; and</a:t>
            </a:r>
          </a:p>
          <a:p>
            <a:pPr algn="just">
              <a:lnSpc>
                <a:spcPts val="4844"/>
              </a:lnSpc>
            </a:pPr>
          </a:p>
          <a:p>
            <a:pPr algn="just" marL="747125" indent="-373563" lvl="1">
              <a:lnSpc>
                <a:spcPts val="4844"/>
              </a:lnSpc>
              <a:buFont typeface="Arial"/>
              <a:buChar char="•"/>
            </a:pPr>
            <a:r>
              <a:rPr lang="en-US" sz="3460">
                <a:solidFill>
                  <a:srgbClr val="000000"/>
                </a:solidFill>
                <a:latin typeface="Amiko"/>
                <a:ea typeface="Amiko"/>
                <a:cs typeface="Amiko"/>
                <a:sym typeface="Amiko"/>
              </a:rPr>
              <a:t>The date(s) during which the alleged discriminatory actions occurred.</a:t>
            </a:r>
          </a:p>
          <a:p>
            <a:pPr algn="just">
              <a:lnSpc>
                <a:spcPts val="4844"/>
              </a:lnSpc>
            </a:pPr>
          </a:p>
          <a:p>
            <a:pPr algn="just">
              <a:lnSpc>
                <a:spcPts val="4844"/>
              </a:lnSpc>
            </a:pPr>
            <a:r>
              <a:rPr lang="en-US" sz="3460">
                <a:solidFill>
                  <a:srgbClr val="000000"/>
                </a:solidFill>
                <a:latin typeface="Amiko"/>
                <a:ea typeface="Amiko"/>
                <a:cs typeface="Amiko"/>
                <a:sym typeface="Amiko"/>
              </a:rPr>
              <a:t>Note: The complaint form can be found online at:</a:t>
            </a:r>
          </a:p>
          <a:p>
            <a:pPr algn="just">
              <a:lnSpc>
                <a:spcPts val="4844"/>
              </a:lnSpc>
            </a:pPr>
            <a:r>
              <a:rPr lang="en-US" sz="3460" u="sng">
                <a:solidFill>
                  <a:srgbClr val="000000"/>
                </a:solidFill>
                <a:latin typeface="Amiko"/>
                <a:ea typeface="Amiko"/>
                <a:cs typeface="Amiko"/>
                <a:sym typeface="Amiko"/>
                <a:hlinkClick r:id="rId4" tooltip="https://www.usda.gov/oascr/how-to-file-a-program-discrimination-complaint"/>
              </a:rPr>
              <a:t>https://www.usda.gov/oascr/how-to-file-a-program-discrimination-complaint</a:t>
            </a:r>
          </a:p>
          <a:p>
            <a:pPr algn="just">
              <a:lnSpc>
                <a:spcPts val="4844"/>
              </a:lnSpc>
            </a:pPr>
          </a:p>
        </p:txBody>
      </p:sp>
      <p:sp>
        <p:nvSpPr>
          <p:cNvPr name="TextBox 4" id="4"/>
          <p:cNvSpPr txBox="true"/>
          <p:nvPr/>
        </p:nvSpPr>
        <p:spPr>
          <a:xfrm rot="0">
            <a:off x="4930097" y="778691"/>
            <a:ext cx="8486419" cy="1611651"/>
          </a:xfrm>
          <a:prstGeom prst="rect">
            <a:avLst/>
          </a:prstGeom>
        </p:spPr>
        <p:txBody>
          <a:bodyPr anchor="t" rtlCol="false" tIns="0" lIns="0" bIns="0" rIns="0">
            <a:spAutoFit/>
          </a:bodyPr>
          <a:lstStyle/>
          <a:p>
            <a:pPr algn="ctr">
              <a:lnSpc>
                <a:spcPts val="6120"/>
              </a:lnSpc>
            </a:pPr>
            <a:r>
              <a:rPr lang="en-US" b="true" sz="6800">
                <a:solidFill>
                  <a:srgbClr val="55622B"/>
                </a:solidFill>
                <a:latin typeface="Montserrat Bold"/>
                <a:ea typeface="Montserrat Bold"/>
                <a:cs typeface="Montserrat Bold"/>
                <a:sym typeface="Montserrat Bold"/>
              </a:rPr>
              <a:t>C</a:t>
            </a:r>
            <a:r>
              <a:rPr lang="en-US" b="true" sz="6800">
                <a:solidFill>
                  <a:srgbClr val="55622B"/>
                </a:solidFill>
                <a:latin typeface="Montserrat Bold"/>
                <a:ea typeface="Montserrat Bold"/>
                <a:cs typeface="Montserrat Bold"/>
                <a:sym typeface="Montserrat Bold"/>
              </a:rPr>
              <a:t>ontents of a civil rights complaint</a:t>
            </a:r>
          </a:p>
        </p:txBody>
      </p:sp>
      <p:sp>
        <p:nvSpPr>
          <p:cNvPr name="Freeform 5" id="5"/>
          <p:cNvSpPr/>
          <p:nvPr/>
        </p:nvSpPr>
        <p:spPr>
          <a:xfrm flipH="true" flipV="false" rot="900000">
            <a:off x="15677994" y="8245690"/>
            <a:ext cx="3021810" cy="3177812"/>
          </a:xfrm>
          <a:custGeom>
            <a:avLst/>
            <a:gdLst/>
            <a:ahLst/>
            <a:cxnLst/>
            <a:rect r="r" b="b" t="t" l="l"/>
            <a:pathLst>
              <a:path h="3177812" w="3021810">
                <a:moveTo>
                  <a:pt x="3021810" y="0"/>
                </a:moveTo>
                <a:lnTo>
                  <a:pt x="0" y="0"/>
                </a:lnTo>
                <a:lnTo>
                  <a:pt x="0" y="3177811"/>
                </a:lnTo>
                <a:lnTo>
                  <a:pt x="3021810" y="3177811"/>
                </a:lnTo>
                <a:lnTo>
                  <a:pt x="302181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684971" y="2898191"/>
            <a:ext cx="14976670" cy="6245353"/>
          </a:xfrm>
          <a:prstGeom prst="rect">
            <a:avLst/>
          </a:prstGeom>
        </p:spPr>
        <p:txBody>
          <a:bodyPr anchor="t" rtlCol="false" tIns="0" lIns="0" bIns="0" rIns="0">
            <a:spAutoFit/>
          </a:bodyPr>
          <a:lstStyle/>
          <a:p>
            <a:pPr algn="ctr">
              <a:lnSpc>
                <a:spcPts val="4562"/>
              </a:lnSpc>
            </a:pPr>
            <a:r>
              <a:rPr lang="en-US" sz="2781">
                <a:solidFill>
                  <a:srgbClr val="000000"/>
                </a:solidFill>
                <a:latin typeface="Amiko"/>
                <a:ea typeface="Amiko"/>
                <a:cs typeface="Amiko"/>
                <a:sym typeface="Amiko"/>
              </a:rPr>
              <a:t>To qualify for Federal assistance, written assurance that the program will be operated in compliance with all nondiscrimination laws, regulations, instructions, policies, and guidelines must be included in all agreements between agencies.</a:t>
            </a:r>
          </a:p>
          <a:p>
            <a:pPr algn="l">
              <a:lnSpc>
                <a:spcPts val="4562"/>
              </a:lnSpc>
            </a:pPr>
          </a:p>
          <a:p>
            <a:pPr algn="l">
              <a:lnSpc>
                <a:spcPts val="4562"/>
              </a:lnSpc>
            </a:pPr>
            <a:r>
              <a:rPr lang="en-US" sz="2781">
                <a:solidFill>
                  <a:srgbClr val="000000"/>
                </a:solidFill>
                <a:latin typeface="Amiko"/>
                <a:ea typeface="Amiko"/>
                <a:cs typeface="Amiko"/>
                <a:sym typeface="Amiko"/>
              </a:rPr>
              <a:t>A Civil Rights assurance statement must be incorporated in all agreements between:</a:t>
            </a:r>
          </a:p>
          <a:p>
            <a:pPr algn="l" marL="600590" indent="-300295" lvl="1">
              <a:lnSpc>
                <a:spcPts val="4562"/>
              </a:lnSpc>
              <a:buFont typeface="Arial"/>
              <a:buChar char="•"/>
            </a:pPr>
            <a:r>
              <a:rPr lang="en-US" sz="2781">
                <a:solidFill>
                  <a:srgbClr val="000000"/>
                </a:solidFill>
                <a:latin typeface="Amiko"/>
                <a:ea typeface="Amiko"/>
                <a:cs typeface="Amiko"/>
                <a:sym typeface="Amiko"/>
              </a:rPr>
              <a:t>Federal and State agencies (Federal-State Agreement)</a:t>
            </a:r>
          </a:p>
          <a:p>
            <a:pPr algn="l" marL="600590" indent="-300295" lvl="1">
              <a:lnSpc>
                <a:spcPts val="4562"/>
              </a:lnSpc>
              <a:buFont typeface="Arial"/>
              <a:buChar char="•"/>
            </a:pPr>
            <a:r>
              <a:rPr lang="en-US" sz="2781">
                <a:solidFill>
                  <a:srgbClr val="000000"/>
                </a:solidFill>
                <a:latin typeface="Amiko"/>
                <a:ea typeface="Amiko"/>
                <a:cs typeface="Amiko"/>
                <a:sym typeface="Amiko"/>
              </a:rPr>
              <a:t>State agencies and local agencies/sponsors</a:t>
            </a:r>
          </a:p>
          <a:p>
            <a:pPr algn="l" marL="600590" indent="-300295" lvl="1">
              <a:lnSpc>
                <a:spcPts val="4562"/>
              </a:lnSpc>
              <a:buFont typeface="Arial"/>
              <a:buChar char="•"/>
            </a:pPr>
            <a:r>
              <a:rPr lang="en-US" sz="2781">
                <a:solidFill>
                  <a:srgbClr val="000000"/>
                </a:solidFill>
                <a:latin typeface="Amiko"/>
                <a:ea typeface="Amiko"/>
                <a:cs typeface="Amiko"/>
                <a:sym typeface="Amiko"/>
              </a:rPr>
              <a:t>Local agencies/sponsors and sub recipients (if applicable)</a:t>
            </a:r>
          </a:p>
          <a:p>
            <a:pPr algn="l">
              <a:lnSpc>
                <a:spcPts val="4562"/>
              </a:lnSpc>
            </a:pPr>
          </a:p>
          <a:p>
            <a:pPr algn="l">
              <a:lnSpc>
                <a:spcPts val="4562"/>
              </a:lnSpc>
            </a:pPr>
            <a:r>
              <a:rPr lang="en-US" sz="2781" b="true">
                <a:solidFill>
                  <a:srgbClr val="000000"/>
                </a:solidFill>
                <a:latin typeface="Amiko Bold"/>
                <a:ea typeface="Amiko Bold"/>
                <a:cs typeface="Amiko Bold"/>
                <a:sym typeface="Amiko Bold"/>
              </a:rPr>
              <a:t>(See FNS Instruction 113-1, Appendix B or FNS Form 74)</a:t>
            </a:r>
          </a:p>
          <a:p>
            <a:pPr algn="l">
              <a:lnSpc>
                <a:spcPts val="4562"/>
              </a:lnSpc>
            </a:pPr>
          </a:p>
        </p:txBody>
      </p:sp>
      <p:sp>
        <p:nvSpPr>
          <p:cNvPr name="TextBox 4" id="4"/>
          <p:cNvSpPr txBox="true"/>
          <p:nvPr/>
        </p:nvSpPr>
        <p:spPr>
          <a:xfrm rot="0">
            <a:off x="4930097" y="1089211"/>
            <a:ext cx="8486419" cy="1047760"/>
          </a:xfrm>
          <a:prstGeom prst="rect">
            <a:avLst/>
          </a:prstGeom>
        </p:spPr>
        <p:txBody>
          <a:bodyPr anchor="t" rtlCol="false" tIns="0" lIns="0" bIns="0" rIns="0">
            <a:spAutoFit/>
          </a:bodyPr>
          <a:lstStyle/>
          <a:p>
            <a:pPr algn="ctr">
              <a:lnSpc>
                <a:spcPts val="7650"/>
              </a:lnSpc>
            </a:pPr>
            <a:r>
              <a:rPr lang="en-US" b="true" sz="8500">
                <a:solidFill>
                  <a:srgbClr val="BF2D11"/>
                </a:solidFill>
                <a:latin typeface="Montserrat Bold"/>
                <a:ea typeface="Montserrat Bold"/>
                <a:cs typeface="Montserrat Bold"/>
                <a:sym typeface="Montserrat Bold"/>
              </a:rPr>
              <a:t>A</a:t>
            </a:r>
            <a:r>
              <a:rPr lang="en-US" b="true" sz="8500">
                <a:solidFill>
                  <a:srgbClr val="BF2D11"/>
                </a:solidFill>
                <a:latin typeface="Montserrat Bold"/>
                <a:ea typeface="Montserrat Bold"/>
                <a:cs typeface="Montserrat Bold"/>
                <a:sym typeface="Montserrat Bold"/>
              </a:rPr>
              <a:t>ssurances</a:t>
            </a:r>
          </a:p>
        </p:txBody>
      </p:sp>
      <p:sp>
        <p:nvSpPr>
          <p:cNvPr name="Freeform 5" id="5"/>
          <p:cNvSpPr/>
          <p:nvPr/>
        </p:nvSpPr>
        <p:spPr>
          <a:xfrm flipH="false" flipV="false" rot="-900000">
            <a:off x="16470417" y="4324055"/>
            <a:ext cx="2327322" cy="2229997"/>
          </a:xfrm>
          <a:custGeom>
            <a:avLst/>
            <a:gdLst/>
            <a:ahLst/>
            <a:cxnLst/>
            <a:rect r="r" b="b" t="t" l="l"/>
            <a:pathLst>
              <a:path h="2229997" w="2327322">
                <a:moveTo>
                  <a:pt x="0" y="0"/>
                </a:moveTo>
                <a:lnTo>
                  <a:pt x="2327322" y="0"/>
                </a:lnTo>
                <a:lnTo>
                  <a:pt x="2327322"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450016"/>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1772368" y="8110095"/>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771653" y="8912928"/>
            <a:ext cx="3751981" cy="2510416"/>
          </a:xfrm>
          <a:custGeom>
            <a:avLst/>
            <a:gdLst/>
            <a:ahLst/>
            <a:cxnLst/>
            <a:rect r="r" b="b" t="t" l="l"/>
            <a:pathLst>
              <a:path h="2510416" w="3751981">
                <a:moveTo>
                  <a:pt x="0" y="0"/>
                </a:moveTo>
                <a:lnTo>
                  <a:pt x="3751981" y="0"/>
                </a:lnTo>
                <a:lnTo>
                  <a:pt x="3751981" y="2510417"/>
                </a:lnTo>
                <a:lnTo>
                  <a:pt x="0" y="251041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61405" y="3656744"/>
            <a:ext cx="10449890" cy="5091167"/>
          </a:xfrm>
          <a:prstGeom prst="rect">
            <a:avLst/>
          </a:prstGeom>
        </p:spPr>
        <p:txBody>
          <a:bodyPr anchor="t" rtlCol="false" tIns="0" lIns="0" bIns="0" rIns="0">
            <a:spAutoFit/>
          </a:bodyPr>
          <a:lstStyle/>
          <a:p>
            <a:pPr algn="ctr">
              <a:lnSpc>
                <a:spcPts val="5871"/>
              </a:lnSpc>
            </a:pPr>
            <a:r>
              <a:rPr lang="en-US" sz="3579">
                <a:solidFill>
                  <a:srgbClr val="000000"/>
                </a:solidFill>
                <a:latin typeface="Amiko"/>
                <a:ea typeface="Amiko"/>
                <a:cs typeface="Amiko"/>
                <a:sym typeface="Amiko"/>
              </a:rPr>
              <a:t>Who are persons with LEP?</a:t>
            </a:r>
          </a:p>
          <a:p>
            <a:pPr algn="ctr">
              <a:lnSpc>
                <a:spcPts val="5871"/>
              </a:lnSpc>
            </a:pPr>
            <a:r>
              <a:rPr lang="en-US" sz="3579">
                <a:solidFill>
                  <a:srgbClr val="000000"/>
                </a:solidFill>
                <a:latin typeface="Amiko"/>
                <a:ea typeface="Amiko"/>
                <a:cs typeface="Amiko"/>
                <a:sym typeface="Amiko"/>
              </a:rPr>
              <a:t> </a:t>
            </a:r>
          </a:p>
          <a:p>
            <a:pPr algn="ctr">
              <a:lnSpc>
                <a:spcPts val="5871"/>
              </a:lnSpc>
            </a:pPr>
            <a:r>
              <a:rPr lang="en-US" sz="3579">
                <a:solidFill>
                  <a:srgbClr val="000000"/>
                </a:solidFill>
                <a:latin typeface="Amiko"/>
                <a:ea typeface="Amiko"/>
                <a:cs typeface="Amiko"/>
                <a:sym typeface="Amiko"/>
              </a:rPr>
              <a:t>Individuals who do not speak English  as their primary language and who have a limited ability to read, speak, write, or understand English because of their national origin.</a:t>
            </a:r>
          </a:p>
          <a:p>
            <a:pPr algn="l">
              <a:lnSpc>
                <a:spcPts val="5871"/>
              </a:lnSpc>
            </a:pPr>
          </a:p>
        </p:txBody>
      </p:sp>
      <p:sp>
        <p:nvSpPr>
          <p:cNvPr name="Freeform 4" id="4"/>
          <p:cNvSpPr/>
          <p:nvPr/>
        </p:nvSpPr>
        <p:spPr>
          <a:xfrm flipH="false" flipV="false" rot="0">
            <a:off x="13416516" y="2891373"/>
            <a:ext cx="4041011" cy="5856537"/>
          </a:xfrm>
          <a:custGeom>
            <a:avLst/>
            <a:gdLst/>
            <a:ahLst/>
            <a:cxnLst/>
            <a:rect r="r" b="b" t="t" l="l"/>
            <a:pathLst>
              <a:path h="5856537" w="4041011">
                <a:moveTo>
                  <a:pt x="0" y="0"/>
                </a:moveTo>
                <a:lnTo>
                  <a:pt x="4041011" y="0"/>
                </a:lnTo>
                <a:lnTo>
                  <a:pt x="4041011" y="5856538"/>
                </a:lnTo>
                <a:lnTo>
                  <a:pt x="0" y="58565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930097" y="744401"/>
            <a:ext cx="8486419" cy="1689755"/>
          </a:xfrm>
          <a:prstGeom prst="rect">
            <a:avLst/>
          </a:prstGeom>
        </p:spPr>
        <p:txBody>
          <a:bodyPr anchor="t" rtlCol="false" tIns="0" lIns="0" bIns="0" rIns="0">
            <a:spAutoFit/>
          </a:bodyPr>
          <a:lstStyle/>
          <a:p>
            <a:pPr algn="ctr">
              <a:lnSpc>
                <a:spcPts val="6390"/>
              </a:lnSpc>
            </a:pPr>
            <a:r>
              <a:rPr lang="en-US" b="true" sz="7100">
                <a:solidFill>
                  <a:srgbClr val="BF2D11"/>
                </a:solidFill>
                <a:latin typeface="Montserrat Bold"/>
                <a:ea typeface="Montserrat Bold"/>
                <a:cs typeface="Montserrat Bold"/>
                <a:sym typeface="Montserrat Bold"/>
              </a:rPr>
              <a:t>L</a:t>
            </a:r>
            <a:r>
              <a:rPr lang="en-US" b="true" sz="7100">
                <a:solidFill>
                  <a:srgbClr val="BF2D11"/>
                </a:solidFill>
                <a:latin typeface="Montserrat Bold"/>
                <a:ea typeface="Montserrat Bold"/>
                <a:cs typeface="Montserrat Bold"/>
                <a:sym typeface="Montserrat Bold"/>
              </a:rPr>
              <a:t>imited English Proficiency (LEP)</a:t>
            </a:r>
          </a:p>
        </p:txBody>
      </p:sp>
      <p:sp>
        <p:nvSpPr>
          <p:cNvPr name="Freeform 6" id="6"/>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2160000">
            <a:off x="-1029165" y="7888195"/>
            <a:ext cx="3987078" cy="2740210"/>
          </a:xfrm>
          <a:custGeom>
            <a:avLst/>
            <a:gdLst/>
            <a:ahLst/>
            <a:cxnLst/>
            <a:rect r="r" b="b" t="t" l="l"/>
            <a:pathLst>
              <a:path h="2740210" w="3987078">
                <a:moveTo>
                  <a:pt x="0" y="0"/>
                </a:moveTo>
                <a:lnTo>
                  <a:pt x="3987079" y="0"/>
                </a:lnTo>
                <a:lnTo>
                  <a:pt x="3987079" y="2740210"/>
                </a:lnTo>
                <a:lnTo>
                  <a:pt x="0" y="274021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01833" y="3193047"/>
            <a:ext cx="16057467" cy="4236453"/>
          </a:xfrm>
          <a:prstGeom prst="rect">
            <a:avLst/>
          </a:prstGeom>
        </p:spPr>
        <p:txBody>
          <a:bodyPr anchor="t" rtlCol="false" tIns="0" lIns="0" bIns="0" rIns="0">
            <a:spAutoFit/>
          </a:bodyPr>
          <a:lstStyle/>
          <a:p>
            <a:pPr algn="ctr">
              <a:lnSpc>
                <a:spcPts val="4844"/>
              </a:lnSpc>
            </a:pPr>
            <a:r>
              <a:rPr lang="en-US" sz="3460">
                <a:solidFill>
                  <a:srgbClr val="000000"/>
                </a:solidFill>
                <a:latin typeface="Amiko"/>
                <a:ea typeface="Amiko"/>
                <a:cs typeface="Amiko"/>
                <a:sym typeface="Amiko"/>
              </a:rPr>
              <a:t>Title VI and its implementing regulations require recipients of Federal assistance (State agencies, local agencies, or other sub recipients), to take reasonable steps to ensure “meaningful” access to their programs and activities for individuals with limited English proficiency (LEP). </a:t>
            </a:r>
          </a:p>
          <a:p>
            <a:pPr algn="ctr">
              <a:lnSpc>
                <a:spcPts val="4844"/>
              </a:lnSpc>
            </a:pPr>
          </a:p>
          <a:p>
            <a:pPr algn="ctr">
              <a:lnSpc>
                <a:spcPts val="4844"/>
              </a:lnSpc>
            </a:pPr>
            <a:r>
              <a:rPr lang="en-US" sz="3460">
                <a:solidFill>
                  <a:srgbClr val="000000"/>
                </a:solidFill>
                <a:latin typeface="Amiko"/>
                <a:ea typeface="Amiko"/>
                <a:cs typeface="Amiko"/>
                <a:sym typeface="Amiko"/>
              </a:rPr>
              <a:t>(FNS Instruction 113-1, Section VII)</a:t>
            </a:r>
          </a:p>
          <a:p>
            <a:pPr algn="ctr">
              <a:lnSpc>
                <a:spcPts val="4844"/>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LEP</a:t>
            </a:r>
            <a:r>
              <a:rPr lang="en-US" b="true" sz="8500">
                <a:solidFill>
                  <a:srgbClr val="55622B"/>
                </a:solidFill>
                <a:latin typeface="Montserrat Bold"/>
                <a:ea typeface="Montserrat Bold"/>
                <a:cs typeface="Montserrat Bold"/>
                <a:sym typeface="Montserrat Bold"/>
              </a:rPr>
              <a:t> requirements</a:t>
            </a:r>
          </a:p>
        </p:txBody>
      </p:sp>
      <p:sp>
        <p:nvSpPr>
          <p:cNvPr name="Freeform 5" id="5"/>
          <p:cNvSpPr/>
          <p:nvPr/>
        </p:nvSpPr>
        <p:spPr>
          <a:xfrm flipH="false" flipV="false" rot="-900000">
            <a:off x="16415009" y="4324055"/>
            <a:ext cx="2327322" cy="2229997"/>
          </a:xfrm>
          <a:custGeom>
            <a:avLst/>
            <a:gdLst/>
            <a:ahLst/>
            <a:cxnLst/>
            <a:rect r="r" b="b" t="t" l="l"/>
            <a:pathLst>
              <a:path h="2229997" w="2327322">
                <a:moveTo>
                  <a:pt x="0" y="0"/>
                </a:moveTo>
                <a:lnTo>
                  <a:pt x="2327322" y="0"/>
                </a:lnTo>
                <a:lnTo>
                  <a:pt x="2327322"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201833" y="3193047"/>
            <a:ext cx="16057467" cy="4846053"/>
          </a:xfrm>
          <a:prstGeom prst="rect">
            <a:avLst/>
          </a:prstGeom>
        </p:spPr>
        <p:txBody>
          <a:bodyPr anchor="t" rtlCol="false" tIns="0" lIns="0" bIns="0" rIns="0">
            <a:spAutoFit/>
          </a:bodyPr>
          <a:lstStyle/>
          <a:p>
            <a:pPr algn="l">
              <a:lnSpc>
                <a:spcPts val="4844"/>
              </a:lnSpc>
            </a:pPr>
            <a:r>
              <a:rPr lang="en-US" sz="3460" b="true">
                <a:solidFill>
                  <a:srgbClr val="000000"/>
                </a:solidFill>
                <a:latin typeface="Amiko Bold"/>
                <a:ea typeface="Amiko Bold"/>
                <a:cs typeface="Amiko Bold"/>
                <a:sym typeface="Amiko Bold"/>
              </a:rPr>
              <a:t>What is Meaningful Access?</a:t>
            </a:r>
          </a:p>
          <a:p>
            <a:pPr algn="l">
              <a:lnSpc>
                <a:spcPts val="4844"/>
              </a:lnSpc>
            </a:pPr>
          </a:p>
          <a:p>
            <a:pPr algn="l" marL="747125" indent="-373563" lvl="1">
              <a:lnSpc>
                <a:spcPts val="4844"/>
              </a:lnSpc>
              <a:buFont typeface="Arial"/>
              <a:buChar char="•"/>
            </a:pPr>
            <a:r>
              <a:rPr lang="en-US" sz="3460">
                <a:solidFill>
                  <a:srgbClr val="000000"/>
                </a:solidFill>
                <a:latin typeface="Amiko"/>
                <a:ea typeface="Amiko"/>
                <a:cs typeface="Amiko"/>
                <a:sym typeface="Amiko"/>
              </a:rPr>
              <a:t>Providing reasonable, timely, appropriate and competent language services at no cost to individuals with LEP.</a:t>
            </a:r>
          </a:p>
          <a:p>
            <a:pPr algn="l">
              <a:lnSpc>
                <a:spcPts val="4844"/>
              </a:lnSpc>
            </a:pPr>
          </a:p>
          <a:p>
            <a:pPr algn="l" marL="747125" indent="-373563" lvl="1">
              <a:lnSpc>
                <a:spcPts val="4844"/>
              </a:lnSpc>
              <a:buFont typeface="Arial"/>
              <a:buChar char="•"/>
            </a:pPr>
            <a:r>
              <a:rPr lang="en-US" sz="3460">
                <a:solidFill>
                  <a:srgbClr val="000000"/>
                </a:solidFill>
                <a:latin typeface="Amiko"/>
                <a:ea typeface="Amiko"/>
                <a:cs typeface="Amiko"/>
                <a:sym typeface="Amiko"/>
              </a:rPr>
              <a:t>Failure to provide meaningful” access may be discriminating on the basis of national origin.</a:t>
            </a:r>
          </a:p>
          <a:p>
            <a:pPr algn="l">
              <a:lnSpc>
                <a:spcPts val="4844"/>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LEP</a:t>
            </a:r>
            <a:r>
              <a:rPr lang="en-US" b="true" sz="8500">
                <a:solidFill>
                  <a:srgbClr val="55622B"/>
                </a:solidFill>
                <a:latin typeface="Montserrat Bold"/>
                <a:ea typeface="Montserrat Bold"/>
                <a:cs typeface="Montserrat Bold"/>
                <a:sym typeface="Montserrat Bold"/>
              </a:rPr>
              <a:t> requirements</a:t>
            </a:r>
          </a:p>
        </p:txBody>
      </p:sp>
      <p:sp>
        <p:nvSpPr>
          <p:cNvPr name="Freeform 5" id="5"/>
          <p:cNvSpPr/>
          <p:nvPr/>
        </p:nvSpPr>
        <p:spPr>
          <a:xfrm flipH="false" flipV="false" rot="-900000">
            <a:off x="16359602" y="4309373"/>
            <a:ext cx="2327322" cy="2229997"/>
          </a:xfrm>
          <a:custGeom>
            <a:avLst/>
            <a:gdLst/>
            <a:ahLst/>
            <a:cxnLst/>
            <a:rect r="r" b="b" t="t" l="l"/>
            <a:pathLst>
              <a:path h="2229997" w="2327322">
                <a:moveTo>
                  <a:pt x="0" y="0"/>
                </a:moveTo>
                <a:lnTo>
                  <a:pt x="2327321" y="0"/>
                </a:lnTo>
                <a:lnTo>
                  <a:pt x="2327321" y="2229998"/>
                </a:lnTo>
                <a:lnTo>
                  <a:pt x="0" y="22299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567386"/>
            <a:ext cx="3746847" cy="4113305"/>
          </a:xfrm>
          <a:custGeom>
            <a:avLst/>
            <a:gdLst/>
            <a:ahLst/>
            <a:cxnLst/>
            <a:rect r="r" b="b" t="t" l="l"/>
            <a:pathLst>
              <a:path h="4113305" w="3746847">
                <a:moveTo>
                  <a:pt x="0" y="0"/>
                </a:moveTo>
                <a:lnTo>
                  <a:pt x="3746848" y="0"/>
                </a:lnTo>
                <a:lnTo>
                  <a:pt x="3746848" y="4113305"/>
                </a:lnTo>
                <a:lnTo>
                  <a:pt x="0" y="41133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61508" y="2861301"/>
            <a:ext cx="15623596" cy="6244812"/>
          </a:xfrm>
          <a:prstGeom prst="rect">
            <a:avLst/>
          </a:prstGeom>
        </p:spPr>
        <p:txBody>
          <a:bodyPr anchor="t" rtlCol="false" tIns="0" lIns="0" bIns="0" rIns="0">
            <a:spAutoFit/>
          </a:bodyPr>
          <a:lstStyle/>
          <a:p>
            <a:pPr algn="l">
              <a:lnSpc>
                <a:spcPts val="5530"/>
              </a:lnSpc>
            </a:pPr>
            <a:r>
              <a:rPr lang="en-US" sz="3372">
                <a:solidFill>
                  <a:srgbClr val="000000"/>
                </a:solidFill>
                <a:latin typeface="Amiko"/>
                <a:ea typeface="Amiko"/>
                <a:cs typeface="Amiko"/>
                <a:sym typeface="Amiko"/>
              </a:rPr>
              <a:t>Factors to consider when ensuring “meaningful” access:</a:t>
            </a:r>
          </a:p>
          <a:p>
            <a:pPr algn="l" marL="728096" indent="-364048" lvl="1">
              <a:lnSpc>
                <a:spcPts val="5530"/>
              </a:lnSpc>
              <a:buFont typeface="Arial"/>
              <a:buChar char="•"/>
            </a:pPr>
            <a:r>
              <a:rPr lang="en-US" sz="3372">
                <a:solidFill>
                  <a:srgbClr val="000000"/>
                </a:solidFill>
                <a:latin typeface="Amiko"/>
                <a:ea typeface="Amiko"/>
                <a:cs typeface="Amiko"/>
                <a:sym typeface="Amiko"/>
              </a:rPr>
              <a:t>Number or proportion of LEP persons eligible to be served or likely to be encountered within the area serviced by the recipient</a:t>
            </a:r>
          </a:p>
          <a:p>
            <a:pPr algn="l" marL="728096" indent="-364048" lvl="1">
              <a:lnSpc>
                <a:spcPts val="5530"/>
              </a:lnSpc>
              <a:buFont typeface="Arial"/>
              <a:buChar char="•"/>
            </a:pPr>
            <a:r>
              <a:rPr lang="en-US" sz="3372">
                <a:solidFill>
                  <a:srgbClr val="000000"/>
                </a:solidFill>
                <a:latin typeface="Amiko"/>
                <a:ea typeface="Amiko"/>
                <a:cs typeface="Amiko"/>
                <a:sym typeface="Amiko"/>
              </a:rPr>
              <a:t>Frequency with which LEP individuals come in contact with the program</a:t>
            </a:r>
          </a:p>
          <a:p>
            <a:pPr algn="l" marL="728096" indent="-364048" lvl="1">
              <a:lnSpc>
                <a:spcPts val="5530"/>
              </a:lnSpc>
              <a:buFont typeface="Arial"/>
              <a:buChar char="•"/>
            </a:pPr>
            <a:r>
              <a:rPr lang="en-US" sz="3372">
                <a:solidFill>
                  <a:srgbClr val="000000"/>
                </a:solidFill>
                <a:latin typeface="Amiko"/>
                <a:ea typeface="Amiko"/>
                <a:cs typeface="Amiko"/>
                <a:sym typeface="Amiko"/>
              </a:rPr>
              <a:t>Nature and importance of the program, activity, or service provided by the program</a:t>
            </a:r>
          </a:p>
          <a:p>
            <a:pPr algn="l" marL="728096" indent="-364048" lvl="1">
              <a:lnSpc>
                <a:spcPts val="5530"/>
              </a:lnSpc>
              <a:buFont typeface="Arial"/>
              <a:buChar char="•"/>
            </a:pPr>
            <a:r>
              <a:rPr lang="en-US" sz="3372">
                <a:solidFill>
                  <a:srgbClr val="000000"/>
                </a:solidFill>
                <a:latin typeface="Amiko"/>
                <a:ea typeface="Amiko"/>
                <a:cs typeface="Amiko"/>
                <a:sym typeface="Amiko"/>
              </a:rPr>
              <a:t>Resources available and their costs.</a:t>
            </a:r>
          </a:p>
          <a:p>
            <a:pPr algn="l">
              <a:lnSpc>
                <a:spcPts val="5530"/>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BF2D11"/>
                </a:solidFill>
                <a:latin typeface="Montserrat Bold"/>
                <a:ea typeface="Montserrat Bold"/>
                <a:cs typeface="Montserrat Bold"/>
                <a:sym typeface="Montserrat Bold"/>
              </a:rPr>
              <a:t>LEP</a:t>
            </a:r>
            <a:r>
              <a:rPr lang="en-US" b="true" sz="8500">
                <a:solidFill>
                  <a:srgbClr val="BF2D11"/>
                </a:solidFill>
                <a:latin typeface="Montserrat Bold"/>
                <a:ea typeface="Montserrat Bold"/>
                <a:cs typeface="Montserrat Bold"/>
                <a:sym typeface="Montserrat Bold"/>
              </a:rPr>
              <a:t> requirements</a:t>
            </a:r>
          </a:p>
        </p:txBody>
      </p:sp>
      <p:sp>
        <p:nvSpPr>
          <p:cNvPr name="Freeform 5" id="5"/>
          <p:cNvSpPr/>
          <p:nvPr/>
        </p:nvSpPr>
        <p:spPr>
          <a:xfrm flipH="false" flipV="false" rot="-900000">
            <a:off x="16095639" y="4028501"/>
            <a:ext cx="2327322" cy="2229997"/>
          </a:xfrm>
          <a:custGeom>
            <a:avLst/>
            <a:gdLst/>
            <a:ahLst/>
            <a:cxnLst/>
            <a:rect r="r" b="b" t="t" l="l"/>
            <a:pathLst>
              <a:path h="2229997" w="2327322">
                <a:moveTo>
                  <a:pt x="0" y="0"/>
                </a:moveTo>
                <a:lnTo>
                  <a:pt x="2327322" y="0"/>
                </a:lnTo>
                <a:lnTo>
                  <a:pt x="2327322" y="2229998"/>
                </a:lnTo>
                <a:lnTo>
                  <a:pt x="0" y="22299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588704"/>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64839" y="8110095"/>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807223"/>
            <a:ext cx="3751981" cy="2510416"/>
          </a:xfrm>
          <a:custGeom>
            <a:avLst/>
            <a:gdLst/>
            <a:ahLst/>
            <a:cxnLst/>
            <a:rect r="r" b="b" t="t" l="l"/>
            <a:pathLst>
              <a:path h="2510416" w="3751981">
                <a:moveTo>
                  <a:pt x="0" y="0"/>
                </a:moveTo>
                <a:lnTo>
                  <a:pt x="3751981" y="0"/>
                </a:lnTo>
                <a:lnTo>
                  <a:pt x="3751981" y="2510417"/>
                </a:lnTo>
                <a:lnTo>
                  <a:pt x="0" y="251041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80754" y="2649183"/>
            <a:ext cx="16926492" cy="7852302"/>
          </a:xfrm>
          <a:prstGeom prst="rect">
            <a:avLst/>
          </a:prstGeom>
        </p:spPr>
        <p:txBody>
          <a:bodyPr anchor="t" rtlCol="false" tIns="0" lIns="0" bIns="0" rIns="0">
            <a:spAutoFit/>
          </a:bodyPr>
          <a:lstStyle/>
          <a:p>
            <a:pPr algn="l">
              <a:lnSpc>
                <a:spcPts val="5202"/>
              </a:lnSpc>
            </a:pPr>
            <a:r>
              <a:rPr lang="en-US" sz="3172" b="true">
                <a:solidFill>
                  <a:srgbClr val="000000"/>
                </a:solidFill>
                <a:latin typeface="Amiko Bold"/>
                <a:ea typeface="Amiko Bold"/>
                <a:cs typeface="Amiko Bold"/>
                <a:sym typeface="Amiko Bold"/>
              </a:rPr>
              <a:t>Language services:</a:t>
            </a:r>
          </a:p>
          <a:p>
            <a:pPr algn="l" marL="684917" indent="-342458" lvl="1">
              <a:lnSpc>
                <a:spcPts val="5202"/>
              </a:lnSpc>
              <a:buFont typeface="Arial"/>
              <a:buChar char="•"/>
            </a:pPr>
            <a:r>
              <a:rPr lang="en-US" sz="3172">
                <a:solidFill>
                  <a:srgbClr val="000000"/>
                </a:solidFill>
                <a:latin typeface="Amiko"/>
                <a:ea typeface="Amiko"/>
                <a:cs typeface="Amiko"/>
                <a:sym typeface="Amiko"/>
              </a:rPr>
              <a:t>Applicants and participants cannot be asked to bring their own interpreters</a:t>
            </a:r>
          </a:p>
          <a:p>
            <a:pPr algn="l" marL="684917" indent="-342458" lvl="1">
              <a:lnSpc>
                <a:spcPts val="5202"/>
              </a:lnSpc>
              <a:buFont typeface="Arial"/>
              <a:buChar char="•"/>
            </a:pPr>
            <a:r>
              <a:rPr lang="en-US" sz="3172">
                <a:solidFill>
                  <a:srgbClr val="000000"/>
                </a:solidFill>
                <a:latin typeface="Amiko"/>
                <a:ea typeface="Amiko"/>
                <a:cs typeface="Amiko"/>
                <a:sym typeface="Amiko"/>
              </a:rPr>
              <a:t>Children (under the age of 18) should not be used as interpreters</a:t>
            </a:r>
          </a:p>
          <a:p>
            <a:pPr algn="l" marL="684917" indent="-342458" lvl="1">
              <a:lnSpc>
                <a:spcPts val="5202"/>
              </a:lnSpc>
              <a:buFont typeface="Arial"/>
              <a:buChar char="•"/>
            </a:pPr>
            <a:r>
              <a:rPr lang="en-US" sz="3172">
                <a:solidFill>
                  <a:srgbClr val="000000"/>
                </a:solidFill>
                <a:latin typeface="Amiko"/>
                <a:ea typeface="Amiko"/>
                <a:cs typeface="Amiko"/>
                <a:sym typeface="Amiko"/>
              </a:rPr>
              <a:t>Use qualified, competent language resources</a:t>
            </a:r>
          </a:p>
          <a:p>
            <a:pPr algn="l">
              <a:lnSpc>
                <a:spcPts val="5202"/>
              </a:lnSpc>
            </a:pPr>
          </a:p>
          <a:p>
            <a:pPr algn="l">
              <a:lnSpc>
                <a:spcPts val="5202"/>
              </a:lnSpc>
            </a:pPr>
            <a:r>
              <a:rPr lang="en-US" sz="3172" b="true">
                <a:solidFill>
                  <a:srgbClr val="000000"/>
                </a:solidFill>
                <a:latin typeface="Amiko Bold"/>
                <a:ea typeface="Amiko Bold"/>
                <a:cs typeface="Amiko Bold"/>
                <a:sym typeface="Amiko Bold"/>
              </a:rPr>
              <a:t>Examples of language services:</a:t>
            </a:r>
          </a:p>
          <a:p>
            <a:pPr algn="l" marL="684917" indent="-342458" lvl="1">
              <a:lnSpc>
                <a:spcPts val="5202"/>
              </a:lnSpc>
              <a:buFont typeface="Arial"/>
              <a:buChar char="•"/>
            </a:pPr>
            <a:r>
              <a:rPr lang="en-US" sz="3172">
                <a:solidFill>
                  <a:srgbClr val="000000"/>
                </a:solidFill>
                <a:latin typeface="Amiko"/>
                <a:ea typeface="Amiko"/>
                <a:cs typeface="Amiko"/>
                <a:sym typeface="Amiko"/>
              </a:rPr>
              <a:t>Bilingual Staff (must be fluent in the language)</a:t>
            </a:r>
          </a:p>
          <a:p>
            <a:pPr algn="l" marL="684917" indent="-342458" lvl="1">
              <a:lnSpc>
                <a:spcPts val="5202"/>
              </a:lnSpc>
              <a:buFont typeface="Arial"/>
              <a:buChar char="•"/>
            </a:pPr>
            <a:r>
              <a:rPr lang="en-US" sz="3172">
                <a:solidFill>
                  <a:srgbClr val="000000"/>
                </a:solidFill>
                <a:latin typeface="Amiko"/>
                <a:ea typeface="Amiko"/>
                <a:cs typeface="Amiko"/>
                <a:sym typeface="Amiko"/>
              </a:rPr>
              <a:t>Telephone interpreter lines</a:t>
            </a:r>
          </a:p>
          <a:p>
            <a:pPr algn="l" marL="684917" indent="-342458" lvl="1">
              <a:lnSpc>
                <a:spcPts val="5202"/>
              </a:lnSpc>
              <a:buFont typeface="Arial"/>
              <a:buChar char="•"/>
            </a:pPr>
            <a:r>
              <a:rPr lang="en-US" sz="3172">
                <a:solidFill>
                  <a:srgbClr val="000000"/>
                </a:solidFill>
                <a:latin typeface="Amiko"/>
                <a:ea typeface="Amiko"/>
                <a:cs typeface="Amiko"/>
                <a:sym typeface="Amiko"/>
              </a:rPr>
              <a:t>Oral interpretation services</a:t>
            </a:r>
          </a:p>
          <a:p>
            <a:pPr algn="l" marL="684917" indent="-342458" lvl="1">
              <a:lnSpc>
                <a:spcPts val="5202"/>
              </a:lnSpc>
              <a:buFont typeface="Arial"/>
              <a:buChar char="•"/>
            </a:pPr>
            <a:r>
              <a:rPr lang="en-US" sz="3172">
                <a:solidFill>
                  <a:srgbClr val="000000"/>
                </a:solidFill>
                <a:latin typeface="Amiko"/>
                <a:ea typeface="Amiko"/>
                <a:cs typeface="Amiko"/>
                <a:sym typeface="Amiko"/>
              </a:rPr>
              <a:t>Written language services</a:t>
            </a:r>
          </a:p>
          <a:p>
            <a:pPr algn="l" marL="684917" indent="-342458" lvl="1">
              <a:lnSpc>
                <a:spcPts val="5202"/>
              </a:lnSpc>
              <a:buFont typeface="Arial"/>
              <a:buChar char="•"/>
            </a:pPr>
            <a:r>
              <a:rPr lang="en-US" sz="3172">
                <a:solidFill>
                  <a:srgbClr val="000000"/>
                </a:solidFill>
                <a:latin typeface="Amiko"/>
                <a:ea typeface="Amiko"/>
                <a:cs typeface="Amiko"/>
                <a:sym typeface="Amiko"/>
              </a:rPr>
              <a:t>Community organizations and volunteers</a:t>
            </a:r>
          </a:p>
          <a:p>
            <a:pPr algn="l">
              <a:lnSpc>
                <a:spcPts val="5202"/>
              </a:lnSpc>
            </a:pPr>
          </a:p>
        </p:txBody>
      </p:sp>
      <p:sp>
        <p:nvSpPr>
          <p:cNvPr name="Freeform 4" id="4"/>
          <p:cNvSpPr/>
          <p:nvPr/>
        </p:nvSpPr>
        <p:spPr>
          <a:xfrm flipH="false" flipV="false" rot="0">
            <a:off x="10508799" y="6381771"/>
            <a:ext cx="7601419" cy="3905229"/>
          </a:xfrm>
          <a:custGeom>
            <a:avLst/>
            <a:gdLst/>
            <a:ahLst/>
            <a:cxnLst/>
            <a:rect r="r" b="b" t="t" l="l"/>
            <a:pathLst>
              <a:path h="3905229" w="7601419">
                <a:moveTo>
                  <a:pt x="0" y="0"/>
                </a:moveTo>
                <a:lnTo>
                  <a:pt x="7601419" y="0"/>
                </a:lnTo>
                <a:lnTo>
                  <a:pt x="7601419" y="3905229"/>
                </a:lnTo>
                <a:lnTo>
                  <a:pt x="0" y="3905229"/>
                </a:lnTo>
                <a:lnTo>
                  <a:pt x="0" y="0"/>
                </a:lnTo>
                <a:close/>
              </a:path>
            </a:pathLst>
          </a:custGeom>
          <a:blipFill>
            <a:blip r:embed="rId4"/>
            <a:stretch>
              <a:fillRect l="0" t="0" r="0" b="0"/>
            </a:stretch>
          </a:blipFill>
        </p:spPr>
      </p:sp>
      <p:sp>
        <p:nvSpPr>
          <p:cNvPr name="TextBox 5" id="5"/>
          <p:cNvSpPr txBox="true"/>
          <p:nvPr/>
        </p:nvSpPr>
        <p:spPr>
          <a:xfrm rot="0">
            <a:off x="4930097" y="571046"/>
            <a:ext cx="8486419" cy="1998367"/>
          </a:xfrm>
          <a:prstGeom prst="rect">
            <a:avLst/>
          </a:prstGeom>
        </p:spPr>
        <p:txBody>
          <a:bodyPr anchor="t" rtlCol="false" tIns="0" lIns="0" bIns="0" rIns="0">
            <a:spAutoFit/>
          </a:bodyPr>
          <a:lstStyle/>
          <a:p>
            <a:pPr algn="ctr">
              <a:lnSpc>
                <a:spcPts val="5130"/>
              </a:lnSpc>
            </a:pPr>
            <a:r>
              <a:rPr lang="en-US" b="true" sz="5700">
                <a:solidFill>
                  <a:srgbClr val="BF2D11"/>
                </a:solidFill>
                <a:latin typeface="Montserrat Bold"/>
                <a:ea typeface="Montserrat Bold"/>
                <a:cs typeface="Montserrat Bold"/>
                <a:sym typeface="Montserrat Bold"/>
              </a:rPr>
              <a:t>L</a:t>
            </a:r>
            <a:r>
              <a:rPr lang="en-US" b="true" sz="5700">
                <a:solidFill>
                  <a:srgbClr val="BF2D11"/>
                </a:solidFill>
                <a:latin typeface="Montserrat Bold"/>
                <a:ea typeface="Montserrat Bold"/>
                <a:cs typeface="Montserrat Bold"/>
                <a:sym typeface="Montserrat Bold"/>
              </a:rPr>
              <a:t>imited English Proficiency (LEP) and program access</a:t>
            </a:r>
          </a:p>
        </p:txBody>
      </p:sp>
      <p:sp>
        <p:nvSpPr>
          <p:cNvPr name="Freeform 6" id="6"/>
          <p:cNvSpPr/>
          <p:nvPr/>
        </p:nvSpPr>
        <p:spPr>
          <a:xfrm flipH="false" flipV="false" rot="-480000">
            <a:off x="-861381" y="-983366"/>
            <a:ext cx="3746847" cy="4113305"/>
          </a:xfrm>
          <a:custGeom>
            <a:avLst/>
            <a:gdLst/>
            <a:ahLst/>
            <a:cxnLst/>
            <a:rect r="r" b="b" t="t" l="l"/>
            <a:pathLst>
              <a:path h="4113305" w="3746847">
                <a:moveTo>
                  <a:pt x="0" y="0"/>
                </a:moveTo>
                <a:lnTo>
                  <a:pt x="3746847" y="0"/>
                </a:lnTo>
                <a:lnTo>
                  <a:pt x="3746847" y="4113306"/>
                </a:lnTo>
                <a:lnTo>
                  <a:pt x="0" y="41133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2100000">
            <a:off x="15525563" y="518080"/>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true" flipV="false" rot="0">
            <a:off x="343613" y="4481949"/>
            <a:ext cx="3918583" cy="5770114"/>
          </a:xfrm>
          <a:custGeom>
            <a:avLst/>
            <a:gdLst/>
            <a:ahLst/>
            <a:cxnLst/>
            <a:rect r="r" b="b" t="t" l="l"/>
            <a:pathLst>
              <a:path h="5770114" w="3918583">
                <a:moveTo>
                  <a:pt x="3918583" y="0"/>
                </a:moveTo>
                <a:lnTo>
                  <a:pt x="0" y="0"/>
                </a:lnTo>
                <a:lnTo>
                  <a:pt x="0" y="5770114"/>
                </a:lnTo>
                <a:lnTo>
                  <a:pt x="3918583" y="5770114"/>
                </a:lnTo>
                <a:lnTo>
                  <a:pt x="3918583" y="0"/>
                </a:lnTo>
                <a:close/>
              </a:path>
            </a:pathLst>
          </a:custGeom>
          <a:blipFill>
            <a:blip r:embed="rId4"/>
            <a:stretch>
              <a:fillRect l="0" t="0" r="0" b="0"/>
            </a:stretch>
          </a:blipFill>
        </p:spPr>
      </p:sp>
      <p:grpSp>
        <p:nvGrpSpPr>
          <p:cNvPr name="Group 10" id="10"/>
          <p:cNvGrpSpPr/>
          <p:nvPr/>
        </p:nvGrpSpPr>
        <p:grpSpPr>
          <a:xfrm rot="0">
            <a:off x="5547234" y="7509729"/>
            <a:ext cx="2323752" cy="2561437"/>
            <a:chOff x="0" y="0"/>
            <a:chExt cx="3098336" cy="3415250"/>
          </a:xfrm>
        </p:grpSpPr>
        <p:sp>
          <p:nvSpPr>
            <p:cNvPr name="Freeform 11" id="11"/>
            <p:cNvSpPr/>
            <p:nvPr/>
          </p:nvSpPr>
          <p:spPr>
            <a:xfrm flipH="false" flipV="false" rot="0">
              <a:off x="1786323" y="292223"/>
              <a:ext cx="1312013" cy="1108651"/>
            </a:xfrm>
            <a:custGeom>
              <a:avLst/>
              <a:gdLst/>
              <a:ahLst/>
              <a:cxnLst/>
              <a:rect r="r" b="b" t="t" l="l"/>
              <a:pathLst>
                <a:path h="1108651" w="1312013">
                  <a:moveTo>
                    <a:pt x="0" y="0"/>
                  </a:moveTo>
                  <a:lnTo>
                    <a:pt x="1312013" y="0"/>
                  </a:lnTo>
                  <a:lnTo>
                    <a:pt x="1312013" y="1108651"/>
                  </a:lnTo>
                  <a:lnTo>
                    <a:pt x="0" y="11086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460558" y="1492601"/>
              <a:ext cx="647335" cy="1598358"/>
            </a:xfrm>
            <a:custGeom>
              <a:avLst/>
              <a:gdLst/>
              <a:ahLst/>
              <a:cxnLst/>
              <a:rect r="r" b="b" t="t" l="l"/>
              <a:pathLst>
                <a:path h="1598358" w="647335">
                  <a:moveTo>
                    <a:pt x="0" y="0"/>
                  </a:moveTo>
                  <a:lnTo>
                    <a:pt x="647335" y="0"/>
                  </a:lnTo>
                  <a:lnTo>
                    <a:pt x="647335" y="1598358"/>
                  </a:lnTo>
                  <a:lnTo>
                    <a:pt x="0" y="15983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1454069">
              <a:off x="1244755" y="1998574"/>
              <a:ext cx="1439237" cy="1172978"/>
            </a:xfrm>
            <a:custGeom>
              <a:avLst/>
              <a:gdLst/>
              <a:ahLst/>
              <a:cxnLst/>
              <a:rect r="r" b="b" t="t" l="l"/>
              <a:pathLst>
                <a:path h="1172978" w="1439237">
                  <a:moveTo>
                    <a:pt x="0" y="0"/>
                  </a:moveTo>
                  <a:lnTo>
                    <a:pt x="1439237" y="0"/>
                  </a:lnTo>
                  <a:lnTo>
                    <a:pt x="1439237" y="1172978"/>
                  </a:lnTo>
                  <a:lnTo>
                    <a:pt x="0" y="11729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p:cNvSpPr/>
            <p:nvPr/>
          </p:nvSpPr>
          <p:spPr>
            <a:xfrm flipH="false" flipV="false" rot="-1395546">
              <a:off x="336084" y="318613"/>
              <a:ext cx="2050867" cy="2124251"/>
            </a:xfrm>
            <a:custGeom>
              <a:avLst/>
              <a:gdLst/>
              <a:ahLst/>
              <a:cxnLst/>
              <a:rect r="r" b="b" t="t" l="l"/>
              <a:pathLst>
                <a:path h="2124251" w="2050867">
                  <a:moveTo>
                    <a:pt x="0" y="0"/>
                  </a:moveTo>
                  <a:lnTo>
                    <a:pt x="2050867" y="0"/>
                  </a:lnTo>
                  <a:lnTo>
                    <a:pt x="2050867" y="2124250"/>
                  </a:lnTo>
                  <a:lnTo>
                    <a:pt x="0" y="2124250"/>
                  </a:lnTo>
                  <a:lnTo>
                    <a:pt x="0" y="0"/>
                  </a:lnTo>
                  <a:close/>
                </a:path>
              </a:pathLst>
            </a:custGeom>
            <a:blipFill>
              <a:blip r:embed="rId11"/>
              <a:stretch>
                <a:fillRect l="0" t="0" r="0" b="0"/>
              </a:stretch>
            </a:blipFill>
          </p:spPr>
        </p:sp>
      </p:grpSp>
      <p:grpSp>
        <p:nvGrpSpPr>
          <p:cNvPr name="Group 15" id="15"/>
          <p:cNvGrpSpPr/>
          <p:nvPr/>
        </p:nvGrpSpPr>
        <p:grpSpPr>
          <a:xfrm rot="0">
            <a:off x="8008610" y="5143500"/>
            <a:ext cx="3792346" cy="5170792"/>
            <a:chOff x="0" y="0"/>
            <a:chExt cx="5056462" cy="6894389"/>
          </a:xfrm>
        </p:grpSpPr>
        <p:sp>
          <p:nvSpPr>
            <p:cNvPr name="Freeform 16" id="16"/>
            <p:cNvSpPr/>
            <p:nvPr/>
          </p:nvSpPr>
          <p:spPr>
            <a:xfrm flipH="false" flipV="false" rot="0">
              <a:off x="3170780" y="3928368"/>
              <a:ext cx="1109397" cy="1868458"/>
            </a:xfrm>
            <a:custGeom>
              <a:avLst/>
              <a:gdLst/>
              <a:ahLst/>
              <a:cxnLst/>
              <a:rect r="r" b="b" t="t" l="l"/>
              <a:pathLst>
                <a:path h="1868458" w="1109397">
                  <a:moveTo>
                    <a:pt x="0" y="0"/>
                  </a:moveTo>
                  <a:lnTo>
                    <a:pt x="1109397" y="0"/>
                  </a:lnTo>
                  <a:lnTo>
                    <a:pt x="1109397" y="1868458"/>
                  </a:lnTo>
                  <a:lnTo>
                    <a:pt x="0" y="18684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p:cNvSpPr/>
            <p:nvPr/>
          </p:nvSpPr>
          <p:spPr>
            <a:xfrm flipH="true" flipV="false" rot="2171382">
              <a:off x="444606" y="3459904"/>
              <a:ext cx="1109397" cy="1868458"/>
            </a:xfrm>
            <a:custGeom>
              <a:avLst/>
              <a:gdLst/>
              <a:ahLst/>
              <a:cxnLst/>
              <a:rect r="r" b="b" t="t" l="l"/>
              <a:pathLst>
                <a:path h="1868458" w="1109397">
                  <a:moveTo>
                    <a:pt x="1109397" y="0"/>
                  </a:moveTo>
                  <a:lnTo>
                    <a:pt x="0" y="0"/>
                  </a:lnTo>
                  <a:lnTo>
                    <a:pt x="0" y="1868458"/>
                  </a:lnTo>
                  <a:lnTo>
                    <a:pt x="1109397" y="1868458"/>
                  </a:lnTo>
                  <a:lnTo>
                    <a:pt x="1109397"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767685">
              <a:off x="906246" y="5138720"/>
              <a:ext cx="1982525" cy="1555456"/>
            </a:xfrm>
            <a:custGeom>
              <a:avLst/>
              <a:gdLst/>
              <a:ahLst/>
              <a:cxnLst/>
              <a:rect r="r" b="b" t="t" l="l"/>
              <a:pathLst>
                <a:path h="1555456" w="1982525">
                  <a:moveTo>
                    <a:pt x="0" y="0"/>
                  </a:moveTo>
                  <a:lnTo>
                    <a:pt x="1982525" y="0"/>
                  </a:lnTo>
                  <a:lnTo>
                    <a:pt x="1982525" y="1555456"/>
                  </a:lnTo>
                  <a:lnTo>
                    <a:pt x="0" y="155545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p:cNvSpPr/>
            <p:nvPr/>
          </p:nvSpPr>
          <p:spPr>
            <a:xfrm flipH="false" flipV="false" rot="1079885">
              <a:off x="761139" y="411772"/>
              <a:ext cx="3534184" cy="5486400"/>
            </a:xfrm>
            <a:custGeom>
              <a:avLst/>
              <a:gdLst/>
              <a:ahLst/>
              <a:cxnLst/>
              <a:rect r="r" b="b" t="t" l="l"/>
              <a:pathLst>
                <a:path h="5486400" w="3534184">
                  <a:moveTo>
                    <a:pt x="0" y="0"/>
                  </a:moveTo>
                  <a:lnTo>
                    <a:pt x="3534184" y="0"/>
                  </a:lnTo>
                  <a:lnTo>
                    <a:pt x="3534184" y="5486400"/>
                  </a:lnTo>
                  <a:lnTo>
                    <a:pt x="0" y="54864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grpSp>
      <p:grpSp>
        <p:nvGrpSpPr>
          <p:cNvPr name="Group 20" id="20"/>
          <p:cNvGrpSpPr/>
          <p:nvPr/>
        </p:nvGrpSpPr>
        <p:grpSpPr>
          <a:xfrm rot="0">
            <a:off x="11800956" y="7187193"/>
            <a:ext cx="2230866" cy="2883974"/>
            <a:chOff x="0" y="0"/>
            <a:chExt cx="2974488" cy="3845298"/>
          </a:xfrm>
        </p:grpSpPr>
        <p:sp>
          <p:nvSpPr>
            <p:cNvPr name="Freeform 21" id="21"/>
            <p:cNvSpPr/>
            <p:nvPr/>
          </p:nvSpPr>
          <p:spPr>
            <a:xfrm flipH="false" flipV="false" rot="8423146">
              <a:off x="319087" y="1521799"/>
              <a:ext cx="641022" cy="1231748"/>
            </a:xfrm>
            <a:custGeom>
              <a:avLst/>
              <a:gdLst/>
              <a:ahLst/>
              <a:cxnLst/>
              <a:rect r="r" b="b" t="t" l="l"/>
              <a:pathLst>
                <a:path h="1231748" w="641022">
                  <a:moveTo>
                    <a:pt x="0" y="0"/>
                  </a:moveTo>
                  <a:lnTo>
                    <a:pt x="641022" y="0"/>
                  </a:lnTo>
                  <a:lnTo>
                    <a:pt x="641022" y="1231748"/>
                  </a:lnTo>
                  <a:lnTo>
                    <a:pt x="0" y="123174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2" id="22"/>
            <p:cNvSpPr/>
            <p:nvPr/>
          </p:nvSpPr>
          <p:spPr>
            <a:xfrm flipH="true" flipV="false" rot="9941263">
              <a:off x="2191166" y="782388"/>
              <a:ext cx="641022" cy="1231748"/>
            </a:xfrm>
            <a:custGeom>
              <a:avLst/>
              <a:gdLst/>
              <a:ahLst/>
              <a:cxnLst/>
              <a:rect r="r" b="b" t="t" l="l"/>
              <a:pathLst>
                <a:path h="1231748" w="641022">
                  <a:moveTo>
                    <a:pt x="641022" y="0"/>
                  </a:moveTo>
                  <a:lnTo>
                    <a:pt x="0" y="0"/>
                  </a:lnTo>
                  <a:lnTo>
                    <a:pt x="0" y="1231748"/>
                  </a:lnTo>
                  <a:lnTo>
                    <a:pt x="641022" y="1231748"/>
                  </a:lnTo>
                  <a:lnTo>
                    <a:pt x="641022"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3" id="23"/>
            <p:cNvSpPr/>
            <p:nvPr/>
          </p:nvSpPr>
          <p:spPr>
            <a:xfrm flipH="false" flipV="false" rot="0">
              <a:off x="1527827" y="2350685"/>
              <a:ext cx="1446661" cy="1494613"/>
            </a:xfrm>
            <a:custGeom>
              <a:avLst/>
              <a:gdLst/>
              <a:ahLst/>
              <a:cxnLst/>
              <a:rect r="r" b="b" t="t" l="l"/>
              <a:pathLst>
                <a:path h="1494613" w="1446661">
                  <a:moveTo>
                    <a:pt x="0" y="0"/>
                  </a:moveTo>
                  <a:lnTo>
                    <a:pt x="1446661" y="0"/>
                  </a:lnTo>
                  <a:lnTo>
                    <a:pt x="1446661" y="1494613"/>
                  </a:lnTo>
                  <a:lnTo>
                    <a:pt x="0" y="149461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4" id="24"/>
            <p:cNvSpPr/>
            <p:nvPr/>
          </p:nvSpPr>
          <p:spPr>
            <a:xfrm flipH="false" flipV="false" rot="0">
              <a:off x="558800" y="0"/>
              <a:ext cx="1938054" cy="2761476"/>
            </a:xfrm>
            <a:custGeom>
              <a:avLst/>
              <a:gdLst/>
              <a:ahLst/>
              <a:cxnLst/>
              <a:rect r="r" b="b" t="t" l="l"/>
              <a:pathLst>
                <a:path h="2761476" w="1938054">
                  <a:moveTo>
                    <a:pt x="0" y="0"/>
                  </a:moveTo>
                  <a:lnTo>
                    <a:pt x="1938054" y="0"/>
                  </a:lnTo>
                  <a:lnTo>
                    <a:pt x="1938054" y="2761476"/>
                  </a:lnTo>
                  <a:lnTo>
                    <a:pt x="0" y="276147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grpSp>
      <p:grpSp>
        <p:nvGrpSpPr>
          <p:cNvPr name="Group 25" id="25"/>
          <p:cNvGrpSpPr/>
          <p:nvPr/>
        </p:nvGrpSpPr>
        <p:grpSpPr>
          <a:xfrm rot="0">
            <a:off x="14681117" y="6785356"/>
            <a:ext cx="3257349" cy="3307488"/>
            <a:chOff x="0" y="0"/>
            <a:chExt cx="4343132" cy="4409984"/>
          </a:xfrm>
        </p:grpSpPr>
        <p:sp>
          <p:nvSpPr>
            <p:cNvPr name="Freeform 26" id="26"/>
            <p:cNvSpPr/>
            <p:nvPr/>
          </p:nvSpPr>
          <p:spPr>
            <a:xfrm flipH="false" flipV="false" rot="0">
              <a:off x="0" y="1084421"/>
              <a:ext cx="1358308" cy="1132489"/>
            </a:xfrm>
            <a:custGeom>
              <a:avLst/>
              <a:gdLst/>
              <a:ahLst/>
              <a:cxnLst/>
              <a:rect r="r" b="b" t="t" l="l"/>
              <a:pathLst>
                <a:path h="1132489" w="1358308">
                  <a:moveTo>
                    <a:pt x="0" y="0"/>
                  </a:moveTo>
                  <a:lnTo>
                    <a:pt x="1358308" y="0"/>
                  </a:lnTo>
                  <a:lnTo>
                    <a:pt x="1358308" y="1132490"/>
                  </a:lnTo>
                  <a:lnTo>
                    <a:pt x="0" y="1132490"/>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27" id="27"/>
            <p:cNvSpPr/>
            <p:nvPr/>
          </p:nvSpPr>
          <p:spPr>
            <a:xfrm flipH="false" flipV="false" rot="0">
              <a:off x="3031119" y="1096340"/>
              <a:ext cx="1312013" cy="1108651"/>
            </a:xfrm>
            <a:custGeom>
              <a:avLst/>
              <a:gdLst/>
              <a:ahLst/>
              <a:cxnLst/>
              <a:rect r="r" b="b" t="t" l="l"/>
              <a:pathLst>
                <a:path h="1108651" w="1312013">
                  <a:moveTo>
                    <a:pt x="0" y="0"/>
                  </a:moveTo>
                  <a:lnTo>
                    <a:pt x="1312013" y="0"/>
                  </a:lnTo>
                  <a:lnTo>
                    <a:pt x="1312013" y="1108652"/>
                  </a:lnTo>
                  <a:lnTo>
                    <a:pt x="0" y="11086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0">
              <a:off x="1512568" y="2691804"/>
              <a:ext cx="1419646" cy="1718180"/>
            </a:xfrm>
            <a:custGeom>
              <a:avLst/>
              <a:gdLst/>
              <a:ahLst/>
              <a:cxnLst/>
              <a:rect r="r" b="b" t="t" l="l"/>
              <a:pathLst>
                <a:path h="1718180" w="1419646">
                  <a:moveTo>
                    <a:pt x="0" y="0"/>
                  </a:moveTo>
                  <a:lnTo>
                    <a:pt x="1419646" y="0"/>
                  </a:lnTo>
                  <a:lnTo>
                    <a:pt x="1419646" y="1718180"/>
                  </a:lnTo>
                  <a:lnTo>
                    <a:pt x="0" y="171818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29" id="29"/>
            <p:cNvSpPr/>
            <p:nvPr/>
          </p:nvSpPr>
          <p:spPr>
            <a:xfrm flipH="false" flipV="false" rot="0">
              <a:off x="1007205" y="0"/>
              <a:ext cx="2430372" cy="3352237"/>
            </a:xfrm>
            <a:custGeom>
              <a:avLst/>
              <a:gdLst/>
              <a:ahLst/>
              <a:cxnLst/>
              <a:rect r="r" b="b" t="t" l="l"/>
              <a:pathLst>
                <a:path h="3352237" w="2430372">
                  <a:moveTo>
                    <a:pt x="0" y="0"/>
                  </a:moveTo>
                  <a:lnTo>
                    <a:pt x="2430372" y="0"/>
                  </a:lnTo>
                  <a:lnTo>
                    <a:pt x="2430372" y="3352237"/>
                  </a:lnTo>
                  <a:lnTo>
                    <a:pt x="0" y="3352237"/>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grpSp>
      <p:sp>
        <p:nvSpPr>
          <p:cNvPr name="TextBox 30" id="30"/>
          <p:cNvSpPr txBox="true"/>
          <p:nvPr/>
        </p:nvSpPr>
        <p:spPr>
          <a:xfrm rot="0">
            <a:off x="0" y="1644617"/>
            <a:ext cx="18494643" cy="2618931"/>
          </a:xfrm>
          <a:prstGeom prst="rect">
            <a:avLst/>
          </a:prstGeom>
        </p:spPr>
        <p:txBody>
          <a:bodyPr anchor="t" rtlCol="false" tIns="0" lIns="0" bIns="0" rIns="0">
            <a:spAutoFit/>
          </a:bodyPr>
          <a:lstStyle/>
          <a:p>
            <a:pPr algn="ctr">
              <a:lnSpc>
                <a:spcPts val="6952"/>
              </a:lnSpc>
            </a:pPr>
            <a:r>
              <a:rPr lang="en-US" b="true" sz="4965">
                <a:solidFill>
                  <a:srgbClr val="2A327D"/>
                </a:solidFill>
                <a:latin typeface="Lucida Calligraphy Bold"/>
                <a:ea typeface="Lucida Calligraphy Bold"/>
                <a:cs typeface="Lucida Calligraphy Bold"/>
                <a:sym typeface="Lucida Calligraphy Bold"/>
              </a:rPr>
              <a:t>We’re a food pantry here, a haven built on cheer.</a:t>
            </a:r>
          </a:p>
          <a:p>
            <a:pPr algn="ctr">
              <a:lnSpc>
                <a:spcPts val="6952"/>
              </a:lnSpc>
            </a:pPr>
            <a:r>
              <a:rPr lang="en-US" b="true" sz="4965">
                <a:solidFill>
                  <a:srgbClr val="2A327D"/>
                </a:solidFill>
                <a:latin typeface="Lucida Calligraphy Bold"/>
                <a:ea typeface="Lucida Calligraphy Bold"/>
                <a:cs typeface="Lucida Calligraphy Bold"/>
                <a:sym typeface="Lucida Calligraphy Bold"/>
              </a:rPr>
              <a:t>Serving kids with a smile, working hard for a while.</a:t>
            </a:r>
          </a:p>
          <a:p>
            <a:pPr algn="ctr">
              <a:lnSpc>
                <a:spcPts val="6952"/>
              </a:lnSpc>
            </a:pPr>
            <a:r>
              <a:rPr lang="en-US" b="true" sz="4965">
                <a:solidFill>
                  <a:srgbClr val="2A327D"/>
                </a:solidFill>
                <a:latin typeface="Lucida Calligraphy Bold"/>
                <a:ea typeface="Lucida Calligraphy Bold"/>
                <a:cs typeface="Lucida Calligraphy Bold"/>
                <a:sym typeface="Lucida Calligraphy Bold"/>
              </a:rPr>
              <a:t>Look at all the produce!</a:t>
            </a:r>
          </a:p>
        </p:txBody>
      </p:sp>
    </p:spTree>
  </p:cSld>
  <p:clrMapOvr>
    <a:masterClrMapping/>
  </p:clrMapOvr>
  <p:transition spd="slow">
    <p:push dir="l"/>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00832" y="2857194"/>
            <a:ext cx="17171087" cy="7722603"/>
          </a:xfrm>
          <a:prstGeom prst="rect">
            <a:avLst/>
          </a:prstGeom>
        </p:spPr>
        <p:txBody>
          <a:bodyPr anchor="t" rtlCol="false" tIns="0" lIns="0" bIns="0" rIns="0">
            <a:spAutoFit/>
          </a:bodyPr>
          <a:lstStyle/>
          <a:p>
            <a:pPr algn="l">
              <a:lnSpc>
                <a:spcPts val="4844"/>
              </a:lnSpc>
            </a:pPr>
            <a:r>
              <a:rPr lang="en-US" sz="3460" b="true">
                <a:solidFill>
                  <a:srgbClr val="000000"/>
                </a:solidFill>
                <a:latin typeface="Amiko Bold"/>
                <a:ea typeface="Amiko Bold"/>
                <a:cs typeface="Amiko Bold"/>
                <a:sym typeface="Amiko Bold"/>
              </a:rPr>
              <a:t>What is the definition of disability?</a:t>
            </a:r>
          </a:p>
          <a:p>
            <a:pPr algn="l" marL="725536" indent="-362768" lvl="1">
              <a:lnSpc>
                <a:spcPts val="4704"/>
              </a:lnSpc>
              <a:buFont typeface="Arial"/>
              <a:buChar char="•"/>
            </a:pPr>
            <a:r>
              <a:rPr lang="en-US" sz="3360">
                <a:solidFill>
                  <a:srgbClr val="000000"/>
                </a:solidFill>
                <a:latin typeface="Amiko"/>
                <a:ea typeface="Amiko"/>
                <a:cs typeface="Amiko"/>
                <a:sym typeface="Amiko"/>
              </a:rPr>
              <a:t>A person who has a physical or mental impairment which substantially limits one or more major life activity, has a record of such an impairment, or is regarded as having such an impairment.</a:t>
            </a:r>
          </a:p>
          <a:p>
            <a:pPr algn="l" marL="725536" indent="-362768" lvl="1">
              <a:lnSpc>
                <a:spcPts val="4704"/>
              </a:lnSpc>
              <a:buFont typeface="Arial"/>
              <a:buChar char="•"/>
            </a:pPr>
            <a:r>
              <a:rPr lang="en-US" sz="3360">
                <a:solidFill>
                  <a:srgbClr val="000000"/>
                </a:solidFill>
                <a:latin typeface="Amiko"/>
                <a:ea typeface="Amiko"/>
                <a:cs typeface="Amiko"/>
                <a:sym typeface="Amiko"/>
              </a:rPr>
              <a:t>Major life activity means functions such as caring for one’s self, performing manual tasks, walking, seeing, hearing, speaking, breathing, learning and working.</a:t>
            </a:r>
          </a:p>
          <a:p>
            <a:pPr algn="l" marL="725536" indent="-362768" lvl="1">
              <a:lnSpc>
                <a:spcPts val="4704"/>
              </a:lnSpc>
              <a:buFont typeface="Arial"/>
              <a:buChar char="•"/>
            </a:pPr>
            <a:r>
              <a:rPr lang="en-US" sz="3360">
                <a:solidFill>
                  <a:srgbClr val="000000"/>
                </a:solidFill>
                <a:latin typeface="Amiko"/>
                <a:ea typeface="Amiko"/>
                <a:cs typeface="Amiko"/>
                <a:sym typeface="Amiko"/>
              </a:rPr>
              <a:t>Functions of the immune system, normal cell growth, digestive, bowel, bladder, neurological, brain, respiratory, circulatory, cardiovascular, endocrine, and reproductive functions.</a:t>
            </a:r>
          </a:p>
          <a:p>
            <a:pPr algn="l">
              <a:lnSpc>
                <a:spcPts val="4844"/>
              </a:lnSpc>
            </a:pPr>
          </a:p>
          <a:p>
            <a:pPr algn="ctr">
              <a:lnSpc>
                <a:spcPts val="4844"/>
              </a:lnSpc>
            </a:pPr>
            <a:r>
              <a:rPr lang="en-US" b="true" sz="3460">
                <a:solidFill>
                  <a:srgbClr val="000000"/>
                </a:solidFill>
                <a:latin typeface="Amiko Bold"/>
                <a:ea typeface="Amiko Bold"/>
                <a:cs typeface="Amiko Bold"/>
                <a:sym typeface="Amiko Bold"/>
              </a:rPr>
              <a:t> (ADA Amendments Act of 2008)</a:t>
            </a:r>
          </a:p>
          <a:p>
            <a:pPr algn="l">
              <a:lnSpc>
                <a:spcPts val="4844"/>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D</a:t>
            </a:r>
            <a:r>
              <a:rPr lang="en-US" b="true" sz="8500">
                <a:solidFill>
                  <a:srgbClr val="55622B"/>
                </a:solidFill>
                <a:latin typeface="Montserrat Bold"/>
                <a:ea typeface="Montserrat Bold"/>
                <a:cs typeface="Montserrat Bold"/>
                <a:sym typeface="Montserrat Bold"/>
              </a:rPr>
              <a:t>isability discrimination</a:t>
            </a:r>
          </a:p>
        </p:txBody>
      </p:sp>
      <p:sp>
        <p:nvSpPr>
          <p:cNvPr name="Freeform 5" id="5"/>
          <p:cNvSpPr/>
          <p:nvPr/>
        </p:nvSpPr>
        <p:spPr>
          <a:xfrm flipH="true" flipV="false" rot="900000">
            <a:off x="15296261" y="7193918"/>
            <a:ext cx="3926079" cy="4128763"/>
          </a:xfrm>
          <a:custGeom>
            <a:avLst/>
            <a:gdLst/>
            <a:ahLst/>
            <a:cxnLst/>
            <a:rect r="r" b="b" t="t" l="l"/>
            <a:pathLst>
              <a:path h="4128763" w="3926079">
                <a:moveTo>
                  <a:pt x="3926078" y="0"/>
                </a:moveTo>
                <a:lnTo>
                  <a:pt x="0" y="0"/>
                </a:lnTo>
                <a:lnTo>
                  <a:pt x="0" y="4128764"/>
                </a:lnTo>
                <a:lnTo>
                  <a:pt x="3926078" y="4128764"/>
                </a:lnTo>
                <a:lnTo>
                  <a:pt x="392607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844724" y="-1027953"/>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00832" y="2857194"/>
            <a:ext cx="17171087" cy="6065253"/>
          </a:xfrm>
          <a:prstGeom prst="rect">
            <a:avLst/>
          </a:prstGeom>
        </p:spPr>
        <p:txBody>
          <a:bodyPr anchor="t" rtlCol="false" tIns="0" lIns="0" bIns="0" rIns="0">
            <a:spAutoFit/>
          </a:bodyPr>
          <a:lstStyle/>
          <a:p>
            <a:pPr algn="l" marL="747125" indent="-373563" lvl="1">
              <a:lnSpc>
                <a:spcPts val="4844"/>
              </a:lnSpc>
              <a:buFont typeface="Arial"/>
              <a:buChar char="•"/>
            </a:pPr>
            <a:r>
              <a:rPr lang="en-US" b="true" sz="3460">
                <a:solidFill>
                  <a:srgbClr val="000000"/>
                </a:solidFill>
                <a:latin typeface="Amiko Bold"/>
                <a:ea typeface="Amiko Bold"/>
                <a:cs typeface="Amiko Bold"/>
                <a:sym typeface="Amiko Bold"/>
              </a:rPr>
              <a:t>Sections 504 and 508 of the Rehabilitation Act of 1973 </a:t>
            </a:r>
          </a:p>
          <a:p>
            <a:pPr algn="l" marL="1494250" indent="-498083" lvl="2">
              <a:lnSpc>
                <a:spcPts val="4844"/>
              </a:lnSpc>
              <a:buFont typeface="Arial"/>
              <a:buChar char="⚬"/>
            </a:pPr>
            <a:r>
              <a:rPr lang="en-US" b="true" sz="3460">
                <a:solidFill>
                  <a:srgbClr val="000000"/>
                </a:solidFill>
                <a:latin typeface="Amiko Bold"/>
                <a:ea typeface="Amiko Bold"/>
                <a:cs typeface="Amiko Bold"/>
                <a:sym typeface="Amiko Bold"/>
              </a:rPr>
              <a:t>prohibit discrimination based on disability in programs or activities receiving Federal assistance</a:t>
            </a:r>
          </a:p>
          <a:p>
            <a:pPr algn="l" marL="747125" indent="-373563" lvl="1">
              <a:lnSpc>
                <a:spcPts val="4844"/>
              </a:lnSpc>
              <a:buFont typeface="Arial"/>
              <a:buChar char="•"/>
            </a:pPr>
            <a:r>
              <a:rPr lang="en-US" b="true" sz="3460">
                <a:solidFill>
                  <a:srgbClr val="000000"/>
                </a:solidFill>
                <a:latin typeface="Amiko Bold"/>
                <a:ea typeface="Amiko Bold"/>
                <a:cs typeface="Amiko Bold"/>
                <a:sym typeface="Amiko Bold"/>
              </a:rPr>
              <a:t>Americans with Disabilities Act (ADA), 28 CFR Part 35, Title II, Subtitle A </a:t>
            </a:r>
          </a:p>
          <a:p>
            <a:pPr algn="l" marL="1494250" indent="-498083" lvl="2">
              <a:lnSpc>
                <a:spcPts val="4844"/>
              </a:lnSpc>
              <a:buFont typeface="Arial"/>
              <a:buChar char="⚬"/>
            </a:pPr>
            <a:r>
              <a:rPr lang="en-US" b="true" sz="3460">
                <a:solidFill>
                  <a:srgbClr val="000000"/>
                </a:solidFill>
                <a:latin typeface="Amiko Bold"/>
                <a:ea typeface="Amiko Bold"/>
                <a:cs typeface="Amiko Bold"/>
                <a:sym typeface="Amiko Bold"/>
              </a:rPr>
              <a:t>prohibits discrimination on the basis of disability in all services, programs and activities provided to the public by State and local governments.</a:t>
            </a:r>
          </a:p>
          <a:p>
            <a:pPr algn="l" marL="747125" indent="-373563" lvl="1">
              <a:lnSpc>
                <a:spcPts val="4844"/>
              </a:lnSpc>
              <a:buFont typeface="Arial"/>
              <a:buChar char="•"/>
            </a:pPr>
            <a:r>
              <a:rPr lang="en-US" b="true" sz="3460">
                <a:solidFill>
                  <a:srgbClr val="000000"/>
                </a:solidFill>
                <a:latin typeface="Amiko Bold"/>
                <a:ea typeface="Amiko Bold"/>
                <a:cs typeface="Amiko Bold"/>
                <a:sym typeface="Amiko Bold"/>
              </a:rPr>
              <a:t>These Civil Rights laws protect persons with disabilities who apply for or participate in all FNS-funded programs.</a:t>
            </a:r>
          </a:p>
          <a:p>
            <a:pPr algn="l">
              <a:lnSpc>
                <a:spcPts val="4844"/>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D</a:t>
            </a:r>
            <a:r>
              <a:rPr lang="en-US" b="true" sz="8500">
                <a:solidFill>
                  <a:srgbClr val="55622B"/>
                </a:solidFill>
                <a:latin typeface="Montserrat Bold"/>
                <a:ea typeface="Montserrat Bold"/>
                <a:cs typeface="Montserrat Bold"/>
                <a:sym typeface="Montserrat Bold"/>
              </a:rPr>
              <a:t>isability discrimination</a:t>
            </a:r>
          </a:p>
        </p:txBody>
      </p:sp>
      <p:sp>
        <p:nvSpPr>
          <p:cNvPr name="Freeform 5" id="5"/>
          <p:cNvSpPr/>
          <p:nvPr/>
        </p:nvSpPr>
        <p:spPr>
          <a:xfrm flipH="false" flipV="false" rot="-900000">
            <a:off x="9286989" y="8564771"/>
            <a:ext cx="2142926" cy="1387058"/>
          </a:xfrm>
          <a:custGeom>
            <a:avLst/>
            <a:gdLst/>
            <a:ahLst/>
            <a:cxnLst/>
            <a:rect r="r" b="b" t="t" l="l"/>
            <a:pathLst>
              <a:path h="1387058" w="2142926">
                <a:moveTo>
                  <a:pt x="0" y="0"/>
                </a:moveTo>
                <a:lnTo>
                  <a:pt x="2142927" y="0"/>
                </a:lnTo>
                <a:lnTo>
                  <a:pt x="2142927" y="1387058"/>
                </a:lnTo>
                <a:lnTo>
                  <a:pt x="0" y="13870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516721" y="-567386"/>
            <a:ext cx="3746847" cy="4113305"/>
          </a:xfrm>
          <a:custGeom>
            <a:avLst/>
            <a:gdLst/>
            <a:ahLst/>
            <a:cxnLst/>
            <a:rect r="r" b="b" t="t" l="l"/>
            <a:pathLst>
              <a:path h="4113305" w="3746847">
                <a:moveTo>
                  <a:pt x="0" y="0"/>
                </a:moveTo>
                <a:lnTo>
                  <a:pt x="3746847" y="0"/>
                </a:lnTo>
                <a:lnTo>
                  <a:pt x="3746847" y="4113305"/>
                </a:lnTo>
                <a:lnTo>
                  <a:pt x="0" y="41133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60000">
            <a:off x="-913549" y="8110095"/>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true" flipV="false" rot="2100000">
            <a:off x="-214225" y="5439962"/>
            <a:ext cx="1630114" cy="1891483"/>
          </a:xfrm>
          <a:custGeom>
            <a:avLst/>
            <a:gdLst/>
            <a:ahLst/>
            <a:cxnLst/>
            <a:rect r="r" b="b" t="t" l="l"/>
            <a:pathLst>
              <a:path h="1891483" w="1630114">
                <a:moveTo>
                  <a:pt x="1630114" y="0"/>
                </a:moveTo>
                <a:lnTo>
                  <a:pt x="0" y="0"/>
                </a:lnTo>
                <a:lnTo>
                  <a:pt x="0" y="1891483"/>
                </a:lnTo>
                <a:lnTo>
                  <a:pt x="1630114" y="1891483"/>
                </a:lnTo>
                <a:lnTo>
                  <a:pt x="1630114"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61508" y="3144125"/>
            <a:ext cx="15623596" cy="5517027"/>
          </a:xfrm>
          <a:prstGeom prst="rect">
            <a:avLst/>
          </a:prstGeom>
        </p:spPr>
        <p:txBody>
          <a:bodyPr anchor="t" rtlCol="false" tIns="0" lIns="0" bIns="0" rIns="0">
            <a:spAutoFit/>
          </a:bodyPr>
          <a:lstStyle/>
          <a:p>
            <a:pPr algn="ctr">
              <a:lnSpc>
                <a:spcPts val="5530"/>
              </a:lnSpc>
            </a:pPr>
            <a:r>
              <a:rPr lang="en-US" sz="3372">
                <a:solidFill>
                  <a:srgbClr val="000000"/>
                </a:solidFill>
                <a:latin typeface="Amiko"/>
                <a:ea typeface="Amiko"/>
                <a:cs typeface="Amiko"/>
                <a:sym typeface="Amiko"/>
              </a:rPr>
              <a:t>Reasonable modifications must be made in policies and practices for persons with disabilities in order to access benefits.</a:t>
            </a:r>
          </a:p>
          <a:p>
            <a:pPr algn="ctr">
              <a:lnSpc>
                <a:spcPts val="5530"/>
              </a:lnSpc>
            </a:pPr>
          </a:p>
          <a:p>
            <a:pPr algn="ctr">
              <a:lnSpc>
                <a:spcPts val="5530"/>
              </a:lnSpc>
            </a:pPr>
            <a:r>
              <a:rPr lang="en-US" sz="3372">
                <a:solidFill>
                  <a:srgbClr val="000000"/>
                </a:solidFill>
                <a:latin typeface="Amiko"/>
                <a:ea typeface="Amiko"/>
                <a:cs typeface="Amiko"/>
                <a:sym typeface="Amiko"/>
              </a:rPr>
              <a:t>This means that it is almost never appropriate to deny someone an auxiliary aid or service based on the fact that the requested accommodation runs counter to established ways of doing things (policies and practices).</a:t>
            </a:r>
          </a:p>
          <a:p>
            <a:pPr algn="ctr">
              <a:lnSpc>
                <a:spcPts val="5530"/>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BF2D11"/>
                </a:solidFill>
                <a:latin typeface="Montserrat Bold"/>
                <a:ea typeface="Montserrat Bold"/>
                <a:cs typeface="Montserrat Bold"/>
                <a:sym typeface="Montserrat Bold"/>
              </a:rPr>
              <a:t>D</a:t>
            </a:r>
            <a:r>
              <a:rPr lang="en-US" b="true" sz="8500">
                <a:solidFill>
                  <a:srgbClr val="BF2D11"/>
                </a:solidFill>
                <a:latin typeface="Montserrat Bold"/>
                <a:ea typeface="Montserrat Bold"/>
                <a:cs typeface="Montserrat Bold"/>
                <a:sym typeface="Montserrat Bold"/>
              </a:rPr>
              <a:t>isability discrimination</a:t>
            </a:r>
          </a:p>
        </p:txBody>
      </p:sp>
      <p:sp>
        <p:nvSpPr>
          <p:cNvPr name="Freeform 5" id="5"/>
          <p:cNvSpPr/>
          <p:nvPr/>
        </p:nvSpPr>
        <p:spPr>
          <a:xfrm flipH="false" flipV="false" rot="-900000">
            <a:off x="16331898" y="4173394"/>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61508" y="2953130"/>
            <a:ext cx="15623596" cy="5517027"/>
          </a:xfrm>
          <a:prstGeom prst="rect">
            <a:avLst/>
          </a:prstGeom>
        </p:spPr>
        <p:txBody>
          <a:bodyPr anchor="t" rtlCol="false" tIns="0" lIns="0" bIns="0" rIns="0">
            <a:spAutoFit/>
          </a:bodyPr>
          <a:lstStyle/>
          <a:p>
            <a:pPr algn="ctr">
              <a:lnSpc>
                <a:spcPts val="5530"/>
              </a:lnSpc>
            </a:pPr>
            <a:r>
              <a:rPr lang="en-US" b="true" sz="3372" u="sng">
                <a:solidFill>
                  <a:srgbClr val="000000"/>
                </a:solidFill>
                <a:latin typeface="Amiko Bold"/>
                <a:ea typeface="Amiko Bold"/>
                <a:cs typeface="Amiko Bold"/>
                <a:sym typeface="Amiko Bold"/>
              </a:rPr>
              <a:t>Reasonable Modifications</a:t>
            </a:r>
          </a:p>
          <a:p>
            <a:pPr algn="ctr">
              <a:lnSpc>
                <a:spcPts val="5530"/>
              </a:lnSpc>
            </a:pPr>
          </a:p>
          <a:p>
            <a:pPr algn="ctr">
              <a:lnSpc>
                <a:spcPts val="5530"/>
              </a:lnSpc>
            </a:pPr>
            <a:r>
              <a:rPr lang="en-US" sz="3372">
                <a:solidFill>
                  <a:srgbClr val="000000"/>
                </a:solidFill>
                <a:latin typeface="Amiko"/>
                <a:ea typeface="Amiko"/>
                <a:cs typeface="Amiko"/>
                <a:sym typeface="Amiko"/>
              </a:rPr>
              <a:t>A public entity shall make reasonable modifications in policies, practices, or procedure when the modifications are necessary to avoid discrimination on the basis of disability, unless the public entity can demonstrate that making the modifications would fundamentally alter the nature of the service, program or activity. [28 CFR 35.130(b)(7)(i)]</a:t>
            </a:r>
          </a:p>
          <a:p>
            <a:pPr algn="ctr">
              <a:lnSpc>
                <a:spcPts val="5530"/>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BF2D11"/>
                </a:solidFill>
                <a:latin typeface="Montserrat Bold"/>
                <a:ea typeface="Montserrat Bold"/>
                <a:cs typeface="Montserrat Bold"/>
                <a:sym typeface="Montserrat Bold"/>
              </a:rPr>
              <a:t>D</a:t>
            </a:r>
            <a:r>
              <a:rPr lang="en-US" b="true" sz="8500">
                <a:solidFill>
                  <a:srgbClr val="BF2D11"/>
                </a:solidFill>
                <a:latin typeface="Montserrat Bold"/>
                <a:ea typeface="Montserrat Bold"/>
                <a:cs typeface="Montserrat Bold"/>
                <a:sym typeface="Montserrat Bold"/>
              </a:rPr>
              <a:t>isability discrimination</a:t>
            </a:r>
          </a:p>
        </p:txBody>
      </p:sp>
      <p:sp>
        <p:nvSpPr>
          <p:cNvPr name="Freeform 5" id="5"/>
          <p:cNvSpPr/>
          <p:nvPr/>
        </p:nvSpPr>
        <p:spPr>
          <a:xfrm flipH="false" flipV="false" rot="-900000">
            <a:off x="10118058" y="8248920"/>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2100000">
            <a:off x="15722913" y="558833"/>
            <a:ext cx="3072773" cy="3565454"/>
          </a:xfrm>
          <a:custGeom>
            <a:avLst/>
            <a:gdLst/>
            <a:ahLst/>
            <a:cxnLst/>
            <a:rect r="r" b="b" t="t" l="l"/>
            <a:pathLst>
              <a:path h="3565454" w="3072773">
                <a:moveTo>
                  <a:pt x="0" y="0"/>
                </a:moveTo>
                <a:lnTo>
                  <a:pt x="3072774" y="0"/>
                </a:lnTo>
                <a:lnTo>
                  <a:pt x="3072774" y="3565454"/>
                </a:lnTo>
                <a:lnTo>
                  <a:pt x="0" y="3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759263" y="3051348"/>
            <a:ext cx="17171087" cy="3017253"/>
          </a:xfrm>
          <a:prstGeom prst="rect">
            <a:avLst/>
          </a:prstGeom>
        </p:spPr>
        <p:txBody>
          <a:bodyPr anchor="t" rtlCol="false" tIns="0" lIns="0" bIns="0" rIns="0">
            <a:spAutoFit/>
          </a:bodyPr>
          <a:lstStyle/>
          <a:p>
            <a:pPr algn="l">
              <a:lnSpc>
                <a:spcPts val="4844"/>
              </a:lnSpc>
            </a:pPr>
            <a:r>
              <a:rPr lang="en-US" sz="3460" b="true">
                <a:solidFill>
                  <a:srgbClr val="000000"/>
                </a:solidFill>
                <a:latin typeface="Amiko Bold"/>
                <a:ea typeface="Amiko Bold"/>
                <a:cs typeface="Amiko Bold"/>
                <a:sym typeface="Amiko Bold"/>
              </a:rPr>
              <a:t>There are three types of compliance reviews:</a:t>
            </a:r>
          </a:p>
          <a:p>
            <a:pPr algn="l" marL="747125" indent="-373563" lvl="1">
              <a:lnSpc>
                <a:spcPts val="4844"/>
              </a:lnSpc>
              <a:buFont typeface="Arial"/>
              <a:buChar char="•"/>
            </a:pPr>
            <a:r>
              <a:rPr lang="en-US" sz="3460">
                <a:solidFill>
                  <a:srgbClr val="000000"/>
                </a:solidFill>
                <a:latin typeface="Amiko"/>
                <a:ea typeface="Amiko"/>
                <a:cs typeface="Amiko"/>
                <a:sym typeface="Amiko"/>
              </a:rPr>
              <a:t>Pre-Award Compliance Reviews</a:t>
            </a:r>
          </a:p>
          <a:p>
            <a:pPr algn="l" marL="747125" indent="-373563" lvl="1">
              <a:lnSpc>
                <a:spcPts val="4844"/>
              </a:lnSpc>
              <a:buFont typeface="Arial"/>
              <a:buChar char="•"/>
            </a:pPr>
            <a:r>
              <a:rPr lang="en-US" sz="3460">
                <a:solidFill>
                  <a:srgbClr val="000000"/>
                </a:solidFill>
                <a:latin typeface="Amiko"/>
                <a:ea typeface="Amiko"/>
                <a:cs typeface="Amiko"/>
                <a:sym typeface="Amiko"/>
              </a:rPr>
              <a:t>Routine (Post-Award) Compliance  Reviews</a:t>
            </a:r>
          </a:p>
          <a:p>
            <a:pPr algn="l" marL="747125" indent="-373563" lvl="1">
              <a:lnSpc>
                <a:spcPts val="4844"/>
              </a:lnSpc>
              <a:buFont typeface="Arial"/>
              <a:buChar char="•"/>
            </a:pPr>
            <a:r>
              <a:rPr lang="en-US" sz="3460">
                <a:solidFill>
                  <a:srgbClr val="000000"/>
                </a:solidFill>
                <a:latin typeface="Amiko"/>
                <a:ea typeface="Amiko"/>
                <a:cs typeface="Amiko"/>
                <a:sym typeface="Amiko"/>
              </a:rPr>
              <a:t>Special Compliance Reviews</a:t>
            </a:r>
          </a:p>
          <a:p>
            <a:pPr algn="l">
              <a:lnSpc>
                <a:spcPts val="4844"/>
              </a:lnSpc>
            </a:pPr>
          </a:p>
        </p:txBody>
      </p:sp>
      <p:sp>
        <p:nvSpPr>
          <p:cNvPr name="TextBox 4" id="4"/>
          <p:cNvSpPr txBox="true"/>
          <p:nvPr/>
        </p:nvSpPr>
        <p:spPr>
          <a:xfrm rot="0">
            <a:off x="4930097" y="603436"/>
            <a:ext cx="8486419" cy="2019310"/>
          </a:xfrm>
          <a:prstGeom prst="rect">
            <a:avLst/>
          </a:prstGeom>
        </p:spPr>
        <p:txBody>
          <a:bodyPr anchor="t" rtlCol="false" tIns="0" lIns="0" bIns="0" rIns="0">
            <a:spAutoFit/>
          </a:bodyPr>
          <a:lstStyle/>
          <a:p>
            <a:pPr algn="ctr">
              <a:lnSpc>
                <a:spcPts val="7650"/>
              </a:lnSpc>
            </a:pPr>
            <a:r>
              <a:rPr lang="en-US" b="true" sz="8500">
                <a:solidFill>
                  <a:srgbClr val="55622B"/>
                </a:solidFill>
                <a:latin typeface="Montserrat Bold"/>
                <a:ea typeface="Montserrat Bold"/>
                <a:cs typeface="Montserrat Bold"/>
                <a:sym typeface="Montserrat Bold"/>
              </a:rPr>
              <a:t>C</a:t>
            </a:r>
            <a:r>
              <a:rPr lang="en-US" b="true" sz="8500">
                <a:solidFill>
                  <a:srgbClr val="55622B"/>
                </a:solidFill>
                <a:latin typeface="Montserrat Bold"/>
                <a:ea typeface="Montserrat Bold"/>
                <a:cs typeface="Montserrat Bold"/>
                <a:sym typeface="Montserrat Bold"/>
              </a:rPr>
              <a:t>ompliance reviews</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632337" y="-547241"/>
            <a:ext cx="3746847" cy="4113305"/>
          </a:xfrm>
          <a:custGeom>
            <a:avLst/>
            <a:gdLst/>
            <a:ahLst/>
            <a:cxnLst/>
            <a:rect r="r" b="b" t="t" l="l"/>
            <a:pathLst>
              <a:path h="4113305" w="3746847">
                <a:moveTo>
                  <a:pt x="0" y="0"/>
                </a:moveTo>
                <a:lnTo>
                  <a:pt x="3746847" y="0"/>
                </a:lnTo>
                <a:lnTo>
                  <a:pt x="3746847" y="4113305"/>
                </a:lnTo>
                <a:lnTo>
                  <a:pt x="0" y="41133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82743" y="3735050"/>
            <a:ext cx="15958295" cy="2740699"/>
          </a:xfrm>
          <a:prstGeom prst="rect">
            <a:avLst/>
          </a:prstGeom>
        </p:spPr>
        <p:txBody>
          <a:bodyPr anchor="t" rtlCol="false" tIns="0" lIns="0" bIns="0" rIns="0">
            <a:spAutoFit/>
          </a:bodyPr>
          <a:lstStyle/>
          <a:p>
            <a:pPr algn="ctr">
              <a:lnSpc>
                <a:spcPts val="5491"/>
              </a:lnSpc>
            </a:pPr>
            <a:r>
              <a:rPr lang="en-US" sz="3922">
                <a:solidFill>
                  <a:srgbClr val="000000"/>
                </a:solidFill>
                <a:latin typeface="Amiko"/>
                <a:ea typeface="Amiko"/>
                <a:cs typeface="Amiko"/>
                <a:sym typeface="Amiko"/>
              </a:rPr>
              <a:t>State agencies, subrecipient agencies, and local sites must be in compliance with Civil Rights requirements prior to approval for Federal financial assistance.</a:t>
            </a:r>
          </a:p>
          <a:p>
            <a:pPr algn="ctr">
              <a:lnSpc>
                <a:spcPts val="5491"/>
              </a:lnSpc>
            </a:pPr>
          </a:p>
        </p:txBody>
      </p:sp>
      <p:sp>
        <p:nvSpPr>
          <p:cNvPr name="TextBox 4" id="4"/>
          <p:cNvSpPr txBox="true"/>
          <p:nvPr/>
        </p:nvSpPr>
        <p:spPr>
          <a:xfrm rot="0">
            <a:off x="4930097" y="847271"/>
            <a:ext cx="8486419" cy="1464966"/>
          </a:xfrm>
          <a:prstGeom prst="rect">
            <a:avLst/>
          </a:prstGeom>
        </p:spPr>
        <p:txBody>
          <a:bodyPr anchor="t" rtlCol="false" tIns="0" lIns="0" bIns="0" rIns="0">
            <a:spAutoFit/>
          </a:bodyPr>
          <a:lstStyle/>
          <a:p>
            <a:pPr algn="ctr">
              <a:lnSpc>
                <a:spcPts val="5580"/>
              </a:lnSpc>
            </a:pPr>
            <a:r>
              <a:rPr lang="en-US" b="true" sz="6200">
                <a:solidFill>
                  <a:srgbClr val="55622B"/>
                </a:solidFill>
                <a:latin typeface="Montserrat Bold"/>
                <a:ea typeface="Montserrat Bold"/>
                <a:cs typeface="Montserrat Bold"/>
                <a:sym typeface="Montserrat Bold"/>
              </a:rPr>
              <a:t>P</a:t>
            </a:r>
            <a:r>
              <a:rPr lang="en-US" b="true" sz="6200">
                <a:solidFill>
                  <a:srgbClr val="55622B"/>
                </a:solidFill>
                <a:latin typeface="Montserrat Bold"/>
                <a:ea typeface="Montserrat Bold"/>
                <a:cs typeface="Montserrat Bold"/>
                <a:sym typeface="Montserrat Bold"/>
              </a:rPr>
              <a:t>re-award compliance reviews</a:t>
            </a:r>
          </a:p>
        </p:txBody>
      </p:sp>
      <p:sp>
        <p:nvSpPr>
          <p:cNvPr name="Freeform 5" id="5"/>
          <p:cNvSpPr/>
          <p:nvPr/>
        </p:nvSpPr>
        <p:spPr>
          <a:xfrm flipH="false" flipV="false" rot="-900000">
            <a:off x="15815657" y="4601093"/>
            <a:ext cx="2327322" cy="2229997"/>
          </a:xfrm>
          <a:custGeom>
            <a:avLst/>
            <a:gdLst/>
            <a:ahLst/>
            <a:cxnLst/>
            <a:rect r="r" b="b" t="t" l="l"/>
            <a:pathLst>
              <a:path h="2229997" w="2327322">
                <a:moveTo>
                  <a:pt x="0" y="0"/>
                </a:moveTo>
                <a:lnTo>
                  <a:pt x="2327322" y="0"/>
                </a:lnTo>
                <a:lnTo>
                  <a:pt x="2327322"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61508" y="3144125"/>
            <a:ext cx="15623596" cy="4126377"/>
          </a:xfrm>
          <a:prstGeom prst="rect">
            <a:avLst/>
          </a:prstGeom>
        </p:spPr>
        <p:txBody>
          <a:bodyPr anchor="t" rtlCol="false" tIns="0" lIns="0" bIns="0" rIns="0">
            <a:spAutoFit/>
          </a:bodyPr>
          <a:lstStyle/>
          <a:p>
            <a:pPr algn="ctr">
              <a:lnSpc>
                <a:spcPts val="5530"/>
              </a:lnSpc>
            </a:pPr>
            <a:r>
              <a:rPr lang="en-US" b="true" sz="3372">
                <a:solidFill>
                  <a:srgbClr val="000000"/>
                </a:solidFill>
                <a:latin typeface="Amiko Bold"/>
                <a:ea typeface="Amiko Bold"/>
                <a:cs typeface="Amiko Bold"/>
                <a:sym typeface="Amiko Bold"/>
              </a:rPr>
              <a:t>FNS and State agencies must conduct routine compliance reviews as identified by FNS Instruction 113-1 and program-specific regulations and policies.</a:t>
            </a:r>
          </a:p>
          <a:p>
            <a:pPr algn="ctr">
              <a:lnSpc>
                <a:spcPts val="5530"/>
              </a:lnSpc>
            </a:pPr>
          </a:p>
          <a:p>
            <a:pPr algn="ctr">
              <a:lnSpc>
                <a:spcPts val="5530"/>
              </a:lnSpc>
            </a:pPr>
            <a:r>
              <a:rPr lang="en-US" b="true" sz="3372">
                <a:solidFill>
                  <a:srgbClr val="000000"/>
                </a:solidFill>
                <a:latin typeface="Amiko Bold"/>
                <a:ea typeface="Amiko Bold"/>
                <a:cs typeface="Amiko Bold"/>
                <a:sym typeface="Amiko Bold"/>
              </a:rPr>
              <a:t>Assess all of the Civil Rights compliance areas.</a:t>
            </a:r>
          </a:p>
          <a:p>
            <a:pPr algn="ctr">
              <a:lnSpc>
                <a:spcPts val="5530"/>
              </a:lnSpc>
            </a:pPr>
          </a:p>
        </p:txBody>
      </p:sp>
      <p:sp>
        <p:nvSpPr>
          <p:cNvPr name="TextBox 4" id="4"/>
          <p:cNvSpPr txBox="true"/>
          <p:nvPr/>
        </p:nvSpPr>
        <p:spPr>
          <a:xfrm rot="0">
            <a:off x="4930097" y="662488"/>
            <a:ext cx="8486419" cy="1872631"/>
          </a:xfrm>
          <a:prstGeom prst="rect">
            <a:avLst/>
          </a:prstGeom>
        </p:spPr>
        <p:txBody>
          <a:bodyPr anchor="t" rtlCol="false" tIns="0" lIns="0" bIns="0" rIns="0">
            <a:spAutoFit/>
          </a:bodyPr>
          <a:lstStyle/>
          <a:p>
            <a:pPr algn="ctr">
              <a:lnSpc>
                <a:spcPts val="7110"/>
              </a:lnSpc>
            </a:pPr>
            <a:r>
              <a:rPr lang="en-US" b="true" sz="7900">
                <a:solidFill>
                  <a:srgbClr val="BF2D11"/>
                </a:solidFill>
                <a:latin typeface="Montserrat Bold"/>
                <a:ea typeface="Montserrat Bold"/>
                <a:cs typeface="Montserrat Bold"/>
                <a:sym typeface="Montserrat Bold"/>
              </a:rPr>
              <a:t>R</a:t>
            </a:r>
            <a:r>
              <a:rPr lang="en-US" b="true" sz="7900">
                <a:solidFill>
                  <a:srgbClr val="BF2D11"/>
                </a:solidFill>
                <a:latin typeface="Montserrat Bold"/>
                <a:ea typeface="Montserrat Bold"/>
                <a:cs typeface="Montserrat Bold"/>
                <a:sym typeface="Montserrat Bold"/>
              </a:rPr>
              <a:t>outine/post-award reviews</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61508" y="3144125"/>
            <a:ext cx="15623596" cy="6212352"/>
          </a:xfrm>
          <a:prstGeom prst="rect">
            <a:avLst/>
          </a:prstGeom>
        </p:spPr>
        <p:txBody>
          <a:bodyPr anchor="t" rtlCol="false" tIns="0" lIns="0" bIns="0" rIns="0">
            <a:spAutoFit/>
          </a:bodyPr>
          <a:lstStyle/>
          <a:p>
            <a:pPr algn="l">
              <a:lnSpc>
                <a:spcPts val="5530"/>
              </a:lnSpc>
            </a:pPr>
            <a:r>
              <a:rPr lang="en-US" sz="3372" b="true">
                <a:solidFill>
                  <a:srgbClr val="000000"/>
                </a:solidFill>
                <a:latin typeface="Amiko Bold"/>
                <a:ea typeface="Amiko Bold"/>
                <a:cs typeface="Amiko Bold"/>
                <a:sym typeface="Amiko Bold"/>
              </a:rPr>
              <a:t>Sample post-award review questions:</a:t>
            </a:r>
          </a:p>
          <a:p>
            <a:pPr algn="l" marL="728096" indent="-364048" lvl="1">
              <a:lnSpc>
                <a:spcPts val="5530"/>
              </a:lnSpc>
              <a:buFont typeface="Arial"/>
              <a:buChar char="•"/>
            </a:pPr>
            <a:r>
              <a:rPr lang="en-US" sz="3372">
                <a:solidFill>
                  <a:srgbClr val="000000"/>
                </a:solidFill>
                <a:latin typeface="Amiko"/>
                <a:ea typeface="Amiko"/>
                <a:cs typeface="Amiko"/>
                <a:sym typeface="Amiko"/>
              </a:rPr>
              <a:t>Do printed materials contain the nondiscrimination statement?</a:t>
            </a:r>
          </a:p>
          <a:p>
            <a:pPr algn="l" marL="728096" indent="-364048" lvl="1">
              <a:lnSpc>
                <a:spcPts val="5530"/>
              </a:lnSpc>
              <a:buFont typeface="Arial"/>
              <a:buChar char="•"/>
            </a:pPr>
            <a:r>
              <a:rPr lang="en-US" sz="3372">
                <a:solidFill>
                  <a:srgbClr val="000000"/>
                </a:solidFill>
                <a:latin typeface="Amiko"/>
                <a:ea typeface="Amiko"/>
                <a:cs typeface="Amiko"/>
                <a:sym typeface="Amiko"/>
              </a:rPr>
              <a:t>Is the “And Justice For All’ poster displayed appropriately?</a:t>
            </a:r>
          </a:p>
          <a:p>
            <a:pPr algn="l" marL="728096" indent="-364048" lvl="1">
              <a:lnSpc>
                <a:spcPts val="5530"/>
              </a:lnSpc>
              <a:buFont typeface="Arial"/>
              <a:buChar char="•"/>
            </a:pPr>
            <a:r>
              <a:rPr lang="en-US" sz="3372">
                <a:solidFill>
                  <a:srgbClr val="000000"/>
                </a:solidFill>
                <a:latin typeface="Amiko"/>
                <a:ea typeface="Amiko"/>
                <a:cs typeface="Amiko"/>
                <a:sym typeface="Amiko"/>
              </a:rPr>
              <a:t>Are program informational materials available to all?</a:t>
            </a:r>
          </a:p>
          <a:p>
            <a:pPr algn="l" marL="728096" indent="-364048" lvl="1">
              <a:lnSpc>
                <a:spcPts val="5530"/>
              </a:lnSpc>
              <a:buFont typeface="Arial"/>
              <a:buChar char="•"/>
            </a:pPr>
            <a:r>
              <a:rPr lang="en-US" sz="3372">
                <a:solidFill>
                  <a:srgbClr val="000000"/>
                </a:solidFill>
                <a:latin typeface="Amiko"/>
                <a:ea typeface="Amiko"/>
                <a:cs typeface="Amiko"/>
                <a:sym typeface="Amiko"/>
              </a:rPr>
              <a:t>How are applicants and participants advised of their rights to file a Civil Rights complaint of discrimination?</a:t>
            </a:r>
          </a:p>
          <a:p>
            <a:pPr algn="l" marL="728096" indent="-364048" lvl="1">
              <a:lnSpc>
                <a:spcPts val="5530"/>
              </a:lnSpc>
              <a:buFont typeface="Arial"/>
              <a:buChar char="•"/>
            </a:pPr>
            <a:r>
              <a:rPr lang="en-US" sz="3372">
                <a:solidFill>
                  <a:srgbClr val="000000"/>
                </a:solidFill>
                <a:latin typeface="Amiko"/>
                <a:ea typeface="Amiko"/>
                <a:cs typeface="Amiko"/>
                <a:sym typeface="Amiko"/>
              </a:rPr>
              <a:t>Are reasonable modifications appropriately made for people with disabilities?</a:t>
            </a:r>
          </a:p>
          <a:p>
            <a:pPr algn="ctr">
              <a:lnSpc>
                <a:spcPts val="5530"/>
              </a:lnSpc>
            </a:pPr>
          </a:p>
        </p:txBody>
      </p:sp>
      <p:sp>
        <p:nvSpPr>
          <p:cNvPr name="TextBox 4" id="4"/>
          <p:cNvSpPr txBox="true"/>
          <p:nvPr/>
        </p:nvSpPr>
        <p:spPr>
          <a:xfrm rot="0">
            <a:off x="4930097" y="685347"/>
            <a:ext cx="8486419" cy="1826913"/>
          </a:xfrm>
          <a:prstGeom prst="rect">
            <a:avLst/>
          </a:prstGeom>
        </p:spPr>
        <p:txBody>
          <a:bodyPr anchor="t" rtlCol="false" tIns="0" lIns="0" bIns="0" rIns="0">
            <a:spAutoFit/>
          </a:bodyPr>
          <a:lstStyle/>
          <a:p>
            <a:pPr algn="ctr">
              <a:lnSpc>
                <a:spcPts val="6930"/>
              </a:lnSpc>
            </a:pPr>
            <a:r>
              <a:rPr lang="en-US" b="true" sz="7700">
                <a:solidFill>
                  <a:srgbClr val="BF2D11"/>
                </a:solidFill>
                <a:latin typeface="Montserrat Bold"/>
                <a:ea typeface="Montserrat Bold"/>
                <a:cs typeface="Montserrat Bold"/>
                <a:sym typeface="Montserrat Bold"/>
              </a:rPr>
              <a:t>R</a:t>
            </a:r>
            <a:r>
              <a:rPr lang="en-US" b="true" sz="7700">
                <a:solidFill>
                  <a:srgbClr val="BF2D11"/>
                </a:solidFill>
                <a:latin typeface="Montserrat Bold"/>
                <a:ea typeface="Montserrat Bold"/>
                <a:cs typeface="Montserrat Bold"/>
                <a:sym typeface="Montserrat Bold"/>
              </a:rPr>
              <a:t>outine/post-award reviews</a:t>
            </a:r>
          </a:p>
        </p:txBody>
      </p:sp>
      <p:sp>
        <p:nvSpPr>
          <p:cNvPr name="Freeform 5" id="5"/>
          <p:cNvSpPr/>
          <p:nvPr/>
        </p:nvSpPr>
        <p:spPr>
          <a:xfrm flipH="false" flipV="false" rot="-900000">
            <a:off x="16359602" y="4173394"/>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443812"/>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1444386" y="8110095"/>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82743" y="3240108"/>
            <a:ext cx="15958295" cy="6234486"/>
          </a:xfrm>
          <a:prstGeom prst="rect">
            <a:avLst/>
          </a:prstGeom>
        </p:spPr>
        <p:txBody>
          <a:bodyPr anchor="t" rtlCol="false" tIns="0" lIns="0" bIns="0" rIns="0">
            <a:spAutoFit/>
          </a:bodyPr>
          <a:lstStyle/>
          <a:p>
            <a:pPr algn="l" marL="846931" indent="-423465" lvl="1">
              <a:lnSpc>
                <a:spcPts val="5491"/>
              </a:lnSpc>
              <a:buFont typeface="Arial"/>
              <a:buChar char="•"/>
            </a:pPr>
            <a:r>
              <a:rPr lang="en-US" sz="3922">
                <a:solidFill>
                  <a:srgbClr val="000000"/>
                </a:solidFill>
                <a:latin typeface="Amiko"/>
                <a:ea typeface="Amiko"/>
                <a:cs typeface="Amiko"/>
                <a:sym typeface="Amiko"/>
              </a:rPr>
              <a:t>May be scheduled or unscheduled</a:t>
            </a:r>
          </a:p>
          <a:p>
            <a:pPr algn="l" marL="846931" indent="-423465" lvl="1">
              <a:lnSpc>
                <a:spcPts val="5491"/>
              </a:lnSpc>
              <a:buFont typeface="Arial"/>
              <a:buChar char="•"/>
            </a:pPr>
            <a:r>
              <a:rPr lang="en-US" sz="3922">
                <a:solidFill>
                  <a:srgbClr val="000000"/>
                </a:solidFill>
                <a:latin typeface="Amiko"/>
                <a:ea typeface="Amiko"/>
                <a:cs typeface="Amiko"/>
                <a:sym typeface="Amiko"/>
              </a:rPr>
              <a:t>To follow-up on previous findings of noncompliance</a:t>
            </a:r>
          </a:p>
          <a:p>
            <a:pPr algn="l" marL="846931" indent="-423465" lvl="1">
              <a:lnSpc>
                <a:spcPts val="5491"/>
              </a:lnSpc>
              <a:buFont typeface="Arial"/>
              <a:buChar char="•"/>
            </a:pPr>
            <a:r>
              <a:rPr lang="en-US" sz="3922">
                <a:solidFill>
                  <a:srgbClr val="000000"/>
                </a:solidFill>
                <a:latin typeface="Amiko"/>
                <a:ea typeface="Amiko"/>
                <a:cs typeface="Amiko"/>
                <a:sym typeface="Amiko"/>
              </a:rPr>
              <a:t>To investigate reports of noncompliance by other agencies, media, or grassroot organizations</a:t>
            </a:r>
          </a:p>
          <a:p>
            <a:pPr algn="l" marL="846931" indent="-423465" lvl="1">
              <a:lnSpc>
                <a:spcPts val="5491"/>
              </a:lnSpc>
              <a:buFont typeface="Arial"/>
              <a:buChar char="•"/>
            </a:pPr>
            <a:r>
              <a:rPr lang="en-US" sz="3922">
                <a:solidFill>
                  <a:srgbClr val="000000"/>
                </a:solidFill>
                <a:latin typeface="Amiko"/>
                <a:ea typeface="Amiko"/>
                <a:cs typeface="Amiko"/>
                <a:sym typeface="Amiko"/>
              </a:rPr>
              <a:t>May be specific to an incident or policy</a:t>
            </a:r>
          </a:p>
          <a:p>
            <a:pPr algn="l" marL="846931" indent="-423465" lvl="1">
              <a:lnSpc>
                <a:spcPts val="5491"/>
              </a:lnSpc>
              <a:buFont typeface="Arial"/>
              <a:buChar char="•"/>
            </a:pPr>
            <a:r>
              <a:rPr lang="en-US" sz="3922">
                <a:solidFill>
                  <a:srgbClr val="000000"/>
                </a:solidFill>
                <a:latin typeface="Amiko"/>
                <a:ea typeface="Amiko"/>
                <a:cs typeface="Amiko"/>
                <a:sym typeface="Amiko"/>
              </a:rPr>
              <a:t>History of statistical underrepresentation of particular group(s)</a:t>
            </a:r>
          </a:p>
          <a:p>
            <a:pPr algn="l" marL="846931" indent="-423465" lvl="1">
              <a:lnSpc>
                <a:spcPts val="5491"/>
              </a:lnSpc>
              <a:buFont typeface="Arial"/>
              <a:buChar char="•"/>
            </a:pPr>
            <a:r>
              <a:rPr lang="en-US" sz="3922">
                <a:solidFill>
                  <a:srgbClr val="000000"/>
                </a:solidFill>
                <a:latin typeface="Amiko"/>
                <a:ea typeface="Amiko"/>
                <a:cs typeface="Amiko"/>
                <a:sym typeface="Amiko"/>
              </a:rPr>
              <a:t>Pattern of complaints of discrimination</a:t>
            </a:r>
          </a:p>
          <a:p>
            <a:pPr algn="ctr">
              <a:lnSpc>
                <a:spcPts val="5491"/>
              </a:lnSpc>
            </a:pPr>
          </a:p>
        </p:txBody>
      </p:sp>
      <p:sp>
        <p:nvSpPr>
          <p:cNvPr name="TextBox 4" id="4"/>
          <p:cNvSpPr txBox="true"/>
          <p:nvPr/>
        </p:nvSpPr>
        <p:spPr>
          <a:xfrm rot="0">
            <a:off x="4930097" y="803456"/>
            <a:ext cx="8486419" cy="1552596"/>
          </a:xfrm>
          <a:prstGeom prst="rect">
            <a:avLst/>
          </a:prstGeom>
        </p:spPr>
        <p:txBody>
          <a:bodyPr anchor="t" rtlCol="false" tIns="0" lIns="0" bIns="0" rIns="0">
            <a:spAutoFit/>
          </a:bodyPr>
          <a:lstStyle/>
          <a:p>
            <a:pPr algn="ctr">
              <a:lnSpc>
                <a:spcPts val="5850"/>
              </a:lnSpc>
            </a:pPr>
            <a:r>
              <a:rPr lang="en-US" b="true" sz="6500">
                <a:solidFill>
                  <a:srgbClr val="55622B"/>
                </a:solidFill>
                <a:latin typeface="Montserrat Bold"/>
                <a:ea typeface="Montserrat Bold"/>
                <a:cs typeface="Montserrat Bold"/>
                <a:sym typeface="Montserrat Bold"/>
              </a:rPr>
              <a:t>S</a:t>
            </a:r>
            <a:r>
              <a:rPr lang="en-US" b="true" sz="6500">
                <a:solidFill>
                  <a:srgbClr val="55622B"/>
                </a:solidFill>
                <a:latin typeface="Montserrat Bold"/>
                <a:ea typeface="Montserrat Bold"/>
                <a:cs typeface="Montserrat Bold"/>
                <a:sym typeface="Montserrat Bold"/>
              </a:rPr>
              <a:t>pecial compliance reviews</a:t>
            </a:r>
          </a:p>
        </p:txBody>
      </p:sp>
      <p:sp>
        <p:nvSpPr>
          <p:cNvPr name="Freeform 5" id="5"/>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82743" y="3240108"/>
            <a:ext cx="15958295" cy="6234486"/>
          </a:xfrm>
          <a:prstGeom prst="rect">
            <a:avLst/>
          </a:prstGeom>
        </p:spPr>
        <p:txBody>
          <a:bodyPr anchor="t" rtlCol="false" tIns="0" lIns="0" bIns="0" rIns="0">
            <a:spAutoFit/>
          </a:bodyPr>
          <a:lstStyle/>
          <a:p>
            <a:pPr algn="l" marL="846931" indent="-423465" lvl="1">
              <a:lnSpc>
                <a:spcPts val="5491"/>
              </a:lnSpc>
              <a:buFont typeface="Arial"/>
              <a:buChar char="•"/>
            </a:pPr>
            <a:r>
              <a:rPr lang="en-US" sz="3922">
                <a:solidFill>
                  <a:srgbClr val="000000"/>
                </a:solidFill>
                <a:latin typeface="Amiko"/>
                <a:ea typeface="Amiko"/>
                <a:cs typeface="Amiko"/>
                <a:sym typeface="Amiko"/>
              </a:rPr>
              <a:t>A factual finding that any civil rights requirement, as provided by law, regulation, policy, instruction, or guidelines, is not being adhered to by a State agency, subrecipient agency, or a local site.</a:t>
            </a:r>
          </a:p>
          <a:p>
            <a:pPr algn="l" marL="846931" indent="-423465" lvl="1">
              <a:lnSpc>
                <a:spcPts val="5491"/>
              </a:lnSpc>
              <a:buFont typeface="Arial"/>
              <a:buChar char="•"/>
            </a:pPr>
            <a:r>
              <a:rPr lang="en-US" sz="3922">
                <a:solidFill>
                  <a:srgbClr val="000000"/>
                </a:solidFill>
                <a:latin typeface="Amiko"/>
                <a:ea typeface="Amiko"/>
                <a:cs typeface="Amiko"/>
                <a:sym typeface="Amiko"/>
              </a:rPr>
              <a:t>Steps must be taken immediately to obtain voluntary compliance</a:t>
            </a:r>
          </a:p>
          <a:p>
            <a:pPr algn="l" marL="846931" indent="-423465" lvl="1">
              <a:lnSpc>
                <a:spcPts val="5491"/>
              </a:lnSpc>
              <a:buFont typeface="Arial"/>
              <a:buChar char="•"/>
            </a:pPr>
            <a:r>
              <a:rPr lang="en-US" sz="3922">
                <a:solidFill>
                  <a:srgbClr val="000000"/>
                </a:solidFill>
                <a:latin typeface="Amiko"/>
                <a:ea typeface="Amiko"/>
                <a:cs typeface="Amiko"/>
                <a:sym typeface="Amiko"/>
              </a:rPr>
              <a:t>A finding’s effective date is the date of notice to the reviewed entity.</a:t>
            </a:r>
          </a:p>
          <a:p>
            <a:pPr algn="ctr">
              <a:lnSpc>
                <a:spcPts val="5491"/>
              </a:lnSpc>
            </a:pPr>
          </a:p>
        </p:txBody>
      </p:sp>
      <p:sp>
        <p:nvSpPr>
          <p:cNvPr name="TextBox 4" id="4"/>
          <p:cNvSpPr txBox="true"/>
          <p:nvPr/>
        </p:nvSpPr>
        <p:spPr>
          <a:xfrm rot="0">
            <a:off x="4930097" y="662488"/>
            <a:ext cx="8486419" cy="1872631"/>
          </a:xfrm>
          <a:prstGeom prst="rect">
            <a:avLst/>
          </a:prstGeom>
        </p:spPr>
        <p:txBody>
          <a:bodyPr anchor="t" rtlCol="false" tIns="0" lIns="0" bIns="0" rIns="0">
            <a:spAutoFit/>
          </a:bodyPr>
          <a:lstStyle/>
          <a:p>
            <a:pPr algn="ctr">
              <a:lnSpc>
                <a:spcPts val="7110"/>
              </a:lnSpc>
            </a:pPr>
            <a:r>
              <a:rPr lang="en-US" b="true" sz="7900">
                <a:solidFill>
                  <a:srgbClr val="55622B"/>
                </a:solidFill>
                <a:latin typeface="Montserrat Bold"/>
                <a:ea typeface="Montserrat Bold"/>
                <a:cs typeface="Montserrat Bold"/>
                <a:sym typeface="Montserrat Bold"/>
              </a:rPr>
              <a:t>R</a:t>
            </a:r>
            <a:r>
              <a:rPr lang="en-US" b="true" sz="7900">
                <a:solidFill>
                  <a:srgbClr val="55622B"/>
                </a:solidFill>
                <a:latin typeface="Montserrat Bold"/>
                <a:ea typeface="Montserrat Bold"/>
                <a:cs typeface="Montserrat Bold"/>
                <a:sym typeface="Montserrat Bold"/>
              </a:rPr>
              <a:t>esolution of noncompliance</a:t>
            </a:r>
          </a:p>
        </p:txBody>
      </p:sp>
      <p:sp>
        <p:nvSpPr>
          <p:cNvPr name="Freeform 5" id="5"/>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3259676" y="4952933"/>
            <a:ext cx="11768649" cy="5529236"/>
          </a:xfrm>
          <a:custGeom>
            <a:avLst/>
            <a:gdLst/>
            <a:ahLst/>
            <a:cxnLst/>
            <a:rect r="r" b="b" t="t" l="l"/>
            <a:pathLst>
              <a:path h="5529236" w="11768649">
                <a:moveTo>
                  <a:pt x="0" y="0"/>
                </a:moveTo>
                <a:lnTo>
                  <a:pt x="11768648" y="0"/>
                </a:lnTo>
                <a:lnTo>
                  <a:pt x="11768648" y="5529236"/>
                </a:lnTo>
                <a:lnTo>
                  <a:pt x="0" y="5529236"/>
                </a:lnTo>
                <a:lnTo>
                  <a:pt x="0" y="0"/>
                </a:lnTo>
                <a:close/>
              </a:path>
            </a:pathLst>
          </a:custGeom>
          <a:blipFill>
            <a:blip r:embed="rId4"/>
            <a:stretch>
              <a:fillRect l="0" t="0" r="0" b="0"/>
            </a:stretch>
          </a:blipFill>
        </p:spPr>
      </p:sp>
      <p:sp>
        <p:nvSpPr>
          <p:cNvPr name="TextBox 10" id="10"/>
          <p:cNvSpPr txBox="true"/>
          <p:nvPr/>
        </p:nvSpPr>
        <p:spPr>
          <a:xfrm rot="0">
            <a:off x="51975" y="2334425"/>
            <a:ext cx="18236025" cy="2007109"/>
          </a:xfrm>
          <a:prstGeom prst="rect">
            <a:avLst/>
          </a:prstGeom>
        </p:spPr>
        <p:txBody>
          <a:bodyPr anchor="t" rtlCol="false" tIns="0" lIns="0" bIns="0" rIns="0">
            <a:spAutoFit/>
          </a:bodyPr>
          <a:lstStyle/>
          <a:p>
            <a:pPr algn="ctr">
              <a:lnSpc>
                <a:spcPts val="8021"/>
              </a:lnSpc>
            </a:pPr>
            <a:r>
              <a:rPr lang="en-US" b="true" sz="5729">
                <a:solidFill>
                  <a:srgbClr val="2A327D"/>
                </a:solidFill>
                <a:latin typeface="Lucida Calligraphy Bold"/>
                <a:ea typeface="Lucida Calligraphy Bold"/>
                <a:cs typeface="Lucida Calligraphy Bold"/>
                <a:sym typeface="Lucida Calligraphy Bold"/>
              </a:rPr>
              <a:t>Lift a bin, seal a bag, ahh don’t lose that tag.</a:t>
            </a:r>
          </a:p>
          <a:p>
            <a:pPr algn="ctr">
              <a:lnSpc>
                <a:spcPts val="8021"/>
              </a:lnSpc>
            </a:pPr>
            <a:r>
              <a:rPr lang="en-US" b="true" sz="5729">
                <a:solidFill>
                  <a:srgbClr val="2A327D"/>
                </a:solidFill>
                <a:latin typeface="Lucida Calligraphy Bold"/>
                <a:ea typeface="Lucida Calligraphy Bold"/>
                <a:cs typeface="Lucida Calligraphy Bold"/>
                <a:sym typeface="Lucida Calligraphy Bold"/>
              </a:rPr>
              <a:t>You’re the lifeblood of this service, everyone!</a:t>
            </a:r>
          </a:p>
        </p:txBody>
      </p:sp>
    </p:spTree>
  </p:cSld>
  <p:clrMapOvr>
    <a:masterClrMapping/>
  </p:clrMapOvr>
  <p:transition spd="slow">
    <p:push dir="l"/>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61508" y="3762803"/>
            <a:ext cx="15623596" cy="3431052"/>
          </a:xfrm>
          <a:prstGeom prst="rect">
            <a:avLst/>
          </a:prstGeom>
        </p:spPr>
        <p:txBody>
          <a:bodyPr anchor="t" rtlCol="false" tIns="0" lIns="0" bIns="0" rIns="0">
            <a:spAutoFit/>
          </a:bodyPr>
          <a:lstStyle/>
          <a:p>
            <a:pPr algn="ctr">
              <a:lnSpc>
                <a:spcPts val="5530"/>
              </a:lnSpc>
            </a:pPr>
            <a:r>
              <a:rPr lang="en-US" b="true" sz="3372">
                <a:solidFill>
                  <a:srgbClr val="000000"/>
                </a:solidFill>
                <a:latin typeface="Amiko Bold"/>
                <a:ea typeface="Amiko Bold"/>
                <a:cs typeface="Amiko Bold"/>
                <a:sym typeface="Amiko Bold"/>
              </a:rPr>
              <a:t>Conflict Resolution and Customer Service Techniques should be incorporated in each annual Civil Rights training for frontline staff to help ensure that any issues arise are resolved at the lowest level, as unresolved conflict may lead to a Civil Rights Complaint.</a:t>
            </a:r>
          </a:p>
          <a:p>
            <a:pPr algn="ctr">
              <a:lnSpc>
                <a:spcPts val="5530"/>
              </a:lnSpc>
            </a:pPr>
          </a:p>
        </p:txBody>
      </p:sp>
      <p:sp>
        <p:nvSpPr>
          <p:cNvPr name="TextBox 4" id="4"/>
          <p:cNvSpPr txBox="true"/>
          <p:nvPr/>
        </p:nvSpPr>
        <p:spPr>
          <a:xfrm rot="0">
            <a:off x="4930097" y="803456"/>
            <a:ext cx="8486419" cy="1552596"/>
          </a:xfrm>
          <a:prstGeom prst="rect">
            <a:avLst/>
          </a:prstGeom>
        </p:spPr>
        <p:txBody>
          <a:bodyPr anchor="t" rtlCol="false" tIns="0" lIns="0" bIns="0" rIns="0">
            <a:spAutoFit/>
          </a:bodyPr>
          <a:lstStyle/>
          <a:p>
            <a:pPr algn="ctr">
              <a:lnSpc>
                <a:spcPts val="5850"/>
              </a:lnSpc>
            </a:pPr>
            <a:r>
              <a:rPr lang="en-US" b="true" sz="6500">
                <a:solidFill>
                  <a:srgbClr val="BF2D11"/>
                </a:solidFill>
                <a:latin typeface="Montserrat Bold"/>
                <a:ea typeface="Montserrat Bold"/>
                <a:cs typeface="Montserrat Bold"/>
                <a:sym typeface="Montserrat Bold"/>
              </a:rPr>
              <a:t>C</a:t>
            </a:r>
            <a:r>
              <a:rPr lang="en-US" b="true" sz="6500">
                <a:solidFill>
                  <a:srgbClr val="BF2D11"/>
                </a:solidFill>
                <a:latin typeface="Montserrat Bold"/>
                <a:ea typeface="Montserrat Bold"/>
                <a:cs typeface="Montserrat Bold"/>
                <a:sym typeface="Montserrat Bold"/>
              </a:rPr>
              <a:t>onflict resolution &amp; customer service</a:t>
            </a:r>
          </a:p>
        </p:txBody>
      </p:sp>
      <p:sp>
        <p:nvSpPr>
          <p:cNvPr name="Freeform 5" id="5"/>
          <p:cNvSpPr/>
          <p:nvPr/>
        </p:nvSpPr>
        <p:spPr>
          <a:xfrm flipH="false" flipV="false" rot="-900000">
            <a:off x="16276490" y="4434768"/>
            <a:ext cx="2327322" cy="2229997"/>
          </a:xfrm>
          <a:custGeom>
            <a:avLst/>
            <a:gdLst/>
            <a:ahLst/>
            <a:cxnLst/>
            <a:rect r="r" b="b" t="t" l="l"/>
            <a:pathLst>
              <a:path h="2229997" w="2327322">
                <a:moveTo>
                  <a:pt x="0" y="0"/>
                </a:moveTo>
                <a:lnTo>
                  <a:pt x="2327322" y="0"/>
                </a:lnTo>
                <a:lnTo>
                  <a:pt x="2327322"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0118058" y="8052475"/>
            <a:ext cx="2142926" cy="1387058"/>
          </a:xfrm>
          <a:custGeom>
            <a:avLst/>
            <a:gdLst/>
            <a:ahLst/>
            <a:cxnLst/>
            <a:rect r="r" b="b" t="t" l="l"/>
            <a:pathLst>
              <a:path h="1387058" w="2142926">
                <a:moveTo>
                  <a:pt x="0" y="0"/>
                </a:moveTo>
                <a:lnTo>
                  <a:pt x="2142926" y="0"/>
                </a:lnTo>
                <a:lnTo>
                  <a:pt x="2142926" y="1387058"/>
                </a:lnTo>
                <a:lnTo>
                  <a:pt x="0" y="13870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true" flipV="false" rot="2100000">
            <a:off x="-265905" y="5720834"/>
            <a:ext cx="1630114" cy="1891483"/>
          </a:xfrm>
          <a:custGeom>
            <a:avLst/>
            <a:gdLst/>
            <a:ahLst/>
            <a:cxnLst/>
            <a:rect r="r" b="b" t="t" l="l"/>
            <a:pathLst>
              <a:path h="1891483" w="1630114">
                <a:moveTo>
                  <a:pt x="1630115" y="0"/>
                </a:moveTo>
                <a:lnTo>
                  <a:pt x="0" y="0"/>
                </a:lnTo>
                <a:lnTo>
                  <a:pt x="0" y="1891483"/>
                </a:lnTo>
                <a:lnTo>
                  <a:pt x="1630115" y="1891483"/>
                </a:lnTo>
                <a:lnTo>
                  <a:pt x="1630115"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816582" y="2942906"/>
            <a:ext cx="7484767" cy="7041266"/>
          </a:xfrm>
          <a:prstGeom prst="rect">
            <a:avLst/>
          </a:prstGeom>
        </p:spPr>
        <p:txBody>
          <a:bodyPr anchor="t" rtlCol="false" tIns="0" lIns="0" bIns="0" rIns="0">
            <a:spAutoFit/>
          </a:bodyPr>
          <a:lstStyle/>
          <a:p>
            <a:pPr algn="l">
              <a:lnSpc>
                <a:spcPts val="4685"/>
              </a:lnSpc>
            </a:pPr>
            <a:r>
              <a:rPr lang="en-US" b="true" sz="2856" u="sng">
                <a:solidFill>
                  <a:srgbClr val="000000"/>
                </a:solidFill>
                <a:latin typeface="Amiko Bold"/>
                <a:ea typeface="Amiko Bold"/>
                <a:cs typeface="Amiko Bold"/>
                <a:sym typeface="Amiko Bold"/>
              </a:rPr>
              <a:t>Conflict Resolution Techniques:</a:t>
            </a:r>
          </a:p>
          <a:p>
            <a:pPr algn="l">
              <a:lnSpc>
                <a:spcPts val="4685"/>
              </a:lnSpc>
            </a:pPr>
          </a:p>
          <a:p>
            <a:pPr algn="l" marL="616766" indent="-308383" lvl="1">
              <a:lnSpc>
                <a:spcPts val="4685"/>
              </a:lnSpc>
              <a:buFont typeface="Arial"/>
              <a:buChar char="•"/>
            </a:pPr>
            <a:r>
              <a:rPr lang="en-US" sz="2856">
                <a:solidFill>
                  <a:srgbClr val="000000"/>
                </a:solidFill>
                <a:latin typeface="Amiko"/>
                <a:ea typeface="Amiko"/>
                <a:cs typeface="Amiko"/>
                <a:sym typeface="Amiko"/>
              </a:rPr>
              <a:t>Take a deep breath and calm down</a:t>
            </a:r>
          </a:p>
          <a:p>
            <a:pPr algn="l" marL="616766" indent="-308383" lvl="1">
              <a:lnSpc>
                <a:spcPts val="4685"/>
              </a:lnSpc>
              <a:buFont typeface="Arial"/>
              <a:buChar char="•"/>
            </a:pPr>
            <a:r>
              <a:rPr lang="en-US" sz="2856">
                <a:solidFill>
                  <a:srgbClr val="000000"/>
                </a:solidFill>
                <a:latin typeface="Amiko"/>
                <a:ea typeface="Amiko"/>
                <a:cs typeface="Amiko"/>
                <a:sym typeface="Amiko"/>
              </a:rPr>
              <a:t>Be objective and view the situation in a neutral way</a:t>
            </a:r>
          </a:p>
          <a:p>
            <a:pPr algn="l" marL="616766" indent="-308383" lvl="1">
              <a:lnSpc>
                <a:spcPts val="4685"/>
              </a:lnSpc>
              <a:buFont typeface="Arial"/>
              <a:buChar char="•"/>
            </a:pPr>
            <a:r>
              <a:rPr lang="en-US" sz="2856">
                <a:solidFill>
                  <a:srgbClr val="000000"/>
                </a:solidFill>
                <a:latin typeface="Amiko"/>
                <a:ea typeface="Amiko"/>
                <a:cs typeface="Amiko"/>
                <a:sym typeface="Amiko"/>
              </a:rPr>
              <a:t>Be mindful of nonverbal communication</a:t>
            </a:r>
          </a:p>
          <a:p>
            <a:pPr algn="l" marL="616766" indent="-308383" lvl="1">
              <a:lnSpc>
                <a:spcPts val="4685"/>
              </a:lnSpc>
              <a:buFont typeface="Arial"/>
              <a:buChar char="•"/>
            </a:pPr>
            <a:r>
              <a:rPr lang="en-US" sz="2856">
                <a:solidFill>
                  <a:srgbClr val="000000"/>
                </a:solidFill>
                <a:latin typeface="Amiko"/>
                <a:ea typeface="Amiko"/>
                <a:cs typeface="Amiko"/>
                <a:sym typeface="Amiko"/>
              </a:rPr>
              <a:t>Avoid person attacks, insults, or defensiveness</a:t>
            </a:r>
          </a:p>
          <a:p>
            <a:pPr algn="l" marL="616766" indent="-308383" lvl="1">
              <a:lnSpc>
                <a:spcPts val="4685"/>
              </a:lnSpc>
              <a:buFont typeface="Arial"/>
              <a:buChar char="•"/>
            </a:pPr>
            <a:r>
              <a:rPr lang="en-US" sz="2856">
                <a:solidFill>
                  <a:srgbClr val="000000"/>
                </a:solidFill>
                <a:latin typeface="Amiko"/>
                <a:ea typeface="Amiko"/>
                <a:cs typeface="Amiko"/>
                <a:sym typeface="Amiko"/>
              </a:rPr>
              <a:t>Show genuine care and concern for the customer</a:t>
            </a:r>
          </a:p>
          <a:p>
            <a:pPr algn="ctr">
              <a:lnSpc>
                <a:spcPts val="4685"/>
              </a:lnSpc>
            </a:pPr>
          </a:p>
        </p:txBody>
      </p:sp>
      <p:sp>
        <p:nvSpPr>
          <p:cNvPr name="TextBox 4" id="4"/>
          <p:cNvSpPr txBox="true"/>
          <p:nvPr/>
        </p:nvSpPr>
        <p:spPr>
          <a:xfrm rot="0">
            <a:off x="4930097" y="803456"/>
            <a:ext cx="8486419" cy="1552596"/>
          </a:xfrm>
          <a:prstGeom prst="rect">
            <a:avLst/>
          </a:prstGeom>
        </p:spPr>
        <p:txBody>
          <a:bodyPr anchor="t" rtlCol="false" tIns="0" lIns="0" bIns="0" rIns="0">
            <a:spAutoFit/>
          </a:bodyPr>
          <a:lstStyle/>
          <a:p>
            <a:pPr algn="ctr">
              <a:lnSpc>
                <a:spcPts val="5850"/>
              </a:lnSpc>
            </a:pPr>
            <a:r>
              <a:rPr lang="en-US" b="true" sz="6500">
                <a:solidFill>
                  <a:srgbClr val="BF2D11"/>
                </a:solidFill>
                <a:latin typeface="Montserrat Bold"/>
                <a:ea typeface="Montserrat Bold"/>
                <a:cs typeface="Montserrat Bold"/>
                <a:sym typeface="Montserrat Bold"/>
              </a:rPr>
              <a:t>C</a:t>
            </a:r>
            <a:r>
              <a:rPr lang="en-US" b="true" sz="6500">
                <a:solidFill>
                  <a:srgbClr val="BF2D11"/>
                </a:solidFill>
                <a:latin typeface="Montserrat Bold"/>
                <a:ea typeface="Montserrat Bold"/>
                <a:cs typeface="Montserrat Bold"/>
                <a:sym typeface="Montserrat Bold"/>
              </a:rPr>
              <a:t>onflict resolution &amp; customer service</a:t>
            </a:r>
          </a:p>
        </p:txBody>
      </p:sp>
      <p:sp>
        <p:nvSpPr>
          <p:cNvPr name="TextBox 5" id="5"/>
          <p:cNvSpPr txBox="true"/>
          <p:nvPr/>
        </p:nvSpPr>
        <p:spPr>
          <a:xfrm rot="0">
            <a:off x="9524410" y="2942906"/>
            <a:ext cx="7484767" cy="7631816"/>
          </a:xfrm>
          <a:prstGeom prst="rect">
            <a:avLst/>
          </a:prstGeom>
        </p:spPr>
        <p:txBody>
          <a:bodyPr anchor="t" rtlCol="false" tIns="0" lIns="0" bIns="0" rIns="0">
            <a:spAutoFit/>
          </a:bodyPr>
          <a:lstStyle/>
          <a:p>
            <a:pPr algn="l">
              <a:lnSpc>
                <a:spcPts val="4685"/>
              </a:lnSpc>
            </a:pPr>
            <a:r>
              <a:rPr lang="en-US" b="true" sz="2856" u="sng">
                <a:solidFill>
                  <a:srgbClr val="000000"/>
                </a:solidFill>
                <a:latin typeface="Amiko Bold"/>
                <a:ea typeface="Amiko Bold"/>
                <a:cs typeface="Amiko Bold"/>
                <a:sym typeface="Amiko Bold"/>
              </a:rPr>
              <a:t>Conflict Service Techniques:</a:t>
            </a:r>
          </a:p>
          <a:p>
            <a:pPr algn="l">
              <a:lnSpc>
                <a:spcPts val="4685"/>
              </a:lnSpc>
            </a:pPr>
          </a:p>
          <a:p>
            <a:pPr algn="l" marL="616766" indent="-308383" lvl="1">
              <a:lnSpc>
                <a:spcPts val="4685"/>
              </a:lnSpc>
              <a:buFont typeface="Arial"/>
              <a:buChar char="•"/>
            </a:pPr>
            <a:r>
              <a:rPr lang="en-US" sz="2856">
                <a:solidFill>
                  <a:srgbClr val="000000"/>
                </a:solidFill>
                <a:latin typeface="Amiko"/>
                <a:ea typeface="Amiko"/>
                <a:cs typeface="Amiko"/>
                <a:sym typeface="Amiko"/>
              </a:rPr>
              <a:t>Use plain language to explain policies and procedures</a:t>
            </a:r>
          </a:p>
          <a:p>
            <a:pPr algn="l" marL="616766" indent="-308383" lvl="1">
              <a:lnSpc>
                <a:spcPts val="4685"/>
              </a:lnSpc>
              <a:buFont typeface="Arial"/>
              <a:buChar char="•"/>
            </a:pPr>
            <a:r>
              <a:rPr lang="en-US" sz="2856">
                <a:solidFill>
                  <a:srgbClr val="000000"/>
                </a:solidFill>
                <a:latin typeface="Amiko"/>
                <a:ea typeface="Amiko"/>
                <a:cs typeface="Amiko"/>
                <a:sym typeface="Amiko"/>
              </a:rPr>
              <a:t>Actively listen to the client</a:t>
            </a:r>
          </a:p>
          <a:p>
            <a:pPr algn="l" marL="616766" indent="-308383" lvl="1">
              <a:lnSpc>
                <a:spcPts val="4685"/>
              </a:lnSpc>
              <a:buFont typeface="Arial"/>
              <a:buChar char="•"/>
            </a:pPr>
            <a:r>
              <a:rPr lang="en-US" sz="2856">
                <a:solidFill>
                  <a:srgbClr val="000000"/>
                </a:solidFill>
                <a:latin typeface="Amiko"/>
                <a:ea typeface="Amiko"/>
                <a:cs typeface="Amiko"/>
                <a:sym typeface="Amiko"/>
              </a:rPr>
              <a:t>Be proactive and make the extra effort</a:t>
            </a:r>
          </a:p>
          <a:p>
            <a:pPr algn="l" marL="616766" indent="-308383" lvl="1">
              <a:lnSpc>
                <a:spcPts val="4685"/>
              </a:lnSpc>
              <a:buFont typeface="Arial"/>
              <a:buChar char="•"/>
            </a:pPr>
            <a:r>
              <a:rPr lang="en-US" sz="2856">
                <a:solidFill>
                  <a:srgbClr val="000000"/>
                </a:solidFill>
                <a:latin typeface="Amiko"/>
                <a:ea typeface="Amiko"/>
                <a:cs typeface="Amiko"/>
                <a:sym typeface="Amiko"/>
              </a:rPr>
              <a:t>Address the client by his/her name</a:t>
            </a:r>
          </a:p>
          <a:p>
            <a:pPr algn="l" marL="616766" indent="-308383" lvl="1">
              <a:lnSpc>
                <a:spcPts val="4685"/>
              </a:lnSpc>
              <a:buFont typeface="Arial"/>
              <a:buChar char="•"/>
            </a:pPr>
            <a:r>
              <a:rPr lang="en-US" sz="2856">
                <a:solidFill>
                  <a:srgbClr val="000000"/>
                </a:solidFill>
                <a:latin typeface="Amiko"/>
                <a:ea typeface="Amiko"/>
                <a:cs typeface="Amiko"/>
                <a:sym typeface="Amiko"/>
              </a:rPr>
              <a:t>Ask for required documentation in a courteous way, don’t rudely demand information</a:t>
            </a:r>
          </a:p>
          <a:p>
            <a:pPr algn="l">
              <a:lnSpc>
                <a:spcPts val="4685"/>
              </a:lnSpc>
            </a:pPr>
          </a:p>
          <a:p>
            <a:pPr algn="ctr">
              <a:lnSpc>
                <a:spcPts val="4685"/>
              </a:lnSpc>
            </a:pPr>
          </a:p>
        </p:txBody>
      </p:sp>
      <p:sp>
        <p:nvSpPr>
          <p:cNvPr name="Freeform 6" id="6"/>
          <p:cNvSpPr/>
          <p:nvPr/>
        </p:nvSpPr>
        <p:spPr>
          <a:xfrm flipH="false" flipV="false" rot="-900000">
            <a:off x="15777821" y="4324055"/>
            <a:ext cx="2327322" cy="2229997"/>
          </a:xfrm>
          <a:custGeom>
            <a:avLst/>
            <a:gdLst/>
            <a:ahLst/>
            <a:cxnLst/>
            <a:rect r="r" b="b" t="t" l="l"/>
            <a:pathLst>
              <a:path h="2229997" w="2327322">
                <a:moveTo>
                  <a:pt x="0" y="0"/>
                </a:moveTo>
                <a:lnTo>
                  <a:pt x="2327321" y="0"/>
                </a:lnTo>
                <a:lnTo>
                  <a:pt x="2327321" y="2229997"/>
                </a:lnTo>
                <a:lnTo>
                  <a:pt x="0" y="22299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480000">
            <a:off x="-844724" y="-847227"/>
            <a:ext cx="3746847" cy="4113305"/>
          </a:xfrm>
          <a:custGeom>
            <a:avLst/>
            <a:gdLst/>
            <a:ahLst/>
            <a:cxnLst/>
            <a:rect r="r" b="b" t="t" l="l"/>
            <a:pathLst>
              <a:path h="4113305" w="3746847">
                <a:moveTo>
                  <a:pt x="0" y="0"/>
                </a:moveTo>
                <a:lnTo>
                  <a:pt x="3746848" y="0"/>
                </a:lnTo>
                <a:lnTo>
                  <a:pt x="3746848" y="4113305"/>
                </a:lnTo>
                <a:lnTo>
                  <a:pt x="0" y="41133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899999">
            <a:off x="5962138" y="8438009"/>
            <a:ext cx="3751981" cy="2510416"/>
          </a:xfrm>
          <a:custGeom>
            <a:avLst/>
            <a:gdLst/>
            <a:ahLst/>
            <a:cxnLst/>
            <a:rect r="r" b="b" t="t" l="l"/>
            <a:pathLst>
              <a:path h="2510416" w="3751981">
                <a:moveTo>
                  <a:pt x="0" y="0"/>
                </a:moveTo>
                <a:lnTo>
                  <a:pt x="3751981" y="0"/>
                </a:lnTo>
                <a:lnTo>
                  <a:pt x="3751981" y="2510416"/>
                </a:lnTo>
                <a:lnTo>
                  <a:pt x="0" y="251041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29714" y="2847713"/>
            <a:ext cx="16638214" cy="7164558"/>
          </a:xfrm>
          <a:prstGeom prst="rect">
            <a:avLst/>
          </a:prstGeom>
        </p:spPr>
        <p:txBody>
          <a:bodyPr anchor="t" rtlCol="false" tIns="0" lIns="0" bIns="0" rIns="0">
            <a:spAutoFit/>
          </a:bodyPr>
          <a:lstStyle/>
          <a:p>
            <a:pPr algn="l" marL="729164" indent="-364582" lvl="1">
              <a:lnSpc>
                <a:spcPts val="4728"/>
              </a:lnSpc>
              <a:buFont typeface="Arial"/>
              <a:buChar char="•"/>
            </a:pPr>
            <a:r>
              <a:rPr lang="en-US" sz="3377">
                <a:solidFill>
                  <a:srgbClr val="000000"/>
                </a:solidFill>
                <a:latin typeface="Amiko"/>
                <a:ea typeface="Amiko"/>
                <a:cs typeface="Amiko"/>
                <a:sym typeface="Amiko"/>
              </a:rPr>
              <a:t>A Voluntary Resolution Agreement (VRA) is an agreement that recipient(s) are willfully consenting to undertake remedial actions to address identified areas of noncompliance or in violation with applicable civil rights laws and/or regulations.</a:t>
            </a:r>
          </a:p>
          <a:p>
            <a:pPr algn="l" marL="729164" indent="-364582" lvl="1">
              <a:lnSpc>
                <a:spcPts val="4728"/>
              </a:lnSpc>
              <a:buFont typeface="Arial"/>
              <a:buChar char="•"/>
            </a:pPr>
            <a:r>
              <a:rPr lang="en-US" sz="3377">
                <a:solidFill>
                  <a:srgbClr val="000000"/>
                </a:solidFill>
                <a:latin typeface="Amiko"/>
                <a:ea typeface="Amiko"/>
                <a:cs typeface="Amiko"/>
                <a:sym typeface="Amiko"/>
              </a:rPr>
              <a:t>The VRA may be between multiple parties such as the officials in authority to regulate civil rights laws (Food and Nutrition Service, Civil Rights Division, (FNS CRD)), recipient or sub-recipient (State agency or school), and program participant (Complainant).</a:t>
            </a:r>
          </a:p>
          <a:p>
            <a:pPr algn="l" marL="729164" indent="-364582" lvl="1">
              <a:lnSpc>
                <a:spcPts val="4728"/>
              </a:lnSpc>
              <a:buFont typeface="Arial"/>
              <a:buChar char="•"/>
            </a:pPr>
            <a:r>
              <a:rPr lang="en-US" sz="3377">
                <a:solidFill>
                  <a:srgbClr val="000000"/>
                </a:solidFill>
                <a:latin typeface="Amiko"/>
                <a:ea typeface="Amiko"/>
                <a:cs typeface="Amiko"/>
                <a:sym typeface="Amiko"/>
              </a:rPr>
              <a:t>Voluntary Resolution Agreements may be used to closeout a Civil Rights Compliance Review at the discretion of FNS CRD in lieu of issuing a written Compliance Review report with findings.</a:t>
            </a:r>
          </a:p>
          <a:p>
            <a:pPr algn="ctr">
              <a:lnSpc>
                <a:spcPts val="4728"/>
              </a:lnSpc>
            </a:pPr>
          </a:p>
        </p:txBody>
      </p:sp>
      <p:sp>
        <p:nvSpPr>
          <p:cNvPr name="TextBox 4" id="4"/>
          <p:cNvSpPr txBox="true"/>
          <p:nvPr/>
        </p:nvSpPr>
        <p:spPr>
          <a:xfrm rot="0">
            <a:off x="4664949" y="823601"/>
            <a:ext cx="9173310" cy="1552596"/>
          </a:xfrm>
          <a:prstGeom prst="rect">
            <a:avLst/>
          </a:prstGeom>
        </p:spPr>
        <p:txBody>
          <a:bodyPr anchor="t" rtlCol="false" tIns="0" lIns="0" bIns="0" rIns="0">
            <a:spAutoFit/>
          </a:bodyPr>
          <a:lstStyle/>
          <a:p>
            <a:pPr algn="ctr">
              <a:lnSpc>
                <a:spcPts val="5850"/>
              </a:lnSpc>
            </a:pPr>
            <a:r>
              <a:rPr lang="en-US" b="true" sz="6500">
                <a:solidFill>
                  <a:srgbClr val="55622B"/>
                </a:solidFill>
                <a:latin typeface="Montserrat Bold"/>
                <a:ea typeface="Montserrat Bold"/>
                <a:cs typeface="Montserrat Bold"/>
                <a:sym typeface="Montserrat Bold"/>
              </a:rPr>
              <a:t>V</a:t>
            </a:r>
            <a:r>
              <a:rPr lang="en-US" b="true" sz="6500">
                <a:solidFill>
                  <a:srgbClr val="55622B"/>
                </a:solidFill>
                <a:latin typeface="Montserrat Bold"/>
                <a:ea typeface="Montserrat Bold"/>
                <a:cs typeface="Montserrat Bold"/>
                <a:sym typeface="Montserrat Bold"/>
              </a:rPr>
              <a:t>oluntary resolution agreement</a:t>
            </a:r>
          </a:p>
        </p:txBody>
      </p:sp>
      <p:sp>
        <p:nvSpPr>
          <p:cNvPr name="Freeform 5" id="5"/>
          <p:cNvSpPr/>
          <p:nvPr/>
        </p:nvSpPr>
        <p:spPr>
          <a:xfrm flipH="true" flipV="false" rot="900000">
            <a:off x="15551727" y="8072271"/>
            <a:ext cx="3170908" cy="3334607"/>
          </a:xfrm>
          <a:custGeom>
            <a:avLst/>
            <a:gdLst/>
            <a:ahLst/>
            <a:cxnLst/>
            <a:rect r="r" b="b" t="t" l="l"/>
            <a:pathLst>
              <a:path h="3334607" w="3170908">
                <a:moveTo>
                  <a:pt x="3170908" y="0"/>
                </a:moveTo>
                <a:lnTo>
                  <a:pt x="0" y="0"/>
                </a:lnTo>
                <a:lnTo>
                  <a:pt x="0" y="3334607"/>
                </a:lnTo>
                <a:lnTo>
                  <a:pt x="3170908" y="3334607"/>
                </a:lnTo>
                <a:lnTo>
                  <a:pt x="317090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480000">
            <a:off x="-392960" y="-293151"/>
            <a:ext cx="3746847" cy="4113305"/>
          </a:xfrm>
          <a:custGeom>
            <a:avLst/>
            <a:gdLst/>
            <a:ahLst/>
            <a:cxnLst/>
            <a:rect r="r" b="b" t="t" l="l"/>
            <a:pathLst>
              <a:path h="4113305" w="3746847">
                <a:moveTo>
                  <a:pt x="0" y="0"/>
                </a:moveTo>
                <a:lnTo>
                  <a:pt x="3746848" y="0"/>
                </a:lnTo>
                <a:lnTo>
                  <a:pt x="3746848" y="4113306"/>
                </a:lnTo>
                <a:lnTo>
                  <a:pt x="0" y="4113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900000">
            <a:off x="12708171" y="9031604"/>
            <a:ext cx="1592503" cy="1323225"/>
          </a:xfrm>
          <a:custGeom>
            <a:avLst/>
            <a:gdLst/>
            <a:ahLst/>
            <a:cxnLst/>
            <a:rect r="r" b="b" t="t" l="l"/>
            <a:pathLst>
              <a:path h="1323225" w="1592503">
                <a:moveTo>
                  <a:pt x="0" y="0"/>
                </a:moveTo>
                <a:lnTo>
                  <a:pt x="1592504" y="0"/>
                </a:lnTo>
                <a:lnTo>
                  <a:pt x="1592504" y="1323225"/>
                </a:lnTo>
                <a:lnTo>
                  <a:pt x="0" y="132322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2100000">
            <a:off x="16218159" y="-273315"/>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true" flipV="false" rot="2100000">
            <a:off x="-815057" y="9066530"/>
            <a:ext cx="1630114" cy="1891483"/>
          </a:xfrm>
          <a:custGeom>
            <a:avLst/>
            <a:gdLst/>
            <a:ahLst/>
            <a:cxnLst/>
            <a:rect r="r" b="b" t="t" l="l"/>
            <a:pathLst>
              <a:path h="1891483" w="1630114">
                <a:moveTo>
                  <a:pt x="1630114" y="0"/>
                </a:moveTo>
                <a:lnTo>
                  <a:pt x="0" y="0"/>
                </a:lnTo>
                <a:lnTo>
                  <a:pt x="0" y="1891483"/>
                </a:lnTo>
                <a:lnTo>
                  <a:pt x="1630114" y="1891483"/>
                </a:lnTo>
                <a:lnTo>
                  <a:pt x="1630114"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184594" y="467936"/>
            <a:ext cx="9918813" cy="2082951"/>
          </a:xfrm>
          <a:custGeom>
            <a:avLst/>
            <a:gdLst/>
            <a:ahLst/>
            <a:cxnLst/>
            <a:rect r="r" b="b" t="t" l="l"/>
            <a:pathLst>
              <a:path h="2082951" w="9918813">
                <a:moveTo>
                  <a:pt x="0" y="0"/>
                </a:moveTo>
                <a:lnTo>
                  <a:pt x="9918812" y="0"/>
                </a:lnTo>
                <a:lnTo>
                  <a:pt x="9918812" y="2082951"/>
                </a:lnTo>
                <a:lnTo>
                  <a:pt x="0" y="2082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729714" y="2847713"/>
            <a:ext cx="16638214" cy="6581716"/>
          </a:xfrm>
          <a:prstGeom prst="rect">
            <a:avLst/>
          </a:prstGeom>
        </p:spPr>
        <p:txBody>
          <a:bodyPr anchor="t" rtlCol="false" tIns="0" lIns="0" bIns="0" rIns="0">
            <a:spAutoFit/>
          </a:bodyPr>
          <a:lstStyle/>
          <a:p>
            <a:pPr algn="l">
              <a:lnSpc>
                <a:spcPts val="4728"/>
              </a:lnSpc>
            </a:pPr>
            <a:r>
              <a:rPr lang="en-US" sz="3377" b="true">
                <a:solidFill>
                  <a:srgbClr val="000000"/>
                </a:solidFill>
                <a:latin typeface="Amiko Bold"/>
                <a:ea typeface="Amiko Bold"/>
                <a:cs typeface="Amiko Bold"/>
                <a:sym typeface="Amiko Bold"/>
              </a:rPr>
              <a:t>Staff and volunteers involved in the distribution of TEFAP commodities should ask themselves the following:</a:t>
            </a:r>
          </a:p>
          <a:p>
            <a:pPr algn="l">
              <a:lnSpc>
                <a:spcPts val="4728"/>
              </a:lnSpc>
            </a:pPr>
          </a:p>
          <a:p>
            <a:pPr algn="l" marL="729164" indent="-364582" lvl="1">
              <a:lnSpc>
                <a:spcPts val="4728"/>
              </a:lnSpc>
              <a:buFont typeface="Arial"/>
              <a:buChar char="•"/>
            </a:pPr>
            <a:r>
              <a:rPr lang="en-US" sz="3377">
                <a:solidFill>
                  <a:srgbClr val="000000"/>
                </a:solidFill>
                <a:latin typeface="Amiko"/>
                <a:ea typeface="Amiko"/>
                <a:cs typeface="Amiko"/>
                <a:sym typeface="Amiko"/>
              </a:rPr>
              <a:t>Am I treating this person in the same manner I treat others?</a:t>
            </a:r>
          </a:p>
          <a:p>
            <a:pPr algn="l" marL="729164" indent="-364582" lvl="1">
              <a:lnSpc>
                <a:spcPts val="4728"/>
              </a:lnSpc>
              <a:buFont typeface="Arial"/>
              <a:buChar char="•"/>
            </a:pPr>
            <a:r>
              <a:rPr lang="en-US" sz="3377">
                <a:solidFill>
                  <a:srgbClr val="000000"/>
                </a:solidFill>
                <a:latin typeface="Amiko"/>
                <a:ea typeface="Amiko"/>
                <a:cs typeface="Amiko"/>
                <a:sym typeface="Amiko"/>
              </a:rPr>
              <a:t>Have I given this person the opportunity to clarify all relevant factors or inconsistencies?</a:t>
            </a:r>
          </a:p>
          <a:p>
            <a:pPr algn="l" marL="729164" indent="-364582" lvl="1">
              <a:lnSpc>
                <a:spcPts val="4728"/>
              </a:lnSpc>
              <a:buFont typeface="Arial"/>
              <a:buChar char="•"/>
            </a:pPr>
            <a:r>
              <a:rPr lang="en-US" sz="3377">
                <a:solidFill>
                  <a:srgbClr val="000000"/>
                </a:solidFill>
                <a:latin typeface="Amiko"/>
                <a:ea typeface="Amiko"/>
                <a:cs typeface="Amiko"/>
                <a:sym typeface="Amiko"/>
              </a:rPr>
              <a:t>Have I told this person exactly what information I need to make a determination on the application?</a:t>
            </a:r>
          </a:p>
          <a:p>
            <a:pPr algn="l" marL="729164" indent="-364582" lvl="1">
              <a:lnSpc>
                <a:spcPts val="4728"/>
              </a:lnSpc>
              <a:buFont typeface="Arial"/>
              <a:buChar char="•"/>
            </a:pPr>
            <a:r>
              <a:rPr lang="en-US" sz="3377">
                <a:solidFill>
                  <a:srgbClr val="000000"/>
                </a:solidFill>
                <a:latin typeface="Amiko"/>
                <a:ea typeface="Amiko"/>
                <a:cs typeface="Amiko"/>
                <a:sym typeface="Amiko"/>
              </a:rPr>
              <a:t>Have I provided the person with the information he or she needs to make necessary decisions?</a:t>
            </a:r>
          </a:p>
          <a:p>
            <a:pPr algn="ctr">
              <a:lnSpc>
                <a:spcPts val="4728"/>
              </a:lnSpc>
            </a:pPr>
          </a:p>
        </p:txBody>
      </p:sp>
      <p:sp>
        <p:nvSpPr>
          <p:cNvPr name="TextBox 4" id="4"/>
          <p:cNvSpPr txBox="true"/>
          <p:nvPr/>
        </p:nvSpPr>
        <p:spPr>
          <a:xfrm rot="0">
            <a:off x="4664949" y="1128404"/>
            <a:ext cx="9173310" cy="990615"/>
          </a:xfrm>
          <a:prstGeom prst="rect">
            <a:avLst/>
          </a:prstGeom>
        </p:spPr>
        <p:txBody>
          <a:bodyPr anchor="t" rtlCol="false" tIns="0" lIns="0" bIns="0" rIns="0">
            <a:spAutoFit/>
          </a:bodyPr>
          <a:lstStyle/>
          <a:p>
            <a:pPr algn="ctr">
              <a:lnSpc>
                <a:spcPts val="7200"/>
              </a:lnSpc>
            </a:pPr>
            <a:r>
              <a:rPr lang="en-US" b="true" sz="8000">
                <a:solidFill>
                  <a:srgbClr val="55622B"/>
                </a:solidFill>
                <a:latin typeface="Montserrat Bold"/>
                <a:ea typeface="Montserrat Bold"/>
                <a:cs typeface="Montserrat Bold"/>
                <a:sym typeface="Montserrat Bold"/>
              </a:rPr>
              <a:t>F</a:t>
            </a:r>
            <a:r>
              <a:rPr lang="en-US" b="true" sz="8000">
                <a:solidFill>
                  <a:srgbClr val="55622B"/>
                </a:solidFill>
                <a:latin typeface="Montserrat Bold"/>
                <a:ea typeface="Montserrat Bold"/>
                <a:cs typeface="Montserrat Bold"/>
                <a:sym typeface="Montserrat Bold"/>
              </a:rPr>
              <a:t>ood for thought</a:t>
            </a:r>
          </a:p>
        </p:txBody>
      </p:sp>
      <p:sp>
        <p:nvSpPr>
          <p:cNvPr name="Freeform 5" id="5"/>
          <p:cNvSpPr/>
          <p:nvPr/>
        </p:nvSpPr>
        <p:spPr>
          <a:xfrm flipH="false" flipV="false" rot="-480000">
            <a:off x="-844724" y="-736412"/>
            <a:ext cx="3746847" cy="4113305"/>
          </a:xfrm>
          <a:custGeom>
            <a:avLst/>
            <a:gdLst/>
            <a:ahLst/>
            <a:cxnLst/>
            <a:rect r="r" b="b" t="t" l="l"/>
            <a:pathLst>
              <a:path h="4113305" w="3746847">
                <a:moveTo>
                  <a:pt x="0" y="0"/>
                </a:moveTo>
                <a:lnTo>
                  <a:pt x="3746848" y="0"/>
                </a:lnTo>
                <a:lnTo>
                  <a:pt x="3746848" y="4113305"/>
                </a:lnTo>
                <a:lnTo>
                  <a:pt x="0" y="41133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900000">
            <a:off x="16047163" y="8422254"/>
            <a:ext cx="2424274" cy="2014352"/>
          </a:xfrm>
          <a:custGeom>
            <a:avLst/>
            <a:gdLst/>
            <a:ahLst/>
            <a:cxnLst/>
            <a:rect r="r" b="b" t="t" l="l"/>
            <a:pathLst>
              <a:path h="2014352" w="2424274">
                <a:moveTo>
                  <a:pt x="0" y="0"/>
                </a:moveTo>
                <a:lnTo>
                  <a:pt x="2424274" y="0"/>
                </a:lnTo>
                <a:lnTo>
                  <a:pt x="2424274" y="2014351"/>
                </a:lnTo>
                <a:lnTo>
                  <a:pt x="0" y="20143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899999">
            <a:off x="-672713" y="9179642"/>
            <a:ext cx="2809747" cy="1879976"/>
          </a:xfrm>
          <a:custGeom>
            <a:avLst/>
            <a:gdLst/>
            <a:ahLst/>
            <a:cxnLst/>
            <a:rect r="r" b="b" t="t" l="l"/>
            <a:pathLst>
              <a:path h="1879976" w="2809747">
                <a:moveTo>
                  <a:pt x="0" y="0"/>
                </a:moveTo>
                <a:lnTo>
                  <a:pt x="2809748" y="0"/>
                </a:lnTo>
                <a:lnTo>
                  <a:pt x="2809748" y="1879976"/>
                </a:lnTo>
                <a:lnTo>
                  <a:pt x="0" y="187997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1352981" y="930504"/>
            <a:ext cx="8425175" cy="8540291"/>
          </a:xfrm>
          <a:prstGeom prst="rect">
            <a:avLst/>
          </a:prstGeom>
        </p:spPr>
        <p:txBody>
          <a:bodyPr anchor="t" rtlCol="false" tIns="0" lIns="0" bIns="0" rIns="0">
            <a:spAutoFit/>
          </a:bodyPr>
          <a:lstStyle/>
          <a:p>
            <a:pPr algn="ctr">
              <a:lnSpc>
                <a:spcPts val="9935"/>
              </a:lnSpc>
            </a:pPr>
            <a:r>
              <a:rPr lang="en-US" sz="9285">
                <a:solidFill>
                  <a:srgbClr val="55622B"/>
                </a:solidFill>
                <a:latin typeface="Montserrat"/>
                <a:ea typeface="Montserrat"/>
                <a:cs typeface="Montserrat"/>
                <a:sym typeface="Montserrat"/>
              </a:rPr>
              <a:t>T</a:t>
            </a:r>
            <a:r>
              <a:rPr lang="en-US" sz="9285">
                <a:solidFill>
                  <a:srgbClr val="55622B"/>
                </a:solidFill>
                <a:latin typeface="Montserrat"/>
                <a:ea typeface="Montserrat"/>
                <a:cs typeface="Montserrat"/>
                <a:sym typeface="Montserrat"/>
              </a:rPr>
              <a:t>hank you for being amazing partners and advocates!</a:t>
            </a:r>
          </a:p>
          <a:p>
            <a:pPr algn="ctr">
              <a:lnSpc>
                <a:spcPts val="8356"/>
              </a:lnSpc>
            </a:pPr>
          </a:p>
          <a:p>
            <a:pPr algn="ctr">
              <a:lnSpc>
                <a:spcPts val="8356"/>
              </a:lnSpc>
            </a:pPr>
            <a:r>
              <a:rPr lang="en-US" b="true" sz="9285">
                <a:solidFill>
                  <a:srgbClr val="55622B"/>
                </a:solidFill>
                <a:latin typeface="Montserrat Bold"/>
                <a:ea typeface="Montserrat Bold"/>
                <a:cs typeface="Montserrat Bold"/>
                <a:sym typeface="Montserrat Bold"/>
              </a:rPr>
              <a:t>Questions?</a:t>
            </a:r>
          </a:p>
        </p:txBody>
      </p:sp>
      <p:sp>
        <p:nvSpPr>
          <p:cNvPr name="Freeform 3" id="3"/>
          <p:cNvSpPr/>
          <p:nvPr/>
        </p:nvSpPr>
        <p:spPr>
          <a:xfrm flipH="false" flipV="false" rot="899999">
            <a:off x="12476166" y="3214204"/>
            <a:ext cx="2092864" cy="3045172"/>
          </a:xfrm>
          <a:custGeom>
            <a:avLst/>
            <a:gdLst/>
            <a:ahLst/>
            <a:cxnLst/>
            <a:rect r="r" b="b" t="t" l="l"/>
            <a:pathLst>
              <a:path h="3045172" w="2092864">
                <a:moveTo>
                  <a:pt x="0" y="0"/>
                </a:moveTo>
                <a:lnTo>
                  <a:pt x="2092864" y="0"/>
                </a:lnTo>
                <a:lnTo>
                  <a:pt x="2092864" y="3045172"/>
                </a:lnTo>
                <a:lnTo>
                  <a:pt x="0" y="30451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182311">
            <a:off x="14539802" y="-744947"/>
            <a:ext cx="5438996" cy="5970953"/>
          </a:xfrm>
          <a:custGeom>
            <a:avLst/>
            <a:gdLst/>
            <a:ahLst/>
            <a:cxnLst/>
            <a:rect r="r" b="b" t="t" l="l"/>
            <a:pathLst>
              <a:path h="5970953" w="5438996">
                <a:moveTo>
                  <a:pt x="0" y="0"/>
                </a:moveTo>
                <a:lnTo>
                  <a:pt x="5438996" y="0"/>
                </a:lnTo>
                <a:lnTo>
                  <a:pt x="5438996" y="5970953"/>
                </a:lnTo>
                <a:lnTo>
                  <a:pt x="0" y="59709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8673398">
            <a:off x="14415493" y="7717688"/>
            <a:ext cx="4483263" cy="3081225"/>
          </a:xfrm>
          <a:custGeom>
            <a:avLst/>
            <a:gdLst/>
            <a:ahLst/>
            <a:cxnLst/>
            <a:rect r="r" b="b" t="t" l="l"/>
            <a:pathLst>
              <a:path h="3081225" w="4483263">
                <a:moveTo>
                  <a:pt x="0" y="0"/>
                </a:moveTo>
                <a:lnTo>
                  <a:pt x="4483263" y="0"/>
                </a:lnTo>
                <a:lnTo>
                  <a:pt x="4483263" y="3081224"/>
                </a:lnTo>
                <a:lnTo>
                  <a:pt x="0" y="30812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2100000">
            <a:off x="11045999" y="8079818"/>
            <a:ext cx="2781635" cy="3227635"/>
          </a:xfrm>
          <a:custGeom>
            <a:avLst/>
            <a:gdLst/>
            <a:ahLst/>
            <a:cxnLst/>
            <a:rect r="r" b="b" t="t" l="l"/>
            <a:pathLst>
              <a:path h="3227635" w="2781635">
                <a:moveTo>
                  <a:pt x="2781635" y="0"/>
                </a:moveTo>
                <a:lnTo>
                  <a:pt x="0" y="0"/>
                </a:lnTo>
                <a:lnTo>
                  <a:pt x="0" y="3227635"/>
                </a:lnTo>
                <a:lnTo>
                  <a:pt x="2781635" y="3227635"/>
                </a:lnTo>
                <a:lnTo>
                  <a:pt x="2781635"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2800549" y="968955"/>
            <a:ext cx="23889098" cy="2017774"/>
          </a:xfrm>
          <a:prstGeom prst="rect">
            <a:avLst/>
          </a:prstGeom>
        </p:spPr>
        <p:txBody>
          <a:bodyPr anchor="t" rtlCol="false" tIns="0" lIns="0" bIns="0" rIns="0">
            <a:spAutoFit/>
          </a:bodyPr>
          <a:lstStyle/>
          <a:p>
            <a:pPr algn="ctr" marL="0" indent="0" lvl="0">
              <a:lnSpc>
                <a:spcPts val="15542"/>
              </a:lnSpc>
            </a:pPr>
            <a:r>
              <a:rPr lang="en-US" sz="14129" spc="1978" u="sng">
                <a:solidFill>
                  <a:srgbClr val="BF2D11"/>
                </a:solidFill>
                <a:latin typeface="Hammersmith One"/>
                <a:ea typeface="Hammersmith One"/>
                <a:cs typeface="Hammersmith One"/>
                <a:sym typeface="Hammersmith One"/>
                <a:hlinkClick r:id="rId2" tooltip="https://www.youtube.com/watch?v=a9maEYcehyE"/>
              </a:rPr>
              <a:t>BRAIN BREAK</a:t>
            </a:r>
          </a:p>
        </p:txBody>
      </p:sp>
      <p:pic>
        <p:nvPicPr>
          <p:cNvPr name="Picture 3" id="3"/>
          <p:cNvPicPr>
            <a:picLocks noChangeAspect="true"/>
          </p:cNvPicPr>
          <p:nvPr/>
        </p:nvPicPr>
        <p:blipFill>
          <a:blip r:embed="rId3"/>
          <a:srcRect l="0" t="0" r="0" b="0"/>
          <a:stretch>
            <a:fillRect/>
          </a:stretch>
        </p:blipFill>
        <p:spPr>
          <a:xfrm flipH="false" flipV="false" rot="0">
            <a:off x="6334161" y="4597700"/>
            <a:ext cx="5619677" cy="5226300"/>
          </a:xfrm>
          <a:prstGeom prst="rect">
            <a:avLst/>
          </a:prstGeom>
        </p:spPr>
      </p:pic>
      <p:sp>
        <p:nvSpPr>
          <p:cNvPr name="TextBox 4" id="4"/>
          <p:cNvSpPr txBox="true"/>
          <p:nvPr/>
        </p:nvSpPr>
        <p:spPr>
          <a:xfrm rot="0">
            <a:off x="-2800549" y="3101398"/>
            <a:ext cx="23889098" cy="1178071"/>
          </a:xfrm>
          <a:prstGeom prst="rect">
            <a:avLst/>
          </a:prstGeom>
        </p:spPr>
        <p:txBody>
          <a:bodyPr anchor="t" rtlCol="false" tIns="0" lIns="0" bIns="0" rIns="0">
            <a:spAutoFit/>
          </a:bodyPr>
          <a:lstStyle/>
          <a:p>
            <a:pPr algn="ctr" marL="0" indent="0" lvl="0">
              <a:lnSpc>
                <a:spcPts val="9066"/>
              </a:lnSpc>
            </a:pPr>
            <a:r>
              <a:rPr lang="en-US" sz="8242" spc="1153">
                <a:solidFill>
                  <a:srgbClr val="BF2D11"/>
                </a:solidFill>
                <a:latin typeface="Hammersmith One"/>
                <a:ea typeface="Hammersmith One"/>
                <a:cs typeface="Hammersmith One"/>
                <a:sym typeface="Hammersmith One"/>
              </a:rPr>
              <a:t>WITH AMY</a:t>
            </a:r>
          </a:p>
        </p:txBody>
      </p:sp>
      <p:sp>
        <p:nvSpPr>
          <p:cNvPr name="Freeform 5" id="5"/>
          <p:cNvSpPr/>
          <p:nvPr/>
        </p:nvSpPr>
        <p:spPr>
          <a:xfrm flipH="false" flipV="false" rot="-900000">
            <a:off x="-639630" y="4263006"/>
            <a:ext cx="2327322" cy="2229997"/>
          </a:xfrm>
          <a:custGeom>
            <a:avLst/>
            <a:gdLst/>
            <a:ahLst/>
            <a:cxnLst/>
            <a:rect r="r" b="b" t="t" l="l"/>
            <a:pathLst>
              <a:path h="2229997" w="2327322">
                <a:moveTo>
                  <a:pt x="0" y="0"/>
                </a:moveTo>
                <a:lnTo>
                  <a:pt x="2327321" y="0"/>
                </a:lnTo>
                <a:lnTo>
                  <a:pt x="2327321" y="2229998"/>
                </a:lnTo>
                <a:lnTo>
                  <a:pt x="0" y="22299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80000">
            <a:off x="-656767" y="-325668"/>
            <a:ext cx="3240696" cy="3557650"/>
          </a:xfrm>
          <a:custGeom>
            <a:avLst/>
            <a:gdLst/>
            <a:ahLst/>
            <a:cxnLst/>
            <a:rect r="r" b="b" t="t" l="l"/>
            <a:pathLst>
              <a:path h="3557650" w="3240696">
                <a:moveTo>
                  <a:pt x="0" y="0"/>
                </a:moveTo>
                <a:lnTo>
                  <a:pt x="3240696" y="0"/>
                </a:lnTo>
                <a:lnTo>
                  <a:pt x="3240696" y="3557650"/>
                </a:lnTo>
                <a:lnTo>
                  <a:pt x="0" y="35576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899999">
            <a:off x="3636269" y="8618621"/>
            <a:ext cx="1430190" cy="2149192"/>
          </a:xfrm>
          <a:custGeom>
            <a:avLst/>
            <a:gdLst/>
            <a:ahLst/>
            <a:cxnLst/>
            <a:rect r="r" b="b" t="t" l="l"/>
            <a:pathLst>
              <a:path h="2149192" w="1430190">
                <a:moveTo>
                  <a:pt x="0" y="0"/>
                </a:moveTo>
                <a:lnTo>
                  <a:pt x="1430189" y="0"/>
                </a:lnTo>
                <a:lnTo>
                  <a:pt x="1430189" y="2149192"/>
                </a:lnTo>
                <a:lnTo>
                  <a:pt x="0" y="21491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00000">
            <a:off x="4495470" y="-350324"/>
            <a:ext cx="1592503" cy="1323225"/>
          </a:xfrm>
          <a:custGeom>
            <a:avLst/>
            <a:gdLst/>
            <a:ahLst/>
            <a:cxnLst/>
            <a:rect r="r" b="b" t="t" l="l"/>
            <a:pathLst>
              <a:path h="1323225" w="1592503">
                <a:moveTo>
                  <a:pt x="0" y="0"/>
                </a:moveTo>
                <a:lnTo>
                  <a:pt x="1592503" y="0"/>
                </a:lnTo>
                <a:lnTo>
                  <a:pt x="1592503" y="1323225"/>
                </a:lnTo>
                <a:lnTo>
                  <a:pt x="0" y="132322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2160000">
            <a:off x="-913549" y="7458243"/>
            <a:ext cx="3987078" cy="2740210"/>
          </a:xfrm>
          <a:custGeom>
            <a:avLst/>
            <a:gdLst/>
            <a:ahLst/>
            <a:cxnLst/>
            <a:rect r="r" b="b" t="t" l="l"/>
            <a:pathLst>
              <a:path h="2740210" w="3987078">
                <a:moveTo>
                  <a:pt x="0" y="0"/>
                </a:moveTo>
                <a:lnTo>
                  <a:pt x="3987078" y="0"/>
                </a:lnTo>
                <a:lnTo>
                  <a:pt x="3987078" y="2740210"/>
                </a:lnTo>
                <a:lnTo>
                  <a:pt x="0" y="274021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482675">
            <a:off x="12961653" y="-671781"/>
            <a:ext cx="1964298" cy="1571439"/>
          </a:xfrm>
          <a:custGeom>
            <a:avLst/>
            <a:gdLst/>
            <a:ahLst/>
            <a:cxnLst/>
            <a:rect r="r" b="b" t="t" l="l"/>
            <a:pathLst>
              <a:path h="1571439" w="1964298">
                <a:moveTo>
                  <a:pt x="0" y="0"/>
                </a:moveTo>
                <a:lnTo>
                  <a:pt x="1964299" y="0"/>
                </a:lnTo>
                <a:lnTo>
                  <a:pt x="1964299" y="1571439"/>
                </a:lnTo>
                <a:lnTo>
                  <a:pt x="0" y="157143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3" id="13"/>
          <p:cNvSpPr/>
          <p:nvPr/>
        </p:nvSpPr>
        <p:spPr>
          <a:xfrm flipH="false" flipV="false" rot="-900000">
            <a:off x="13046272" y="8958270"/>
            <a:ext cx="1213100" cy="1588584"/>
          </a:xfrm>
          <a:custGeom>
            <a:avLst/>
            <a:gdLst/>
            <a:ahLst/>
            <a:cxnLst/>
            <a:rect r="r" b="b" t="t" l="l"/>
            <a:pathLst>
              <a:path h="1588584" w="1213100">
                <a:moveTo>
                  <a:pt x="0" y="0"/>
                </a:moveTo>
                <a:lnTo>
                  <a:pt x="1213100" y="0"/>
                </a:lnTo>
                <a:lnTo>
                  <a:pt x="1213100" y="1588583"/>
                </a:lnTo>
                <a:lnTo>
                  <a:pt x="0" y="158858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4" id="14"/>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2575832"/>
          </a:xfrm>
          <a:prstGeom prst="rect">
            <a:avLst/>
          </a:prstGeom>
          <a:solidFill>
            <a:srgbClr val="546122"/>
          </a:solidFill>
        </p:spPr>
      </p:sp>
      <p:sp>
        <p:nvSpPr>
          <p:cNvPr name="Freeform 3" id="3"/>
          <p:cNvSpPr/>
          <p:nvPr/>
        </p:nvSpPr>
        <p:spPr>
          <a:xfrm flipH="false" flipV="false" rot="0">
            <a:off x="406854" y="-333784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grpSp>
        <p:nvGrpSpPr>
          <p:cNvPr name="Group 4" id="4"/>
          <p:cNvGrpSpPr/>
          <p:nvPr/>
        </p:nvGrpSpPr>
        <p:grpSpPr>
          <a:xfrm rot="0">
            <a:off x="2593355" y="2146923"/>
            <a:ext cx="11581511" cy="5998597"/>
            <a:chOff x="0" y="0"/>
            <a:chExt cx="15442014" cy="7998129"/>
          </a:xfrm>
        </p:grpSpPr>
        <p:sp>
          <p:nvSpPr>
            <p:cNvPr name="TextBox 5" id="5"/>
            <p:cNvSpPr txBox="true"/>
            <p:nvPr/>
          </p:nvSpPr>
          <p:spPr>
            <a:xfrm rot="0">
              <a:off x="0" y="7214962"/>
              <a:ext cx="15442014" cy="783167"/>
            </a:xfrm>
            <a:prstGeom prst="rect">
              <a:avLst/>
            </a:prstGeom>
          </p:spPr>
          <p:txBody>
            <a:bodyPr anchor="t" rtlCol="false" tIns="0" lIns="0" bIns="0" rIns="0">
              <a:spAutoFit/>
            </a:bodyPr>
            <a:lstStyle/>
            <a:p>
              <a:pPr algn="l">
                <a:lnSpc>
                  <a:spcPts val="4900"/>
                </a:lnSpc>
                <a:spcBef>
                  <a:spcPct val="0"/>
                </a:spcBef>
              </a:pPr>
            </a:p>
          </p:txBody>
        </p:sp>
        <p:sp>
          <p:nvSpPr>
            <p:cNvPr name="TextBox 6" id="6"/>
            <p:cNvSpPr txBox="true"/>
            <p:nvPr/>
          </p:nvSpPr>
          <p:spPr>
            <a:xfrm rot="0">
              <a:off x="0" y="180975"/>
              <a:ext cx="15442014" cy="6804025"/>
            </a:xfrm>
            <a:prstGeom prst="rect">
              <a:avLst/>
            </a:prstGeom>
          </p:spPr>
          <p:txBody>
            <a:bodyPr anchor="t" rtlCol="false" tIns="0" lIns="0" bIns="0" rIns="0">
              <a:spAutoFit/>
            </a:bodyPr>
            <a:lstStyle/>
            <a:p>
              <a:pPr algn="l">
                <a:lnSpc>
                  <a:spcPts val="13125"/>
                </a:lnSpc>
              </a:pPr>
              <a:r>
                <a:rPr lang="en-US" sz="12500" b="true">
                  <a:solidFill>
                    <a:srgbClr val="546122"/>
                  </a:solidFill>
                  <a:latin typeface="Montserrat Bold"/>
                  <a:ea typeface="Montserrat Bold"/>
                  <a:cs typeface="Montserrat Bold"/>
                  <a:sym typeface="Montserrat Bold"/>
                </a:rPr>
                <a:t>Agency</a:t>
              </a:r>
              <a:r>
                <a:rPr lang="en-US" b="true" sz="12500">
                  <a:solidFill>
                    <a:srgbClr val="546122"/>
                  </a:solidFill>
                  <a:latin typeface="Montserrat Bold"/>
                  <a:ea typeface="Montserrat Bold"/>
                  <a:cs typeface="Montserrat Bold"/>
                  <a:sym typeface="Montserrat Bold"/>
                </a:rPr>
                <a:t> Partner Food Safety</a:t>
              </a:r>
            </a:p>
          </p:txBody>
        </p:sp>
      </p:grpSp>
      <p:sp>
        <p:nvSpPr>
          <p:cNvPr name="AutoShape 7" id="7"/>
          <p:cNvSpPr/>
          <p:nvPr/>
        </p:nvSpPr>
        <p:spPr>
          <a:xfrm rot="0">
            <a:off x="0" y="2570389"/>
            <a:ext cx="406854" cy="2575832"/>
          </a:xfrm>
          <a:prstGeom prst="rect">
            <a:avLst/>
          </a:prstGeom>
          <a:solidFill>
            <a:srgbClr val="F18A00"/>
          </a:solidFill>
        </p:spPr>
      </p:sp>
      <p:sp>
        <p:nvSpPr>
          <p:cNvPr name="AutoShape 8" id="8"/>
          <p:cNvSpPr/>
          <p:nvPr/>
        </p:nvSpPr>
        <p:spPr>
          <a:xfrm rot="0">
            <a:off x="0" y="5140779"/>
            <a:ext cx="406854" cy="2575832"/>
          </a:xfrm>
          <a:prstGeom prst="rect">
            <a:avLst/>
          </a:prstGeom>
          <a:solidFill>
            <a:srgbClr val="FEC20E"/>
          </a:solidFill>
        </p:spPr>
      </p:sp>
      <p:sp>
        <p:nvSpPr>
          <p:cNvPr name="AutoShape 9" id="9"/>
          <p:cNvSpPr/>
          <p:nvPr/>
        </p:nvSpPr>
        <p:spPr>
          <a:xfrm rot="0">
            <a:off x="0" y="7711168"/>
            <a:ext cx="406854" cy="2575832"/>
          </a:xfrm>
          <a:prstGeom prst="rect">
            <a:avLst/>
          </a:prstGeom>
          <a:solidFill>
            <a:srgbClr val="3B1F5A"/>
          </a:solidFill>
        </p:spPr>
      </p:sp>
      <p:sp>
        <p:nvSpPr>
          <p:cNvPr name="Freeform 10" id="10"/>
          <p:cNvSpPr/>
          <p:nvPr/>
        </p:nvSpPr>
        <p:spPr>
          <a:xfrm flipH="true" flipV="false" rot="900000">
            <a:off x="14912193" y="7193918"/>
            <a:ext cx="3926079" cy="4128763"/>
          </a:xfrm>
          <a:custGeom>
            <a:avLst/>
            <a:gdLst/>
            <a:ahLst/>
            <a:cxnLst/>
            <a:rect r="r" b="b" t="t" l="l"/>
            <a:pathLst>
              <a:path h="4128763" w="3926079">
                <a:moveTo>
                  <a:pt x="3926079" y="0"/>
                </a:moveTo>
                <a:lnTo>
                  <a:pt x="0" y="0"/>
                </a:lnTo>
                <a:lnTo>
                  <a:pt x="0" y="4128764"/>
                </a:lnTo>
                <a:lnTo>
                  <a:pt x="3926079" y="4128764"/>
                </a:lnTo>
                <a:lnTo>
                  <a:pt x="392607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2593355" y="7594584"/>
            <a:ext cx="7463890" cy="1178071"/>
          </a:xfrm>
          <a:prstGeom prst="rect">
            <a:avLst/>
          </a:prstGeom>
        </p:spPr>
        <p:txBody>
          <a:bodyPr anchor="t" rtlCol="false" tIns="0" lIns="0" bIns="0" rIns="0">
            <a:spAutoFit/>
          </a:bodyPr>
          <a:lstStyle/>
          <a:p>
            <a:pPr algn="ctr" marL="0" indent="0" lvl="0">
              <a:lnSpc>
                <a:spcPts val="9066"/>
              </a:lnSpc>
            </a:pPr>
            <a:r>
              <a:rPr lang="en-US" sz="8242" spc="1153">
                <a:solidFill>
                  <a:srgbClr val="F18A00"/>
                </a:solidFill>
                <a:latin typeface="Hammersmith One"/>
                <a:ea typeface="Hammersmith One"/>
                <a:cs typeface="Hammersmith One"/>
                <a:sym typeface="Hammersmith One"/>
              </a:rPr>
              <a:t>WITH COREY</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364159" y="-3353383"/>
            <a:ext cx="18101560" cy="18101560"/>
          </a:xfrm>
          <a:custGeom>
            <a:avLst/>
            <a:gdLst/>
            <a:ahLst/>
            <a:cxnLst/>
            <a:rect r="r" b="b" t="t" l="l"/>
            <a:pathLst>
              <a:path h="18101560" w="18101560">
                <a:moveTo>
                  <a:pt x="0" y="0"/>
                </a:moveTo>
                <a:lnTo>
                  <a:pt x="18101560" y="0"/>
                </a:lnTo>
                <a:lnTo>
                  <a:pt x="18101560"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2824958"/>
            <a:ext cx="14486478" cy="6839585"/>
          </a:xfrm>
          <a:prstGeom prst="rect">
            <a:avLst/>
          </a:prstGeom>
        </p:spPr>
        <p:txBody>
          <a:bodyPr anchor="t" rtlCol="false" tIns="0" lIns="0" bIns="0" rIns="0">
            <a:spAutoFit/>
          </a:bodyPr>
          <a:lstStyle/>
          <a:p>
            <a:pPr algn="l" marL="561341" indent="-280670" lvl="1">
              <a:lnSpc>
                <a:spcPts val="3640"/>
              </a:lnSpc>
              <a:buFont typeface="Arial"/>
              <a:buChar char="•"/>
            </a:pPr>
            <a:r>
              <a:rPr lang="en-US" sz="2600">
                <a:solidFill>
                  <a:srgbClr val="000000"/>
                </a:solidFill>
                <a:latin typeface="Montserrat"/>
                <a:ea typeface="Montserrat"/>
                <a:cs typeface="Montserrat"/>
                <a:sym typeface="Montserrat"/>
              </a:rPr>
              <a:t>The objective of this session is to provide you with information that can help you protect the safety of the food you or others handle. Your efforts must be proactive versus reactive. </a:t>
            </a:r>
          </a:p>
          <a:p>
            <a:pPr algn="l" marL="561341" indent="-280670" lvl="1">
              <a:lnSpc>
                <a:spcPts val="3640"/>
              </a:lnSpc>
              <a:buFont typeface="Arial"/>
              <a:buChar char="•"/>
            </a:pPr>
            <a:r>
              <a:rPr lang="en-US" sz="2600">
                <a:solidFill>
                  <a:srgbClr val="000000"/>
                </a:solidFill>
                <a:latin typeface="Montserrat"/>
                <a:ea typeface="Montserrat"/>
                <a:cs typeface="Montserrat"/>
                <a:sym typeface="Montserrat"/>
              </a:rPr>
              <a:t>Food safety is about preventing contamination from bacteria, chemicals, physical objects, and allergens. </a:t>
            </a:r>
          </a:p>
          <a:p>
            <a:pPr algn="l" marL="561341" indent="-280670" lvl="1">
              <a:lnSpc>
                <a:spcPts val="3640"/>
              </a:lnSpc>
              <a:buFont typeface="Arial"/>
              <a:buChar char="•"/>
            </a:pPr>
            <a:r>
              <a:rPr lang="en-US" sz="2600">
                <a:solidFill>
                  <a:srgbClr val="000000"/>
                </a:solidFill>
                <a:latin typeface="Montserrat"/>
                <a:ea typeface="Montserrat"/>
                <a:cs typeface="Montserrat"/>
                <a:sym typeface="Montserrat"/>
              </a:rPr>
              <a:t>As a food handler, you are part of the food industry, and the care you provide protects the members you serve. </a:t>
            </a:r>
          </a:p>
          <a:p>
            <a:pPr algn="l" marL="561341" indent="-280670" lvl="1">
              <a:lnSpc>
                <a:spcPts val="3640"/>
              </a:lnSpc>
              <a:buFont typeface="Arial"/>
              <a:buChar char="•"/>
            </a:pPr>
            <a:r>
              <a:rPr lang="en-US" sz="2600">
                <a:solidFill>
                  <a:srgbClr val="000000"/>
                </a:solidFill>
                <a:latin typeface="Montserrat"/>
                <a:ea typeface="Montserrat"/>
                <a:cs typeface="Montserrat"/>
                <a:sym typeface="Montserrat"/>
              </a:rPr>
              <a:t>Share your knowledge of food safety with your coworkers and fellow volunteers.</a:t>
            </a:r>
          </a:p>
          <a:p>
            <a:pPr algn="l" marL="561341" indent="-280670" lvl="1">
              <a:lnSpc>
                <a:spcPts val="3640"/>
              </a:lnSpc>
              <a:buFont typeface="Arial"/>
              <a:buChar char="•"/>
            </a:pPr>
            <a:r>
              <a:rPr lang="en-US" sz="2600">
                <a:solidFill>
                  <a:srgbClr val="000000"/>
                </a:solidFill>
                <a:latin typeface="Montserrat"/>
                <a:ea typeface="Montserrat"/>
                <a:cs typeface="Montserrat"/>
                <a:sym typeface="Montserrat"/>
              </a:rPr>
              <a:t>Food safety is essential in any environment where food is handled, stored, or distributed—especially in food banks, where we serve some of the most vulnerable members of our community. </a:t>
            </a:r>
          </a:p>
          <a:p>
            <a:pPr algn="l" marL="561341" indent="-280670" lvl="1">
              <a:lnSpc>
                <a:spcPts val="3640"/>
              </a:lnSpc>
              <a:buFont typeface="Arial"/>
              <a:buChar char="•"/>
            </a:pPr>
            <a:r>
              <a:rPr lang="en-US" sz="2600">
                <a:solidFill>
                  <a:srgbClr val="000000"/>
                </a:solidFill>
                <a:latin typeface="Montserrat"/>
                <a:ea typeface="Montserrat"/>
                <a:cs typeface="Montserrat"/>
                <a:sym typeface="Montserrat"/>
              </a:rPr>
              <a:t>Ensuring that all donated and distributed food is safe helps protect the health of clients and upholds the integrity and trust in our organization.</a:t>
            </a:r>
          </a:p>
          <a:p>
            <a:pPr algn="l">
              <a:lnSpc>
                <a:spcPts val="3640"/>
              </a:lnSpc>
              <a:spcBef>
                <a:spcPct val="0"/>
              </a:spcBef>
            </a:pPr>
          </a:p>
          <a:p>
            <a:pPr algn="l">
              <a:lnSpc>
                <a:spcPts val="3640"/>
              </a:lnSpc>
              <a:spcBef>
                <a:spcPct val="0"/>
              </a:spcBef>
            </a:pPr>
          </a:p>
        </p:txBody>
      </p:sp>
      <p:sp>
        <p:nvSpPr>
          <p:cNvPr name="Freeform 5" id="5"/>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
        <p:nvSpPr>
          <p:cNvPr name="TextBox 6" id="6"/>
          <p:cNvSpPr txBox="true"/>
          <p:nvPr/>
        </p:nvSpPr>
        <p:spPr>
          <a:xfrm rot="0">
            <a:off x="2171700" y="1359151"/>
            <a:ext cx="16294019" cy="1228725"/>
          </a:xfrm>
          <a:prstGeom prst="rect">
            <a:avLst/>
          </a:prstGeom>
        </p:spPr>
        <p:txBody>
          <a:bodyPr anchor="t" rtlCol="false" tIns="0" lIns="0" bIns="0" rIns="0">
            <a:spAutoFit/>
          </a:bodyPr>
          <a:lstStyle/>
          <a:p>
            <a:pPr algn="l">
              <a:lnSpc>
                <a:spcPts val="9720"/>
              </a:lnSpc>
            </a:pPr>
            <a:r>
              <a:rPr lang="en-US" b="true" sz="8100">
                <a:solidFill>
                  <a:srgbClr val="546122"/>
                </a:solidFill>
                <a:latin typeface="Montserrat Bold"/>
                <a:ea typeface="Montserrat Bold"/>
                <a:cs typeface="Montserrat Bold"/>
                <a:sym typeface="Montserrat Bold"/>
              </a:rPr>
              <a:t>Introduction to Food Safety</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546122"/>
        </a:solidFill>
      </p:bgPr>
    </p:bg>
    <p:spTree>
      <p:nvGrpSpPr>
        <p:cNvPr id="1" name=""/>
        <p:cNvGrpSpPr/>
        <p:nvPr/>
      </p:nvGrpSpPr>
      <p:grpSpPr>
        <a:xfrm>
          <a:off x="0" y="0"/>
          <a:ext cx="0" cy="0"/>
          <a:chOff x="0" y="0"/>
          <a:chExt cx="0" cy="0"/>
        </a:xfrm>
      </p:grpSpPr>
      <p:sp>
        <p:nvSpPr>
          <p:cNvPr name="Freeform 2" id="2"/>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2"/>
            <a:stretch>
              <a:fillRect l="0" t="0" r="0" b="0"/>
            </a:stretch>
          </a:blipFill>
        </p:spPr>
      </p:sp>
      <p:sp>
        <p:nvSpPr>
          <p:cNvPr name="Freeform 3" id="3"/>
          <p:cNvSpPr/>
          <p:nvPr/>
        </p:nvSpPr>
        <p:spPr>
          <a:xfrm flipH="false" flipV="false" rot="0">
            <a:off x="-1617531" y="0"/>
            <a:ext cx="8731365" cy="10287000"/>
          </a:xfrm>
          <a:custGeom>
            <a:avLst/>
            <a:gdLst/>
            <a:ahLst/>
            <a:cxnLst/>
            <a:rect r="r" b="b" t="t" l="l"/>
            <a:pathLst>
              <a:path h="10287000" w="8731365">
                <a:moveTo>
                  <a:pt x="0" y="0"/>
                </a:moveTo>
                <a:lnTo>
                  <a:pt x="8731365" y="0"/>
                </a:lnTo>
                <a:lnTo>
                  <a:pt x="8731365" y="10287000"/>
                </a:lnTo>
                <a:lnTo>
                  <a:pt x="0" y="10287000"/>
                </a:lnTo>
                <a:lnTo>
                  <a:pt x="0" y="0"/>
                </a:lnTo>
                <a:close/>
              </a:path>
            </a:pathLst>
          </a:custGeom>
          <a:blipFill>
            <a:blip r:embed="rId3"/>
            <a:stretch>
              <a:fillRect l="0" t="0" r="-73578" b="0"/>
            </a:stretch>
          </a:blipFill>
        </p:spPr>
      </p:sp>
      <p:sp>
        <p:nvSpPr>
          <p:cNvPr name="TextBox 4" id="4"/>
          <p:cNvSpPr txBox="true"/>
          <p:nvPr/>
        </p:nvSpPr>
        <p:spPr>
          <a:xfrm rot="0">
            <a:off x="8496300" y="2875915"/>
            <a:ext cx="8763000" cy="6382385"/>
          </a:xfrm>
          <a:prstGeom prst="rect">
            <a:avLst/>
          </a:prstGeom>
        </p:spPr>
        <p:txBody>
          <a:bodyPr anchor="t" rtlCol="false" tIns="0" lIns="0" bIns="0" rIns="0">
            <a:spAutoFit/>
          </a:bodyPr>
          <a:lstStyle/>
          <a:p>
            <a:pPr algn="l" marL="561341" indent="-280670" lvl="1">
              <a:lnSpc>
                <a:spcPts val="3640"/>
              </a:lnSpc>
              <a:buFont typeface="Arial"/>
              <a:buChar char="•"/>
            </a:pPr>
            <a:r>
              <a:rPr lang="en-US" sz="2600">
                <a:solidFill>
                  <a:srgbClr val="FFFFFF"/>
                </a:solidFill>
                <a:latin typeface="Montserrat"/>
                <a:ea typeface="Montserrat"/>
                <a:cs typeface="Montserrat"/>
                <a:sym typeface="Montserrat"/>
              </a:rPr>
              <a:t>The CDC (Centers for Disease Control and Prevention) estimates that each year in the United States:</a:t>
            </a:r>
          </a:p>
          <a:p>
            <a:pPr algn="l" marL="1122681" indent="-374227" lvl="2">
              <a:lnSpc>
                <a:spcPts val="3640"/>
              </a:lnSpc>
              <a:buFont typeface="Arial"/>
              <a:buChar char="⚬"/>
            </a:pPr>
            <a:r>
              <a:rPr lang="en-US" sz="2600">
                <a:solidFill>
                  <a:srgbClr val="FFFFFF"/>
                </a:solidFill>
                <a:latin typeface="Montserrat"/>
                <a:ea typeface="Montserrat"/>
                <a:cs typeface="Montserrat"/>
                <a:sym typeface="Montserrat"/>
              </a:rPr>
              <a:t>48 million people get sick from a foodborne illness</a:t>
            </a:r>
          </a:p>
          <a:p>
            <a:pPr algn="l" marL="1122681" indent="-374227" lvl="2">
              <a:lnSpc>
                <a:spcPts val="3640"/>
              </a:lnSpc>
              <a:buFont typeface="Arial"/>
              <a:buChar char="⚬"/>
            </a:pPr>
            <a:r>
              <a:rPr lang="en-US" sz="2600">
                <a:solidFill>
                  <a:srgbClr val="FFFFFF"/>
                </a:solidFill>
                <a:latin typeface="Montserrat"/>
                <a:ea typeface="Montserrat"/>
                <a:cs typeface="Montserrat"/>
                <a:sym typeface="Montserrat"/>
              </a:rPr>
              <a:t>128,000 people are hospitalized</a:t>
            </a:r>
          </a:p>
          <a:p>
            <a:pPr algn="l" marL="1122681" indent="-374227" lvl="2">
              <a:lnSpc>
                <a:spcPts val="3640"/>
              </a:lnSpc>
              <a:buFont typeface="Arial"/>
              <a:buChar char="⚬"/>
            </a:pPr>
            <a:r>
              <a:rPr lang="en-US" sz="2600">
                <a:solidFill>
                  <a:srgbClr val="FFFFFF"/>
                </a:solidFill>
                <a:latin typeface="Montserrat"/>
                <a:ea typeface="Montserrat"/>
                <a:cs typeface="Montserrat"/>
                <a:sym typeface="Montserrat"/>
              </a:rPr>
              <a:t>3,000 people die</a:t>
            </a:r>
          </a:p>
          <a:p>
            <a:pPr algn="l" marL="561341" indent="-280670" lvl="1">
              <a:lnSpc>
                <a:spcPts val="3640"/>
              </a:lnSpc>
              <a:buFont typeface="Arial"/>
              <a:buChar char="•"/>
            </a:pPr>
            <a:r>
              <a:rPr lang="en-US" sz="2600">
                <a:solidFill>
                  <a:srgbClr val="FFFFFF"/>
                </a:solidFill>
                <a:latin typeface="Montserrat"/>
                <a:ea typeface="Montserrat"/>
                <a:cs typeface="Montserrat"/>
                <a:sym typeface="Montserrat"/>
              </a:rPr>
              <a:t>Estimates include illnesses caused by 31 known pathogens and other unspecified agent</a:t>
            </a:r>
          </a:p>
          <a:p>
            <a:pPr algn="l" marL="561341" indent="-280670" lvl="1">
              <a:lnSpc>
                <a:spcPts val="3640"/>
              </a:lnSpc>
              <a:buFont typeface="Arial"/>
              <a:buChar char="•"/>
            </a:pPr>
            <a:r>
              <a:rPr lang="en-US" sz="2600">
                <a:solidFill>
                  <a:srgbClr val="FFFFFF"/>
                </a:solidFill>
                <a:latin typeface="Montserrat"/>
                <a:ea typeface="Montserrat"/>
                <a:cs typeface="Montserrat"/>
                <a:sym typeface="Montserrat"/>
              </a:rPr>
              <a:t>The most common causes include:</a:t>
            </a:r>
          </a:p>
          <a:p>
            <a:pPr algn="l" marL="1122681" indent="-374227" lvl="2">
              <a:lnSpc>
                <a:spcPts val="3640"/>
              </a:lnSpc>
              <a:buFont typeface="Arial"/>
              <a:buChar char="⚬"/>
            </a:pPr>
            <a:r>
              <a:rPr lang="en-US" sz="2600">
                <a:solidFill>
                  <a:srgbClr val="FFFFFF"/>
                </a:solidFill>
                <a:latin typeface="Montserrat"/>
                <a:ea typeface="Montserrat"/>
                <a:cs typeface="Montserrat"/>
                <a:sym typeface="Montserrat"/>
              </a:rPr>
              <a:t>Norovirus</a:t>
            </a:r>
          </a:p>
          <a:p>
            <a:pPr algn="l" marL="1122681" indent="-374227" lvl="2">
              <a:lnSpc>
                <a:spcPts val="3640"/>
              </a:lnSpc>
              <a:buFont typeface="Arial"/>
              <a:buChar char="⚬"/>
            </a:pPr>
            <a:r>
              <a:rPr lang="en-US" sz="2600">
                <a:solidFill>
                  <a:srgbClr val="FFFFFF"/>
                </a:solidFill>
                <a:latin typeface="Montserrat"/>
                <a:ea typeface="Montserrat"/>
                <a:cs typeface="Montserrat"/>
                <a:sym typeface="Montserrat"/>
              </a:rPr>
              <a:t>Salmonella</a:t>
            </a:r>
          </a:p>
          <a:p>
            <a:pPr algn="l" marL="1122681" indent="-374227" lvl="2">
              <a:lnSpc>
                <a:spcPts val="3640"/>
              </a:lnSpc>
              <a:buFont typeface="Arial"/>
              <a:buChar char="⚬"/>
            </a:pPr>
            <a:r>
              <a:rPr lang="en-US" sz="2600">
                <a:solidFill>
                  <a:srgbClr val="FFFFFF"/>
                </a:solidFill>
                <a:latin typeface="Montserrat"/>
                <a:ea typeface="Montserrat"/>
                <a:cs typeface="Montserrat"/>
                <a:sym typeface="Montserrat"/>
              </a:rPr>
              <a:t>E. coli</a:t>
            </a:r>
          </a:p>
          <a:p>
            <a:pPr algn="l">
              <a:lnSpc>
                <a:spcPts val="3640"/>
              </a:lnSpc>
              <a:spcBef>
                <a:spcPct val="0"/>
              </a:spcBef>
            </a:pPr>
          </a:p>
        </p:txBody>
      </p:sp>
      <p:sp>
        <p:nvSpPr>
          <p:cNvPr name="TextBox 5" id="5"/>
          <p:cNvSpPr txBox="true"/>
          <p:nvPr/>
        </p:nvSpPr>
        <p:spPr>
          <a:xfrm rot="0">
            <a:off x="8496300" y="1350987"/>
            <a:ext cx="10860827" cy="1304925"/>
          </a:xfrm>
          <a:prstGeom prst="rect">
            <a:avLst/>
          </a:prstGeom>
        </p:spPr>
        <p:txBody>
          <a:bodyPr anchor="t" rtlCol="false" tIns="0" lIns="0" bIns="0" rIns="0">
            <a:spAutoFit/>
          </a:bodyPr>
          <a:lstStyle/>
          <a:p>
            <a:pPr algn="l">
              <a:lnSpc>
                <a:spcPts val="10320"/>
              </a:lnSpc>
            </a:pPr>
            <a:r>
              <a:rPr lang="en-US" sz="8600" b="true">
                <a:solidFill>
                  <a:srgbClr val="FFFFFF"/>
                </a:solidFill>
                <a:latin typeface="Montserrat Bold"/>
                <a:ea typeface="Montserrat Bold"/>
                <a:cs typeface="Montserrat Bold"/>
                <a:sym typeface="Montserrat Bold"/>
              </a:rPr>
              <a:t>By the Numbers</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AutoShape 3" id="3"/>
          <p:cNvSpPr/>
          <p:nvPr/>
        </p:nvSpPr>
        <p:spPr>
          <a:xfrm rot="0">
            <a:off x="7003596" y="0"/>
            <a:ext cx="11284404" cy="10287000"/>
          </a:xfrm>
          <a:prstGeom prst="rect">
            <a:avLst/>
          </a:prstGeom>
          <a:solidFill>
            <a:srgbClr val="F18A00"/>
          </a:solidFill>
        </p:spPr>
      </p:sp>
      <p:sp>
        <p:nvSpPr>
          <p:cNvPr name="Freeform 4" id="4"/>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2"/>
            <a:stretch>
              <a:fillRect l="0" t="0" r="0" b="0"/>
            </a:stretch>
          </a:blipFill>
        </p:spPr>
      </p:sp>
      <p:sp>
        <p:nvSpPr>
          <p:cNvPr name="Freeform 5" id="5"/>
          <p:cNvSpPr/>
          <p:nvPr/>
        </p:nvSpPr>
        <p:spPr>
          <a:xfrm flipH="false" flipV="false" rot="0">
            <a:off x="-1256679" y="0"/>
            <a:ext cx="9443364" cy="10566947"/>
          </a:xfrm>
          <a:custGeom>
            <a:avLst/>
            <a:gdLst/>
            <a:ahLst/>
            <a:cxnLst/>
            <a:rect r="r" b="b" t="t" l="l"/>
            <a:pathLst>
              <a:path h="10566947" w="9443364">
                <a:moveTo>
                  <a:pt x="0" y="0"/>
                </a:moveTo>
                <a:lnTo>
                  <a:pt x="9443365" y="0"/>
                </a:lnTo>
                <a:lnTo>
                  <a:pt x="9443365" y="10566947"/>
                </a:lnTo>
                <a:lnTo>
                  <a:pt x="0" y="10566947"/>
                </a:lnTo>
                <a:lnTo>
                  <a:pt x="0" y="0"/>
                </a:lnTo>
                <a:close/>
              </a:path>
            </a:pathLst>
          </a:custGeom>
          <a:blipFill>
            <a:blip r:embed="rId3"/>
            <a:stretch>
              <a:fillRect l="0" t="0" r="-67952" b="0"/>
            </a:stretch>
          </a:blipFill>
        </p:spPr>
      </p:sp>
      <p:sp>
        <p:nvSpPr>
          <p:cNvPr name="TextBox 6" id="6"/>
          <p:cNvSpPr txBox="true"/>
          <p:nvPr/>
        </p:nvSpPr>
        <p:spPr>
          <a:xfrm rot="0">
            <a:off x="8648700" y="3888969"/>
            <a:ext cx="9366987" cy="4794250"/>
          </a:xfrm>
          <a:prstGeom prst="rect">
            <a:avLst/>
          </a:prstGeom>
        </p:spPr>
        <p:txBody>
          <a:bodyPr anchor="t" rtlCol="false" tIns="0" lIns="0" bIns="0" rIns="0">
            <a:spAutoFit/>
          </a:bodyPr>
          <a:lstStyle/>
          <a:p>
            <a:pPr algn="l">
              <a:lnSpc>
                <a:spcPts val="3499"/>
              </a:lnSpc>
            </a:pPr>
            <a:r>
              <a:rPr lang="en-US" sz="2499">
                <a:solidFill>
                  <a:srgbClr val="FFFFFF"/>
                </a:solidFill>
                <a:latin typeface="Montserrat"/>
                <a:ea typeface="Montserrat"/>
                <a:cs typeface="Montserrat"/>
                <a:sym typeface="Montserrat"/>
              </a:rPr>
              <a:t>•</a:t>
            </a:r>
            <a:r>
              <a:rPr lang="en-US" sz="2499" b="true">
                <a:solidFill>
                  <a:srgbClr val="FFFFFF"/>
                </a:solidFill>
                <a:latin typeface="Montserrat Bold"/>
                <a:ea typeface="Montserrat Bold"/>
                <a:cs typeface="Montserrat Bold"/>
                <a:sym typeface="Montserrat Bold"/>
              </a:rPr>
              <a:t>Protects health:</a:t>
            </a:r>
            <a:r>
              <a:rPr lang="en-US" sz="2499">
                <a:solidFill>
                  <a:srgbClr val="FFFFFF"/>
                </a:solidFill>
                <a:latin typeface="Montserrat"/>
                <a:ea typeface="Montserrat"/>
                <a:cs typeface="Montserrat"/>
                <a:sym typeface="Montserrat"/>
              </a:rPr>
              <a:t> Contaminated food can cause foodborne illnesses, which may be especially dangerous for young children, the elderly, pregnant women, and individuals with weakened immune systems.</a:t>
            </a:r>
          </a:p>
          <a:p>
            <a:pPr algn="l">
              <a:lnSpc>
                <a:spcPts val="3499"/>
              </a:lnSpc>
            </a:pPr>
          </a:p>
          <a:p>
            <a:pPr algn="l">
              <a:lnSpc>
                <a:spcPts val="3499"/>
              </a:lnSpc>
            </a:pPr>
            <a:r>
              <a:rPr lang="en-US" sz="2499" b="true">
                <a:solidFill>
                  <a:srgbClr val="FFFFFF"/>
                </a:solidFill>
                <a:latin typeface="Montserrat Bold"/>
                <a:ea typeface="Montserrat Bold"/>
                <a:cs typeface="Montserrat Bold"/>
                <a:sym typeface="Montserrat Bold"/>
              </a:rPr>
              <a:t>•Prevents waste:</a:t>
            </a:r>
            <a:r>
              <a:rPr lang="en-US" sz="2499">
                <a:solidFill>
                  <a:srgbClr val="FFFFFF"/>
                </a:solidFill>
                <a:latin typeface="Montserrat"/>
                <a:ea typeface="Montserrat"/>
                <a:cs typeface="Montserrat"/>
                <a:sym typeface="Montserrat"/>
              </a:rPr>
              <a:t> Proper handling and storage reduce spoilage and ensure more food reaches people in need.</a:t>
            </a:r>
          </a:p>
          <a:p>
            <a:pPr algn="l">
              <a:lnSpc>
                <a:spcPts val="3499"/>
              </a:lnSpc>
            </a:pPr>
          </a:p>
          <a:p>
            <a:pPr algn="l">
              <a:lnSpc>
                <a:spcPts val="3499"/>
              </a:lnSpc>
              <a:spcBef>
                <a:spcPct val="0"/>
              </a:spcBef>
            </a:pPr>
            <a:r>
              <a:rPr lang="en-US" b="true" sz="2499">
                <a:solidFill>
                  <a:srgbClr val="FFFFFF"/>
                </a:solidFill>
                <a:latin typeface="Montserrat Bold"/>
                <a:ea typeface="Montserrat Bold"/>
                <a:cs typeface="Montserrat Bold"/>
                <a:sym typeface="Montserrat Bold"/>
              </a:rPr>
              <a:t>•Maintains trust:</a:t>
            </a:r>
            <a:r>
              <a:rPr lang="en-US" sz="2499">
                <a:solidFill>
                  <a:srgbClr val="FFFFFF"/>
                </a:solidFill>
                <a:latin typeface="Montserrat"/>
                <a:ea typeface="Montserrat"/>
                <a:cs typeface="Montserrat"/>
                <a:sym typeface="Montserrat"/>
              </a:rPr>
              <a:t> Safe practices show donors and recipients that we take our responsibility seriously.</a:t>
            </a:r>
          </a:p>
          <a:p>
            <a:pPr algn="l">
              <a:lnSpc>
                <a:spcPts val="3499"/>
              </a:lnSpc>
              <a:spcBef>
                <a:spcPct val="0"/>
              </a:spcBef>
            </a:pPr>
          </a:p>
        </p:txBody>
      </p:sp>
      <p:sp>
        <p:nvSpPr>
          <p:cNvPr name="TextBox 7" id="7"/>
          <p:cNvSpPr txBox="true"/>
          <p:nvPr/>
        </p:nvSpPr>
        <p:spPr>
          <a:xfrm rot="0">
            <a:off x="8648700" y="1028700"/>
            <a:ext cx="7994196" cy="2438400"/>
          </a:xfrm>
          <a:prstGeom prst="rect">
            <a:avLst/>
          </a:prstGeom>
        </p:spPr>
        <p:txBody>
          <a:bodyPr anchor="t" rtlCol="false" tIns="0" lIns="0" bIns="0" rIns="0">
            <a:spAutoFit/>
          </a:bodyPr>
          <a:lstStyle/>
          <a:p>
            <a:pPr algn="l">
              <a:lnSpc>
                <a:spcPts val="9600"/>
              </a:lnSpc>
            </a:pPr>
            <a:r>
              <a:rPr lang="en-US" sz="8000" b="true">
                <a:solidFill>
                  <a:srgbClr val="FFFFFF"/>
                </a:solidFill>
                <a:latin typeface="Montserrat Bold"/>
                <a:ea typeface="Montserrat Bold"/>
                <a:cs typeface="Montserrat Bold"/>
                <a:sym typeface="Montserrat Bold"/>
              </a:rPr>
              <a:t>Why Food Safety Matters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12789603" y="4072769"/>
            <a:ext cx="3855922" cy="6214231"/>
          </a:xfrm>
          <a:custGeom>
            <a:avLst/>
            <a:gdLst/>
            <a:ahLst/>
            <a:cxnLst/>
            <a:rect r="r" b="b" t="t" l="l"/>
            <a:pathLst>
              <a:path h="6214231" w="3855922">
                <a:moveTo>
                  <a:pt x="0" y="0"/>
                </a:moveTo>
                <a:lnTo>
                  <a:pt x="3855922" y="0"/>
                </a:lnTo>
                <a:lnTo>
                  <a:pt x="3855922" y="6214231"/>
                </a:lnTo>
                <a:lnTo>
                  <a:pt x="0" y="6214231"/>
                </a:lnTo>
                <a:lnTo>
                  <a:pt x="0" y="0"/>
                </a:lnTo>
                <a:close/>
              </a:path>
            </a:pathLst>
          </a:custGeom>
          <a:blipFill>
            <a:blip r:embed="rId4"/>
            <a:stretch>
              <a:fillRect l="0" t="0" r="0" b="0"/>
            </a:stretch>
          </a:blipFill>
        </p:spPr>
      </p:sp>
      <p:sp>
        <p:nvSpPr>
          <p:cNvPr name="TextBox 10" id="10"/>
          <p:cNvSpPr txBox="true"/>
          <p:nvPr/>
        </p:nvSpPr>
        <p:spPr>
          <a:xfrm rot="0">
            <a:off x="0" y="1275403"/>
            <a:ext cx="18288000" cy="1714930"/>
          </a:xfrm>
          <a:prstGeom prst="rect">
            <a:avLst/>
          </a:prstGeom>
        </p:spPr>
        <p:txBody>
          <a:bodyPr anchor="t" rtlCol="false" tIns="0" lIns="0" bIns="0" rIns="0">
            <a:spAutoFit/>
          </a:bodyPr>
          <a:lstStyle/>
          <a:p>
            <a:pPr algn="ctr">
              <a:lnSpc>
                <a:spcPts val="6774"/>
              </a:lnSpc>
            </a:pPr>
            <a:r>
              <a:rPr lang="en-US" b="true" sz="4839">
                <a:solidFill>
                  <a:srgbClr val="2A327D"/>
                </a:solidFill>
                <a:latin typeface="Lucida Calligraphy Bold"/>
                <a:ea typeface="Lucida Calligraphy Bold"/>
                <a:cs typeface="Lucida Calligraphy Bold"/>
                <a:sym typeface="Lucida Calligraphy Bold"/>
              </a:rPr>
              <a:t>It’s the great work you do, for neighbors old and new.</a:t>
            </a:r>
          </a:p>
          <a:p>
            <a:pPr algn="ctr">
              <a:lnSpc>
                <a:spcPts val="6774"/>
              </a:lnSpc>
            </a:pPr>
            <a:r>
              <a:rPr lang="en-US" b="true" sz="4839">
                <a:solidFill>
                  <a:srgbClr val="2A327D"/>
                </a:solidFill>
                <a:latin typeface="Lucida Calligraphy Bold"/>
                <a:ea typeface="Lucida Calligraphy Bold"/>
                <a:cs typeface="Lucida Calligraphy Bold"/>
                <a:sym typeface="Lucida Calligraphy Bold"/>
              </a:rPr>
              <a:t>Be our guest, be our guest, be our guest!</a:t>
            </a:r>
          </a:p>
        </p:txBody>
      </p:sp>
      <p:sp>
        <p:nvSpPr>
          <p:cNvPr name="Freeform 11" id="11"/>
          <p:cNvSpPr/>
          <p:nvPr/>
        </p:nvSpPr>
        <p:spPr>
          <a:xfrm flipH="true" flipV="false" rot="0">
            <a:off x="1666714" y="3544907"/>
            <a:ext cx="4578671" cy="6742093"/>
          </a:xfrm>
          <a:custGeom>
            <a:avLst/>
            <a:gdLst/>
            <a:ahLst/>
            <a:cxnLst/>
            <a:rect r="r" b="b" t="t" l="l"/>
            <a:pathLst>
              <a:path h="6742093" w="4578671">
                <a:moveTo>
                  <a:pt x="4578671" y="0"/>
                </a:moveTo>
                <a:lnTo>
                  <a:pt x="0" y="0"/>
                </a:lnTo>
                <a:lnTo>
                  <a:pt x="0" y="6742093"/>
                </a:lnTo>
                <a:lnTo>
                  <a:pt x="4578671" y="6742093"/>
                </a:lnTo>
                <a:lnTo>
                  <a:pt x="4578671" y="0"/>
                </a:lnTo>
                <a:close/>
              </a:path>
            </a:pathLst>
          </a:custGeom>
          <a:blipFill>
            <a:blip r:embed="rId5"/>
            <a:stretch>
              <a:fillRect l="0" t="0" r="0" b="0"/>
            </a:stretch>
          </a:blipFill>
        </p:spPr>
      </p:sp>
    </p:spTree>
  </p:cSld>
  <p:clrMapOvr>
    <a:masterClrMapping/>
  </p:clrMapOvr>
  <p:transition spd="slow">
    <p:push dir="l"/>
  </p:transition>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344696" y="-3337843"/>
            <a:ext cx="18101560" cy="18101560"/>
          </a:xfrm>
          <a:custGeom>
            <a:avLst/>
            <a:gdLst/>
            <a:ahLst/>
            <a:cxnLst/>
            <a:rect r="r" b="b" t="t" l="l"/>
            <a:pathLst>
              <a:path h="18101560" w="18101560">
                <a:moveTo>
                  <a:pt x="0" y="0"/>
                </a:moveTo>
                <a:lnTo>
                  <a:pt x="18101560" y="0"/>
                </a:lnTo>
                <a:lnTo>
                  <a:pt x="18101560" y="18101560"/>
                </a:lnTo>
                <a:lnTo>
                  <a:pt x="0" y="18101560"/>
                </a:lnTo>
                <a:lnTo>
                  <a:pt x="0" y="0"/>
                </a:lnTo>
                <a:close/>
              </a:path>
            </a:pathLst>
          </a:custGeom>
          <a:blipFill>
            <a:blip r:embed="rId2">
              <a:alphaModFix amt="12000"/>
            </a:blip>
            <a:stretch>
              <a:fillRect l="0" t="0" r="0" b="0"/>
            </a:stretch>
          </a:blipFill>
        </p:spPr>
      </p:sp>
      <p:sp>
        <p:nvSpPr>
          <p:cNvPr name="AutoShape 3" id="3"/>
          <p:cNvSpPr/>
          <p:nvPr/>
        </p:nvSpPr>
        <p:spPr>
          <a:xfrm rot="0">
            <a:off x="0" y="0"/>
            <a:ext cx="8241846" cy="10287000"/>
          </a:xfrm>
          <a:prstGeom prst="rect">
            <a:avLst/>
          </a:prstGeom>
          <a:solidFill>
            <a:srgbClr val="3B1F5A"/>
          </a:solidFill>
        </p:spPr>
      </p:sp>
      <p:sp>
        <p:nvSpPr>
          <p:cNvPr name="Freeform 4" id="4"/>
          <p:cNvSpPr/>
          <p:nvPr/>
        </p:nvSpPr>
        <p:spPr>
          <a:xfrm flipH="false" flipV="false" rot="0">
            <a:off x="442456" y="9258300"/>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3"/>
            <a:stretch>
              <a:fillRect l="0" t="0" r="0" b="0"/>
            </a:stretch>
          </a:blipFill>
        </p:spPr>
      </p:sp>
      <p:grpSp>
        <p:nvGrpSpPr>
          <p:cNvPr name="Group 5" id="5"/>
          <p:cNvGrpSpPr/>
          <p:nvPr/>
        </p:nvGrpSpPr>
        <p:grpSpPr>
          <a:xfrm rot="0">
            <a:off x="1075495" y="1028700"/>
            <a:ext cx="6090855" cy="4906010"/>
            <a:chOff x="0" y="0"/>
            <a:chExt cx="8121141" cy="6541347"/>
          </a:xfrm>
        </p:grpSpPr>
        <p:sp>
          <p:nvSpPr>
            <p:cNvPr name="TextBox 6" id="6"/>
            <p:cNvSpPr txBox="true"/>
            <p:nvPr/>
          </p:nvSpPr>
          <p:spPr>
            <a:xfrm rot="0">
              <a:off x="0" y="0"/>
              <a:ext cx="8121141" cy="5486400"/>
            </a:xfrm>
            <a:prstGeom prst="rect">
              <a:avLst/>
            </a:prstGeom>
          </p:spPr>
          <p:txBody>
            <a:bodyPr anchor="t" rtlCol="false" tIns="0" lIns="0" bIns="0" rIns="0">
              <a:spAutoFit/>
            </a:bodyPr>
            <a:lstStyle/>
            <a:p>
              <a:pPr algn="l">
                <a:lnSpc>
                  <a:spcPts val="10800"/>
                </a:lnSpc>
              </a:pPr>
              <a:r>
                <a:rPr lang="en-US" b="true" sz="9000">
                  <a:solidFill>
                    <a:srgbClr val="F8F1EB"/>
                  </a:solidFill>
                  <a:latin typeface="Montserrat Bold"/>
                  <a:ea typeface="Montserrat Bold"/>
                  <a:cs typeface="Montserrat Bold"/>
                  <a:sym typeface="Montserrat Bold"/>
                </a:rPr>
                <a:t>How Food Becomes Unsafe</a:t>
              </a:r>
            </a:p>
          </p:txBody>
        </p:sp>
        <p:sp>
          <p:nvSpPr>
            <p:cNvPr name="TextBox 7" id="7"/>
            <p:cNvSpPr txBox="true"/>
            <p:nvPr/>
          </p:nvSpPr>
          <p:spPr>
            <a:xfrm rot="0">
              <a:off x="0" y="6101080"/>
              <a:ext cx="8121141" cy="440267"/>
            </a:xfrm>
            <a:prstGeom prst="rect">
              <a:avLst/>
            </a:prstGeom>
          </p:spPr>
          <p:txBody>
            <a:bodyPr anchor="t" rtlCol="false" tIns="0" lIns="0" bIns="0" rIns="0">
              <a:spAutoFit/>
            </a:bodyPr>
            <a:lstStyle/>
            <a:p>
              <a:pPr algn="l">
                <a:lnSpc>
                  <a:spcPts val="2800"/>
                </a:lnSpc>
                <a:spcBef>
                  <a:spcPct val="0"/>
                </a:spcBef>
              </a:pPr>
            </a:p>
          </p:txBody>
        </p:sp>
      </p:grpSp>
      <p:sp>
        <p:nvSpPr>
          <p:cNvPr name="TextBox 8" id="8"/>
          <p:cNvSpPr txBox="true"/>
          <p:nvPr/>
        </p:nvSpPr>
        <p:spPr>
          <a:xfrm rot="0">
            <a:off x="8476769" y="981075"/>
            <a:ext cx="9225442" cy="8891905"/>
          </a:xfrm>
          <a:prstGeom prst="rect">
            <a:avLst/>
          </a:prstGeom>
        </p:spPr>
        <p:txBody>
          <a:bodyPr anchor="t" rtlCol="false" tIns="0" lIns="0" bIns="0" rIns="0">
            <a:spAutoFit/>
          </a:bodyPr>
          <a:lstStyle/>
          <a:p>
            <a:pPr algn="ctr">
              <a:lnSpc>
                <a:spcPts val="3919"/>
              </a:lnSpc>
            </a:pPr>
            <a:r>
              <a:rPr lang="en-US" sz="2799" b="true">
                <a:solidFill>
                  <a:srgbClr val="000000"/>
                </a:solidFill>
                <a:latin typeface="Montserrat Bold"/>
                <a:ea typeface="Montserrat Bold"/>
                <a:cs typeface="Montserrat Bold"/>
                <a:sym typeface="Montserrat Bold"/>
              </a:rPr>
              <a:t>Many</a:t>
            </a:r>
            <a:r>
              <a:rPr lang="en-US" b="true" sz="2799">
                <a:solidFill>
                  <a:srgbClr val="000000"/>
                </a:solidFill>
                <a:latin typeface="Montserrat Bold"/>
                <a:ea typeface="Montserrat Bold"/>
                <a:cs typeface="Montserrat Bold"/>
                <a:sym typeface="Montserrat Bold"/>
              </a:rPr>
              <a:t> hazards can make food unsafe and cause a food borne illness. </a:t>
            </a:r>
          </a:p>
          <a:p>
            <a:pPr algn="l">
              <a:lnSpc>
                <a:spcPts val="3919"/>
              </a:lnSpc>
            </a:pPr>
          </a:p>
          <a:p>
            <a:pPr algn="l" marL="604519" indent="-302260" lvl="1">
              <a:lnSpc>
                <a:spcPts val="3919"/>
              </a:lnSpc>
              <a:buFont typeface="Arial"/>
              <a:buChar char="•"/>
            </a:pPr>
            <a:r>
              <a:rPr lang="en-US" sz="2799">
                <a:solidFill>
                  <a:srgbClr val="000000"/>
                </a:solidFill>
                <a:latin typeface="Montserrat"/>
                <a:ea typeface="Montserrat"/>
                <a:cs typeface="Montserrat"/>
                <a:sym typeface="Montserrat"/>
              </a:rPr>
              <a:t>C</a:t>
            </a:r>
            <a:r>
              <a:rPr lang="en-US" sz="2799">
                <a:solidFill>
                  <a:srgbClr val="000000"/>
                </a:solidFill>
                <a:latin typeface="Montserrat"/>
                <a:ea typeface="Montserrat"/>
                <a:cs typeface="Montserrat"/>
                <a:sym typeface="Montserrat"/>
              </a:rPr>
              <a:t>ommon causes: </a:t>
            </a:r>
          </a:p>
          <a:p>
            <a:pPr algn="l" marL="1209039" indent="-403013" lvl="2">
              <a:lnSpc>
                <a:spcPts val="3919"/>
              </a:lnSpc>
              <a:buFont typeface="Arial"/>
              <a:buChar char="⚬"/>
            </a:pPr>
            <a:r>
              <a:rPr lang="en-US" sz="2799">
                <a:solidFill>
                  <a:srgbClr val="000000"/>
                </a:solidFill>
                <a:latin typeface="Montserrat"/>
                <a:ea typeface="Montserrat"/>
                <a:cs typeface="Montserrat"/>
                <a:sym typeface="Montserrat"/>
              </a:rPr>
              <a:t>Biological Hazards</a:t>
            </a:r>
          </a:p>
          <a:p>
            <a:pPr algn="l" marL="1813558" indent="-453390" lvl="3">
              <a:lnSpc>
                <a:spcPts val="3919"/>
              </a:lnSpc>
              <a:buFont typeface="Arial"/>
              <a:buChar char="￭"/>
            </a:pPr>
            <a:r>
              <a:rPr lang="en-US" sz="2799">
                <a:solidFill>
                  <a:srgbClr val="000000"/>
                </a:solidFill>
                <a:latin typeface="Montserrat"/>
                <a:ea typeface="Montserrat"/>
                <a:cs typeface="Montserrat"/>
                <a:sym typeface="Montserrat"/>
              </a:rPr>
              <a:t>Bacteria, viruses, and parasites (e.g., Salmonella, Norovirus, etc.)</a:t>
            </a:r>
          </a:p>
          <a:p>
            <a:pPr algn="l" marL="1209039" indent="-403013" lvl="2">
              <a:lnSpc>
                <a:spcPts val="3919"/>
              </a:lnSpc>
              <a:buFont typeface="Arial"/>
              <a:buChar char="⚬"/>
            </a:pPr>
            <a:r>
              <a:rPr lang="en-US" sz="2799">
                <a:solidFill>
                  <a:srgbClr val="000000"/>
                </a:solidFill>
                <a:latin typeface="Montserrat"/>
                <a:ea typeface="Montserrat"/>
                <a:cs typeface="Montserrat"/>
                <a:sym typeface="Montserrat"/>
              </a:rPr>
              <a:t>Chemical Hazards</a:t>
            </a:r>
          </a:p>
          <a:p>
            <a:pPr algn="l" marL="1813558" indent="-453390" lvl="3">
              <a:lnSpc>
                <a:spcPts val="3919"/>
              </a:lnSpc>
              <a:buFont typeface="Arial"/>
              <a:buChar char="￭"/>
            </a:pPr>
            <a:r>
              <a:rPr lang="en-US" sz="2799">
                <a:solidFill>
                  <a:srgbClr val="000000"/>
                </a:solidFill>
                <a:latin typeface="Montserrat"/>
                <a:ea typeface="Montserrat"/>
                <a:cs typeface="Montserrat"/>
                <a:sym typeface="Montserrat"/>
              </a:rPr>
              <a:t>Cleaning agents, pesticides, or allergens not properly labeled</a:t>
            </a:r>
          </a:p>
          <a:p>
            <a:pPr algn="l" marL="1209039" indent="-403013" lvl="2">
              <a:lnSpc>
                <a:spcPts val="3919"/>
              </a:lnSpc>
              <a:buFont typeface="Arial"/>
              <a:buChar char="⚬"/>
            </a:pPr>
            <a:r>
              <a:rPr lang="en-US" sz="2799">
                <a:solidFill>
                  <a:srgbClr val="000000"/>
                </a:solidFill>
                <a:latin typeface="Montserrat"/>
                <a:ea typeface="Montserrat"/>
                <a:cs typeface="Montserrat"/>
                <a:sym typeface="Montserrat"/>
              </a:rPr>
              <a:t>Physical Hazards</a:t>
            </a:r>
          </a:p>
          <a:p>
            <a:pPr algn="l" marL="1813558" indent="-453390" lvl="3">
              <a:lnSpc>
                <a:spcPts val="3919"/>
              </a:lnSpc>
              <a:buFont typeface="Arial"/>
              <a:buChar char="￭"/>
            </a:pPr>
            <a:r>
              <a:rPr lang="en-US" sz="2799">
                <a:solidFill>
                  <a:srgbClr val="000000"/>
                </a:solidFill>
                <a:latin typeface="Montserrat"/>
                <a:ea typeface="Montserrat"/>
                <a:cs typeface="Montserrat"/>
                <a:sym typeface="Montserrat"/>
              </a:rPr>
              <a:t>Foreign objects like glass, metal, or plastic. </a:t>
            </a:r>
          </a:p>
          <a:p>
            <a:pPr algn="l" marL="1209039" indent="-403013" lvl="2">
              <a:lnSpc>
                <a:spcPts val="3919"/>
              </a:lnSpc>
              <a:buFont typeface="Arial"/>
              <a:buChar char="⚬"/>
            </a:pPr>
            <a:r>
              <a:rPr lang="en-US" sz="2799">
                <a:solidFill>
                  <a:srgbClr val="000000"/>
                </a:solidFill>
                <a:latin typeface="Montserrat"/>
                <a:ea typeface="Montserrat"/>
                <a:cs typeface="Montserrat"/>
                <a:sym typeface="Montserrat"/>
              </a:rPr>
              <a:t>Poor personal hygiene</a:t>
            </a:r>
          </a:p>
          <a:p>
            <a:pPr algn="l" marL="1209039" indent="-403013" lvl="2">
              <a:lnSpc>
                <a:spcPts val="3919"/>
              </a:lnSpc>
              <a:buFont typeface="Arial"/>
              <a:buChar char="⚬"/>
            </a:pPr>
            <a:r>
              <a:rPr lang="en-US" sz="2799">
                <a:solidFill>
                  <a:srgbClr val="000000"/>
                </a:solidFill>
                <a:latin typeface="Montserrat"/>
                <a:ea typeface="Montserrat"/>
                <a:cs typeface="Montserrat"/>
                <a:sym typeface="Montserrat"/>
              </a:rPr>
              <a:t>Time Temperature abuse</a:t>
            </a:r>
          </a:p>
          <a:p>
            <a:pPr algn="l" marL="1209039" indent="-403013" lvl="2">
              <a:lnSpc>
                <a:spcPts val="3919"/>
              </a:lnSpc>
              <a:buFont typeface="Arial"/>
              <a:buChar char="⚬"/>
            </a:pPr>
            <a:r>
              <a:rPr lang="en-US" sz="2799">
                <a:solidFill>
                  <a:srgbClr val="000000"/>
                </a:solidFill>
                <a:latin typeface="Montserrat"/>
                <a:ea typeface="Montserrat"/>
                <a:cs typeface="Montserrat"/>
                <a:sym typeface="Montserrat"/>
              </a:rPr>
              <a:t>Cross contamination</a:t>
            </a:r>
          </a:p>
          <a:p>
            <a:pPr algn="l" marL="1209039" indent="-403013" lvl="2">
              <a:lnSpc>
                <a:spcPts val="3919"/>
              </a:lnSpc>
              <a:spcBef>
                <a:spcPct val="0"/>
              </a:spcBef>
              <a:buFont typeface="Arial"/>
              <a:buChar char="⚬"/>
            </a:pPr>
            <a:r>
              <a:rPr lang="en-US" sz="2799">
                <a:solidFill>
                  <a:srgbClr val="000000"/>
                </a:solidFill>
                <a:latin typeface="Montserrat"/>
                <a:ea typeface="Montserrat"/>
                <a:cs typeface="Montserrat"/>
                <a:sym typeface="Montserrat"/>
              </a:rPr>
              <a:t>Poor cleaning or sanitizing </a:t>
            </a:r>
          </a:p>
          <a:p>
            <a:pPr algn="l">
              <a:lnSpc>
                <a:spcPts val="3919"/>
              </a:lnSpc>
              <a:spcBef>
                <a:spcPct val="0"/>
              </a:spcBef>
            </a:pP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406854" y="-3446619"/>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1359151"/>
            <a:ext cx="16957252" cy="1247775"/>
          </a:xfrm>
          <a:prstGeom prst="rect">
            <a:avLst/>
          </a:prstGeom>
        </p:spPr>
        <p:txBody>
          <a:bodyPr anchor="t" rtlCol="false" tIns="0" lIns="0" bIns="0" rIns="0">
            <a:spAutoFit/>
          </a:bodyPr>
          <a:lstStyle/>
          <a:p>
            <a:pPr algn="l">
              <a:lnSpc>
                <a:spcPts val="9840"/>
              </a:lnSpc>
            </a:pPr>
            <a:r>
              <a:rPr lang="en-US" b="true" sz="8200">
                <a:solidFill>
                  <a:srgbClr val="546122"/>
                </a:solidFill>
                <a:latin typeface="Montserrat Bold"/>
                <a:ea typeface="Montserrat Bold"/>
                <a:cs typeface="Montserrat Bold"/>
                <a:sym typeface="Montserrat Bold"/>
              </a:rPr>
              <a:t>Basic Food Safety Practices</a:t>
            </a:r>
          </a:p>
        </p:txBody>
      </p:sp>
      <p:sp>
        <p:nvSpPr>
          <p:cNvPr name="TextBox 5" id="5"/>
          <p:cNvSpPr txBox="true"/>
          <p:nvPr/>
        </p:nvSpPr>
        <p:spPr>
          <a:xfrm rot="0">
            <a:off x="2171700" y="3013402"/>
            <a:ext cx="11621012" cy="5828731"/>
          </a:xfrm>
          <a:prstGeom prst="rect">
            <a:avLst/>
          </a:prstGeom>
        </p:spPr>
        <p:txBody>
          <a:bodyPr anchor="t" rtlCol="false" tIns="0" lIns="0" bIns="0" rIns="0">
            <a:spAutoFit/>
          </a:bodyPr>
          <a:lstStyle/>
          <a:p>
            <a:pPr algn="l" marL="596456" indent="-298228" lvl="1">
              <a:lnSpc>
                <a:spcPts val="3867"/>
              </a:lnSpc>
              <a:buFont typeface="Arial"/>
              <a:buChar char="•"/>
            </a:pPr>
            <a:r>
              <a:rPr lang="en-US" sz="2762">
                <a:solidFill>
                  <a:srgbClr val="546122"/>
                </a:solidFill>
                <a:latin typeface="Montserrat"/>
                <a:ea typeface="Montserrat"/>
                <a:cs typeface="Montserrat"/>
                <a:sym typeface="Montserrat"/>
              </a:rPr>
              <a:t>In</a:t>
            </a:r>
            <a:r>
              <a:rPr lang="en-US" sz="2762">
                <a:solidFill>
                  <a:srgbClr val="546122"/>
                </a:solidFill>
                <a:latin typeface="Montserrat"/>
                <a:ea typeface="Montserrat"/>
                <a:cs typeface="Montserrat"/>
                <a:sym typeface="Montserrat"/>
              </a:rPr>
              <a:t>spect Food</a:t>
            </a:r>
          </a:p>
          <a:p>
            <a:pPr algn="l" marL="1192912" indent="-397637" lvl="2">
              <a:lnSpc>
                <a:spcPts val="3867"/>
              </a:lnSpc>
              <a:buFont typeface="Arial"/>
              <a:buChar char="⚬"/>
            </a:pPr>
            <a:r>
              <a:rPr lang="en-US" sz="2762">
                <a:solidFill>
                  <a:srgbClr val="546122"/>
                </a:solidFill>
                <a:latin typeface="Montserrat"/>
                <a:ea typeface="Montserrat"/>
                <a:cs typeface="Montserrat"/>
                <a:sym typeface="Montserrat"/>
              </a:rPr>
              <a:t>Look for mold, off-odors, discoloration, or damaged packaging</a:t>
            </a:r>
          </a:p>
          <a:p>
            <a:pPr algn="l" marL="596456" indent="-298228" lvl="1">
              <a:lnSpc>
                <a:spcPts val="3867"/>
              </a:lnSpc>
              <a:buFont typeface="Arial"/>
              <a:buChar char="•"/>
            </a:pPr>
            <a:r>
              <a:rPr lang="en-US" sz="2762">
                <a:solidFill>
                  <a:srgbClr val="546122"/>
                </a:solidFill>
                <a:latin typeface="Montserrat"/>
                <a:ea typeface="Montserrat"/>
                <a:cs typeface="Montserrat"/>
                <a:sym typeface="Montserrat"/>
              </a:rPr>
              <a:t>Temperature Control</a:t>
            </a:r>
          </a:p>
          <a:p>
            <a:pPr algn="l" marL="1192912" indent="-397637" lvl="2">
              <a:lnSpc>
                <a:spcPts val="3867"/>
              </a:lnSpc>
              <a:buFont typeface="Arial"/>
              <a:buChar char="⚬"/>
            </a:pPr>
            <a:r>
              <a:rPr lang="en-US" sz="2762">
                <a:solidFill>
                  <a:srgbClr val="546122"/>
                </a:solidFill>
                <a:latin typeface="Montserrat"/>
                <a:ea typeface="Montserrat"/>
                <a:cs typeface="Montserrat"/>
                <a:sym typeface="Montserrat"/>
              </a:rPr>
              <a:t>Keep perishable items refrigerated or frozen</a:t>
            </a:r>
          </a:p>
          <a:p>
            <a:pPr algn="l" marL="1192910" indent="-397637" lvl="2">
              <a:lnSpc>
                <a:spcPts val="3867"/>
              </a:lnSpc>
              <a:buFont typeface="Arial"/>
              <a:buChar char="⚬"/>
            </a:pPr>
            <a:r>
              <a:rPr lang="en-US" sz="2762">
                <a:solidFill>
                  <a:srgbClr val="546122"/>
                </a:solidFill>
                <a:latin typeface="Montserrat"/>
                <a:ea typeface="Montserrat"/>
                <a:cs typeface="Montserrat"/>
                <a:sym typeface="Montserrat"/>
              </a:rPr>
              <a:t>Cold foods below 41°F and hot foods above 135°F</a:t>
            </a:r>
          </a:p>
          <a:p>
            <a:pPr algn="l" marL="1192912" indent="-397637" lvl="2">
              <a:lnSpc>
                <a:spcPts val="3867"/>
              </a:lnSpc>
              <a:buFont typeface="Arial"/>
              <a:buChar char="⚬"/>
            </a:pPr>
            <a:r>
              <a:rPr lang="en-US" sz="2762">
                <a:solidFill>
                  <a:srgbClr val="546122"/>
                </a:solidFill>
                <a:latin typeface="Montserrat"/>
                <a:ea typeface="Montserrat"/>
                <a:cs typeface="Montserrat"/>
                <a:sym typeface="Montserrat"/>
              </a:rPr>
              <a:t>Never leave cold items out for more than 2 hours</a:t>
            </a:r>
          </a:p>
          <a:p>
            <a:pPr algn="l" marL="596456" indent="-298228" lvl="1">
              <a:lnSpc>
                <a:spcPts val="3867"/>
              </a:lnSpc>
              <a:buFont typeface="Arial"/>
              <a:buChar char="•"/>
            </a:pPr>
            <a:r>
              <a:rPr lang="en-US" sz="2762">
                <a:solidFill>
                  <a:srgbClr val="546122"/>
                </a:solidFill>
                <a:latin typeface="Montserrat"/>
                <a:ea typeface="Montserrat"/>
                <a:cs typeface="Montserrat"/>
                <a:sym typeface="Montserrat"/>
              </a:rPr>
              <a:t>Separate Food Types</a:t>
            </a:r>
          </a:p>
          <a:p>
            <a:pPr algn="l" marL="1192912" indent="-397637" lvl="2">
              <a:lnSpc>
                <a:spcPts val="3867"/>
              </a:lnSpc>
              <a:buFont typeface="Arial"/>
              <a:buChar char="⚬"/>
            </a:pPr>
            <a:r>
              <a:rPr lang="en-US" sz="2762">
                <a:solidFill>
                  <a:srgbClr val="546122"/>
                </a:solidFill>
                <a:latin typeface="Montserrat"/>
                <a:ea typeface="Montserrat"/>
                <a:cs typeface="Montserrat"/>
                <a:sym typeface="Montserrat"/>
              </a:rPr>
              <a:t>Store raw meats separately from ready-to-eat foods</a:t>
            </a:r>
          </a:p>
          <a:p>
            <a:pPr algn="l" marL="596456" indent="-298228" lvl="1">
              <a:lnSpc>
                <a:spcPts val="3867"/>
              </a:lnSpc>
              <a:buFont typeface="Arial"/>
              <a:buChar char="•"/>
            </a:pPr>
            <a:r>
              <a:rPr lang="en-US" sz="2762">
                <a:solidFill>
                  <a:srgbClr val="546122"/>
                </a:solidFill>
                <a:latin typeface="Montserrat"/>
                <a:ea typeface="Montserrat"/>
                <a:cs typeface="Montserrat"/>
                <a:sym typeface="Montserrat"/>
              </a:rPr>
              <a:t>FIFO Inventory Practices</a:t>
            </a:r>
          </a:p>
          <a:p>
            <a:pPr algn="l" marL="1192912" indent="-397637" lvl="2">
              <a:lnSpc>
                <a:spcPts val="3867"/>
              </a:lnSpc>
              <a:buFont typeface="Arial"/>
              <a:buChar char="⚬"/>
            </a:pPr>
            <a:r>
              <a:rPr lang="en-US" sz="2762">
                <a:solidFill>
                  <a:srgbClr val="546122"/>
                </a:solidFill>
                <a:latin typeface="Montserrat"/>
                <a:ea typeface="Montserrat"/>
                <a:cs typeface="Montserrat"/>
                <a:sym typeface="Montserrat"/>
              </a:rPr>
              <a:t>First in, First out to rotate stock</a:t>
            </a:r>
          </a:p>
          <a:p>
            <a:pPr algn="l">
              <a:lnSpc>
                <a:spcPts val="3867"/>
              </a:lnSpc>
              <a:spcBef>
                <a:spcPct val="0"/>
              </a:spcBef>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Freeform 3" id="3"/>
          <p:cNvSpPr/>
          <p:nvPr/>
        </p:nvSpPr>
        <p:spPr>
          <a:xfrm flipH="false" flipV="false" rot="0">
            <a:off x="406854" y="-333784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3896498"/>
            <a:ext cx="13625102" cy="5554037"/>
          </a:xfrm>
          <a:prstGeom prst="rect">
            <a:avLst/>
          </a:prstGeom>
        </p:spPr>
        <p:txBody>
          <a:bodyPr anchor="t" rtlCol="false" tIns="0" lIns="0" bIns="0" rIns="0">
            <a:spAutoFit/>
          </a:bodyPr>
          <a:lstStyle/>
          <a:p>
            <a:pPr algn="l" marL="569052" indent="-284526" lvl="1">
              <a:lnSpc>
                <a:spcPts val="3690"/>
              </a:lnSpc>
              <a:buFont typeface="Arial"/>
              <a:buChar char="•"/>
            </a:pPr>
            <a:r>
              <a:rPr lang="en-US" sz="2635">
                <a:solidFill>
                  <a:srgbClr val="546122"/>
                </a:solidFill>
                <a:latin typeface="Montserrat"/>
                <a:ea typeface="Montserrat"/>
                <a:cs typeface="Montserrat"/>
                <a:sym typeface="Montserrat"/>
              </a:rPr>
              <a:t>TCS Foods are foods that must be kept at safe temperatures to prevent the growth of harmful bacteria. </a:t>
            </a:r>
          </a:p>
          <a:p>
            <a:pPr algn="l" marL="569052" indent="-284526" lvl="1">
              <a:lnSpc>
                <a:spcPts val="3690"/>
              </a:lnSpc>
              <a:buFont typeface="Arial"/>
              <a:buChar char="•"/>
            </a:pPr>
            <a:r>
              <a:rPr lang="en-US" sz="2635">
                <a:solidFill>
                  <a:srgbClr val="546122"/>
                </a:solidFill>
                <a:latin typeface="Montserrat"/>
                <a:ea typeface="Montserrat"/>
                <a:cs typeface="Montserrat"/>
                <a:sym typeface="Montserrat"/>
              </a:rPr>
              <a:t>The “Danger Zone”: 41°F - 135°F</a:t>
            </a:r>
          </a:p>
          <a:p>
            <a:pPr algn="l" marL="1138103" indent="-379368" lvl="2">
              <a:lnSpc>
                <a:spcPts val="3690"/>
              </a:lnSpc>
              <a:buFont typeface="Arial"/>
              <a:buChar char="⚬"/>
            </a:pPr>
            <a:r>
              <a:rPr lang="en-US" sz="2635">
                <a:solidFill>
                  <a:srgbClr val="546122"/>
                </a:solidFill>
                <a:latin typeface="Montserrat"/>
                <a:ea typeface="Montserrat"/>
                <a:cs typeface="Montserrat"/>
                <a:sym typeface="Montserrat"/>
              </a:rPr>
              <a:t>Bacteria can double every 20 minutes in the danger zone. </a:t>
            </a:r>
          </a:p>
          <a:p>
            <a:pPr algn="l" marL="569052" indent="-284526" lvl="1">
              <a:lnSpc>
                <a:spcPts val="3690"/>
              </a:lnSpc>
              <a:buFont typeface="Arial"/>
              <a:buChar char="•"/>
            </a:pPr>
            <a:r>
              <a:rPr lang="en-US" sz="2635">
                <a:solidFill>
                  <a:srgbClr val="546122"/>
                </a:solidFill>
                <a:latin typeface="Montserrat"/>
                <a:ea typeface="Montserrat"/>
                <a:cs typeface="Montserrat"/>
                <a:sym typeface="Montserrat"/>
              </a:rPr>
              <a:t>Some foods are more susceptible to pathogen growth.</a:t>
            </a:r>
          </a:p>
          <a:p>
            <a:pPr algn="l" marL="1138105" indent="-379368" lvl="2">
              <a:lnSpc>
                <a:spcPts val="3690"/>
              </a:lnSpc>
              <a:buFont typeface="Arial"/>
              <a:buChar char="⚬"/>
            </a:pPr>
            <a:r>
              <a:rPr lang="en-US" sz="2635">
                <a:solidFill>
                  <a:srgbClr val="546122"/>
                </a:solidFill>
                <a:latin typeface="Montserrat"/>
                <a:ea typeface="Montserrat"/>
                <a:cs typeface="Montserrat"/>
                <a:sym typeface="Montserrat"/>
              </a:rPr>
              <a:t>Milk and dairy products</a:t>
            </a:r>
          </a:p>
          <a:p>
            <a:pPr algn="l" marL="1138105" indent="-379368" lvl="2">
              <a:lnSpc>
                <a:spcPts val="3690"/>
              </a:lnSpc>
              <a:buFont typeface="Arial"/>
              <a:buChar char="⚬"/>
            </a:pPr>
            <a:r>
              <a:rPr lang="en-US" sz="2635">
                <a:solidFill>
                  <a:srgbClr val="546122"/>
                </a:solidFill>
                <a:latin typeface="Montserrat"/>
                <a:ea typeface="Montserrat"/>
                <a:cs typeface="Montserrat"/>
                <a:sym typeface="Montserrat"/>
              </a:rPr>
              <a:t>Meat, Poultry, and Fish</a:t>
            </a:r>
          </a:p>
          <a:p>
            <a:pPr algn="l" marL="1138105" indent="-379368" lvl="2">
              <a:lnSpc>
                <a:spcPts val="3690"/>
              </a:lnSpc>
              <a:buFont typeface="Arial"/>
              <a:buChar char="⚬"/>
            </a:pPr>
            <a:r>
              <a:rPr lang="en-US" sz="2635">
                <a:solidFill>
                  <a:srgbClr val="546122"/>
                </a:solidFill>
                <a:latin typeface="Montserrat"/>
                <a:ea typeface="Montserrat"/>
                <a:cs typeface="Montserrat"/>
                <a:sym typeface="Montserrat"/>
              </a:rPr>
              <a:t>Eggs</a:t>
            </a:r>
          </a:p>
          <a:p>
            <a:pPr algn="l" marL="1138105" indent="-379368" lvl="2">
              <a:lnSpc>
                <a:spcPts val="3690"/>
              </a:lnSpc>
              <a:buFont typeface="Arial"/>
              <a:buChar char="⚬"/>
            </a:pPr>
            <a:r>
              <a:rPr lang="en-US" sz="2635">
                <a:solidFill>
                  <a:srgbClr val="546122"/>
                </a:solidFill>
                <a:latin typeface="Montserrat"/>
                <a:ea typeface="Montserrat"/>
                <a:cs typeface="Montserrat"/>
                <a:sym typeface="Montserrat"/>
              </a:rPr>
              <a:t>Baked Potatoes</a:t>
            </a:r>
          </a:p>
          <a:p>
            <a:pPr algn="l" marL="1138105" indent="-379368" lvl="2">
              <a:lnSpc>
                <a:spcPts val="3690"/>
              </a:lnSpc>
              <a:buFont typeface="Arial"/>
              <a:buChar char="⚬"/>
            </a:pPr>
            <a:r>
              <a:rPr lang="en-US" sz="2635">
                <a:solidFill>
                  <a:srgbClr val="546122"/>
                </a:solidFill>
                <a:latin typeface="Montserrat"/>
                <a:ea typeface="Montserrat"/>
                <a:cs typeface="Montserrat"/>
                <a:sym typeface="Montserrat"/>
              </a:rPr>
              <a:t>Cooked rice, beans, and vegetables</a:t>
            </a:r>
          </a:p>
          <a:p>
            <a:pPr algn="l" marL="1138105" indent="-379368" lvl="2">
              <a:lnSpc>
                <a:spcPts val="3690"/>
              </a:lnSpc>
              <a:buFont typeface="Arial"/>
              <a:buChar char="⚬"/>
            </a:pPr>
            <a:r>
              <a:rPr lang="en-US" sz="2635">
                <a:solidFill>
                  <a:srgbClr val="546122"/>
                </a:solidFill>
                <a:latin typeface="Montserrat"/>
                <a:ea typeface="Montserrat"/>
                <a:cs typeface="Montserrat"/>
                <a:sym typeface="Montserrat"/>
              </a:rPr>
              <a:t>Sliced fruits &amp; vegetables</a:t>
            </a:r>
          </a:p>
          <a:p>
            <a:pPr algn="l">
              <a:lnSpc>
                <a:spcPts val="3690"/>
              </a:lnSpc>
            </a:pPr>
          </a:p>
        </p:txBody>
      </p:sp>
      <p:sp>
        <p:nvSpPr>
          <p:cNvPr name="Freeform 5" id="5"/>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
        <p:nvSpPr>
          <p:cNvPr name="Freeform 6" id="6"/>
          <p:cNvSpPr/>
          <p:nvPr/>
        </p:nvSpPr>
        <p:spPr>
          <a:xfrm flipH="false" flipV="false" rot="0">
            <a:off x="16272967" y="3265214"/>
            <a:ext cx="1265301" cy="4114800"/>
          </a:xfrm>
          <a:custGeom>
            <a:avLst/>
            <a:gdLst/>
            <a:ahLst/>
            <a:cxnLst/>
            <a:rect r="r" b="b" t="t" l="l"/>
            <a:pathLst>
              <a:path h="4114800" w="1265301">
                <a:moveTo>
                  <a:pt x="0" y="0"/>
                </a:moveTo>
                <a:lnTo>
                  <a:pt x="1265301" y="0"/>
                </a:lnTo>
                <a:lnTo>
                  <a:pt x="126530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2171700" y="781461"/>
            <a:ext cx="14486478" cy="2743200"/>
          </a:xfrm>
          <a:prstGeom prst="rect">
            <a:avLst/>
          </a:prstGeom>
        </p:spPr>
        <p:txBody>
          <a:bodyPr anchor="t" rtlCol="false" tIns="0" lIns="0" bIns="0" rIns="0">
            <a:spAutoFit/>
          </a:bodyPr>
          <a:lstStyle/>
          <a:p>
            <a:pPr algn="l">
              <a:lnSpc>
                <a:spcPts val="10800"/>
              </a:lnSpc>
            </a:pPr>
            <a:r>
              <a:rPr lang="en-US" b="true" sz="9000">
                <a:solidFill>
                  <a:srgbClr val="F18A00"/>
                </a:solidFill>
                <a:latin typeface="Montserrat Bold"/>
                <a:ea typeface="Montserrat Bold"/>
                <a:cs typeface="Montserrat Bold"/>
                <a:sym typeface="Montserrat Bold"/>
              </a:rPr>
              <a:t>Temperature &amp; Control (TCS) Foods</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54612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003596" cy="10287000"/>
          </a:xfrm>
          <a:custGeom>
            <a:avLst/>
            <a:gdLst/>
            <a:ahLst/>
            <a:cxnLst/>
            <a:rect r="r" b="b" t="t" l="l"/>
            <a:pathLst>
              <a:path h="10287000" w="7003596">
                <a:moveTo>
                  <a:pt x="0" y="0"/>
                </a:moveTo>
                <a:lnTo>
                  <a:pt x="7003596" y="0"/>
                </a:lnTo>
                <a:lnTo>
                  <a:pt x="7003596" y="10287000"/>
                </a:lnTo>
                <a:lnTo>
                  <a:pt x="0" y="10287000"/>
                </a:lnTo>
                <a:lnTo>
                  <a:pt x="0" y="0"/>
                </a:lnTo>
                <a:close/>
              </a:path>
            </a:pathLst>
          </a:custGeom>
          <a:blipFill>
            <a:blip r:embed="rId2"/>
            <a:stretch>
              <a:fillRect l="-13279" t="0" r="-33602" b="0"/>
            </a:stretch>
          </a:blipFill>
        </p:spPr>
      </p:sp>
      <p:sp>
        <p:nvSpPr>
          <p:cNvPr name="Freeform 3" id="3"/>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3"/>
            <a:stretch>
              <a:fillRect l="0" t="0" r="0" b="0"/>
            </a:stretch>
          </a:blipFill>
        </p:spPr>
      </p:sp>
      <p:sp>
        <p:nvSpPr>
          <p:cNvPr name="Freeform 4" id="4"/>
          <p:cNvSpPr/>
          <p:nvPr/>
        </p:nvSpPr>
        <p:spPr>
          <a:xfrm flipH="false" flipV="false" rot="0">
            <a:off x="-4034595" y="-262008"/>
            <a:ext cx="11069183" cy="10549008"/>
          </a:xfrm>
          <a:custGeom>
            <a:avLst/>
            <a:gdLst/>
            <a:ahLst/>
            <a:cxnLst/>
            <a:rect r="r" b="b" t="t" l="l"/>
            <a:pathLst>
              <a:path h="10549008" w="11069183">
                <a:moveTo>
                  <a:pt x="0" y="0"/>
                </a:moveTo>
                <a:lnTo>
                  <a:pt x="11069183" y="0"/>
                </a:lnTo>
                <a:lnTo>
                  <a:pt x="11069183" y="10549008"/>
                </a:lnTo>
                <a:lnTo>
                  <a:pt x="0" y="10549008"/>
                </a:lnTo>
                <a:lnTo>
                  <a:pt x="0" y="0"/>
                </a:lnTo>
                <a:close/>
              </a:path>
            </a:pathLst>
          </a:custGeom>
          <a:blipFill>
            <a:blip r:embed="rId4"/>
            <a:stretch>
              <a:fillRect l="0" t="0" r="-63255" b="0"/>
            </a:stretch>
          </a:blipFill>
        </p:spPr>
      </p:sp>
      <p:sp>
        <p:nvSpPr>
          <p:cNvPr name="TextBox 5" id="5"/>
          <p:cNvSpPr txBox="true"/>
          <p:nvPr/>
        </p:nvSpPr>
        <p:spPr>
          <a:xfrm rot="0">
            <a:off x="8496300" y="3805167"/>
            <a:ext cx="9334115" cy="5338021"/>
          </a:xfrm>
          <a:prstGeom prst="rect">
            <a:avLst/>
          </a:prstGeom>
        </p:spPr>
        <p:txBody>
          <a:bodyPr anchor="t" rtlCol="false" tIns="0" lIns="0" bIns="0" rIns="0">
            <a:spAutoFit/>
          </a:bodyPr>
          <a:lstStyle/>
          <a:p>
            <a:pPr algn="l" marL="504201" indent="-252100" lvl="1">
              <a:lnSpc>
                <a:spcPts val="3269"/>
              </a:lnSpc>
              <a:buFont typeface="Arial"/>
              <a:buChar char="•"/>
            </a:pPr>
            <a:r>
              <a:rPr lang="en-US" sz="2335">
                <a:solidFill>
                  <a:srgbClr val="FFFFFF"/>
                </a:solidFill>
                <a:latin typeface="Montserrat"/>
                <a:ea typeface="Montserrat"/>
                <a:cs typeface="Montserrat"/>
                <a:sym typeface="Montserrat"/>
              </a:rPr>
              <a:t>Check</a:t>
            </a:r>
            <a:r>
              <a:rPr lang="en-US" sz="2335">
                <a:solidFill>
                  <a:srgbClr val="FFFFFF"/>
                </a:solidFill>
                <a:latin typeface="Montserrat"/>
                <a:ea typeface="Montserrat"/>
                <a:cs typeface="Montserrat"/>
                <a:sym typeface="Montserrat"/>
              </a:rPr>
              <a:t> the temperature of food and storage areas with an appropriate thermometer (keep a log if possible).</a:t>
            </a:r>
          </a:p>
          <a:p>
            <a:pPr algn="l" marL="504201" indent="-252100" lvl="1">
              <a:lnSpc>
                <a:spcPts val="3269"/>
              </a:lnSpc>
              <a:buFont typeface="Arial"/>
              <a:buChar char="•"/>
            </a:pPr>
            <a:r>
              <a:rPr lang="en-US" sz="2335">
                <a:solidFill>
                  <a:srgbClr val="FFFFFF"/>
                </a:solidFill>
                <a:latin typeface="Montserrat"/>
                <a:ea typeface="Montserrat"/>
                <a:cs typeface="Montserrat"/>
                <a:sym typeface="Montserrat"/>
              </a:rPr>
              <a:t>Store and transport refrigerated foods at 41°F, or less.</a:t>
            </a:r>
          </a:p>
          <a:p>
            <a:pPr algn="l" marL="504201" indent="-252100" lvl="1">
              <a:lnSpc>
                <a:spcPts val="3269"/>
              </a:lnSpc>
              <a:buFont typeface="Arial"/>
              <a:buChar char="•"/>
            </a:pPr>
            <a:r>
              <a:rPr lang="en-US" sz="2335">
                <a:solidFill>
                  <a:srgbClr val="FFFFFF"/>
                </a:solidFill>
                <a:latin typeface="Montserrat"/>
                <a:ea typeface="Montserrat"/>
                <a:cs typeface="Montserrat"/>
                <a:sym typeface="Montserrat"/>
              </a:rPr>
              <a:t>Sto</a:t>
            </a:r>
            <a:r>
              <a:rPr lang="en-US" sz="2335">
                <a:solidFill>
                  <a:srgbClr val="FFFFFF"/>
                </a:solidFill>
                <a:latin typeface="Montserrat"/>
                <a:ea typeface="Montserrat"/>
                <a:cs typeface="Montserrat"/>
                <a:sym typeface="Montserrat"/>
              </a:rPr>
              <a:t>re and transport frozen foods at 0°F, or less.</a:t>
            </a:r>
          </a:p>
          <a:p>
            <a:pPr algn="l" marL="504201" indent="-252100" lvl="1">
              <a:lnSpc>
                <a:spcPts val="3269"/>
              </a:lnSpc>
              <a:buFont typeface="Arial"/>
              <a:buChar char="•"/>
            </a:pPr>
            <a:r>
              <a:rPr lang="en-US" sz="2335">
                <a:solidFill>
                  <a:srgbClr val="FFFFFF"/>
                </a:solidFill>
                <a:latin typeface="Montserrat"/>
                <a:ea typeface="Montserrat"/>
                <a:cs typeface="Montserrat"/>
                <a:sym typeface="Montserrat"/>
              </a:rPr>
              <a:t>Store whole produce at room temperature, and cut produce at 41°F, or less.</a:t>
            </a:r>
          </a:p>
          <a:p>
            <a:pPr algn="l" marL="504201" indent="-252100" lvl="1">
              <a:lnSpc>
                <a:spcPts val="3269"/>
              </a:lnSpc>
              <a:buFont typeface="Arial"/>
              <a:buChar char="•"/>
            </a:pPr>
            <a:r>
              <a:rPr lang="en-US" sz="2335">
                <a:solidFill>
                  <a:srgbClr val="FFFFFF"/>
                </a:solidFill>
                <a:latin typeface="Montserrat"/>
                <a:ea typeface="Montserrat"/>
                <a:cs typeface="Montserrat"/>
                <a:sym typeface="Montserrat"/>
              </a:rPr>
              <a:t>Document temperature readings for your refrigerators and freezers twice daily.</a:t>
            </a:r>
          </a:p>
          <a:p>
            <a:pPr algn="l" marL="1008402" indent="-336134" lvl="2">
              <a:lnSpc>
                <a:spcPts val="3269"/>
              </a:lnSpc>
              <a:buFont typeface="Arial"/>
              <a:buChar char="⚬"/>
            </a:pPr>
            <a:r>
              <a:rPr lang="en-US" sz="2335">
                <a:solidFill>
                  <a:srgbClr val="FFFFFF"/>
                </a:solidFill>
                <a:latin typeface="Montserrat"/>
                <a:ea typeface="Montserrat"/>
                <a:cs typeface="Montserrat"/>
                <a:sym typeface="Montserrat"/>
              </a:rPr>
              <a:t>Consider temperature monitoring devices</a:t>
            </a:r>
          </a:p>
          <a:p>
            <a:pPr algn="l" marL="504201" indent="-252100" lvl="1">
              <a:lnSpc>
                <a:spcPts val="3269"/>
              </a:lnSpc>
              <a:buFont typeface="Arial"/>
              <a:buChar char="•"/>
            </a:pPr>
            <a:r>
              <a:rPr lang="en-US" sz="2335">
                <a:solidFill>
                  <a:srgbClr val="FFFFFF"/>
                </a:solidFill>
                <a:latin typeface="Montserrat"/>
                <a:ea typeface="Montserrat"/>
                <a:cs typeface="Montserrat"/>
                <a:sym typeface="Montserrat"/>
              </a:rPr>
              <a:t>Do not overload coolers or freezers.</a:t>
            </a:r>
          </a:p>
          <a:p>
            <a:pPr algn="l" marL="1008402" indent="-336134" lvl="2">
              <a:lnSpc>
                <a:spcPts val="3269"/>
              </a:lnSpc>
              <a:buFont typeface="Arial"/>
              <a:buChar char="⚬"/>
            </a:pPr>
            <a:r>
              <a:rPr lang="en-US" sz="2335">
                <a:solidFill>
                  <a:srgbClr val="FFFFFF"/>
                </a:solidFill>
                <a:latin typeface="Montserrat"/>
                <a:ea typeface="Montserrat"/>
                <a:cs typeface="Montserrat"/>
                <a:sym typeface="Montserrat"/>
              </a:rPr>
              <a:t>Leave space between walls and product to ensure proper airflow. </a:t>
            </a:r>
          </a:p>
          <a:p>
            <a:pPr algn="l">
              <a:lnSpc>
                <a:spcPts val="3269"/>
              </a:lnSpc>
              <a:spcBef>
                <a:spcPct val="0"/>
              </a:spcBef>
            </a:pPr>
          </a:p>
        </p:txBody>
      </p:sp>
      <p:sp>
        <p:nvSpPr>
          <p:cNvPr name="TextBox 6" id="6"/>
          <p:cNvSpPr txBox="true"/>
          <p:nvPr/>
        </p:nvSpPr>
        <p:spPr>
          <a:xfrm rot="0">
            <a:off x="8496300" y="905340"/>
            <a:ext cx="9519387" cy="2495550"/>
          </a:xfrm>
          <a:prstGeom prst="rect">
            <a:avLst/>
          </a:prstGeom>
        </p:spPr>
        <p:txBody>
          <a:bodyPr anchor="t" rtlCol="false" tIns="0" lIns="0" bIns="0" rIns="0">
            <a:spAutoFit/>
          </a:bodyPr>
          <a:lstStyle/>
          <a:p>
            <a:pPr algn="l">
              <a:lnSpc>
                <a:spcPts val="9840"/>
              </a:lnSpc>
            </a:pPr>
            <a:r>
              <a:rPr lang="en-US" sz="8200" b="true">
                <a:solidFill>
                  <a:srgbClr val="FFFFFF"/>
                </a:solidFill>
                <a:latin typeface="Montserrat Bold"/>
                <a:ea typeface="Montserrat Bold"/>
                <a:cs typeface="Montserrat Bold"/>
                <a:sym typeface="Montserrat Bold"/>
              </a:rPr>
              <a:t>Controlling Time &amp; Temperature</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AutoShape 3" id="3"/>
          <p:cNvSpPr/>
          <p:nvPr/>
        </p:nvSpPr>
        <p:spPr>
          <a:xfrm rot="0">
            <a:off x="7003596" y="0"/>
            <a:ext cx="11284404" cy="10287000"/>
          </a:xfrm>
          <a:prstGeom prst="rect">
            <a:avLst/>
          </a:prstGeom>
          <a:solidFill>
            <a:srgbClr val="F18A00"/>
          </a:solidFill>
        </p:spPr>
      </p:sp>
      <p:sp>
        <p:nvSpPr>
          <p:cNvPr name="Freeform 4" id="4"/>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2"/>
            <a:stretch>
              <a:fillRect l="0" t="0" r="0" b="0"/>
            </a:stretch>
          </a:blipFill>
        </p:spPr>
      </p:sp>
      <p:sp>
        <p:nvSpPr>
          <p:cNvPr name="Freeform 5" id="5"/>
          <p:cNvSpPr/>
          <p:nvPr/>
        </p:nvSpPr>
        <p:spPr>
          <a:xfrm flipH="false" flipV="false" rot="0">
            <a:off x="-3615624" y="-196013"/>
            <a:ext cx="11406472" cy="10679026"/>
          </a:xfrm>
          <a:custGeom>
            <a:avLst/>
            <a:gdLst/>
            <a:ahLst/>
            <a:cxnLst/>
            <a:rect r="r" b="b" t="t" l="l"/>
            <a:pathLst>
              <a:path h="10679026" w="11406472">
                <a:moveTo>
                  <a:pt x="0" y="0"/>
                </a:moveTo>
                <a:lnTo>
                  <a:pt x="11406472" y="0"/>
                </a:lnTo>
                <a:lnTo>
                  <a:pt x="11406472" y="10679026"/>
                </a:lnTo>
                <a:lnTo>
                  <a:pt x="0" y="10679026"/>
                </a:lnTo>
                <a:lnTo>
                  <a:pt x="0" y="0"/>
                </a:lnTo>
                <a:close/>
              </a:path>
            </a:pathLst>
          </a:custGeom>
          <a:blipFill>
            <a:blip r:embed="rId3"/>
            <a:stretch>
              <a:fillRect l="0" t="0" r="-40433" b="0"/>
            </a:stretch>
          </a:blipFill>
        </p:spPr>
      </p:sp>
      <p:sp>
        <p:nvSpPr>
          <p:cNvPr name="TextBox 6" id="6"/>
          <p:cNvSpPr txBox="true"/>
          <p:nvPr/>
        </p:nvSpPr>
        <p:spPr>
          <a:xfrm rot="0">
            <a:off x="8429783" y="3467187"/>
            <a:ext cx="10021234" cy="5285390"/>
          </a:xfrm>
          <a:prstGeom prst="rect">
            <a:avLst/>
          </a:prstGeom>
        </p:spPr>
        <p:txBody>
          <a:bodyPr anchor="t" rtlCol="false" tIns="0" lIns="0" bIns="0" rIns="0">
            <a:spAutoFit/>
          </a:bodyPr>
          <a:lstStyle/>
          <a:p>
            <a:pPr algn="l" marL="541289" indent="-270645" lvl="1">
              <a:lnSpc>
                <a:spcPts val="3509"/>
              </a:lnSpc>
              <a:buFont typeface="Arial"/>
              <a:buChar char="•"/>
            </a:pPr>
            <a:r>
              <a:rPr lang="en-US" sz="2507">
                <a:solidFill>
                  <a:srgbClr val="FFFFFF"/>
                </a:solidFill>
                <a:latin typeface="Montserrat"/>
                <a:ea typeface="Montserrat"/>
                <a:cs typeface="Montserrat"/>
                <a:sym typeface="Montserrat"/>
              </a:rPr>
              <a:t>N</a:t>
            </a:r>
            <a:r>
              <a:rPr lang="en-US" sz="2507">
                <a:solidFill>
                  <a:srgbClr val="FFFFFF"/>
                </a:solidFill>
                <a:latin typeface="Montserrat"/>
                <a:ea typeface="Montserrat"/>
                <a:cs typeface="Montserrat"/>
                <a:sym typeface="Montserrat"/>
              </a:rPr>
              <a:t>ever thaw TCS food at room temperature.</a:t>
            </a:r>
          </a:p>
          <a:p>
            <a:pPr algn="l" marL="541289" indent="-270644" lvl="1">
              <a:lnSpc>
                <a:spcPts val="3509"/>
              </a:lnSpc>
              <a:buFont typeface="Arial"/>
              <a:buChar char="•"/>
            </a:pPr>
            <a:r>
              <a:rPr lang="en-US" sz="2507">
                <a:solidFill>
                  <a:srgbClr val="FFFFFF"/>
                </a:solidFill>
                <a:latin typeface="Montserrat"/>
                <a:ea typeface="Montserrat"/>
                <a:cs typeface="Montserrat"/>
                <a:sym typeface="Montserrat"/>
              </a:rPr>
              <a:t>Acceptable ways to thaw foods include: </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In a cooler at 41°F or less</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Submerged under running water at 70°F or less</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In a microwave oven if the food is cooked immediately</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As a part of the cooking process</a:t>
            </a:r>
          </a:p>
          <a:p>
            <a:pPr algn="l" marL="541289" indent="-270645" lvl="1">
              <a:lnSpc>
                <a:spcPts val="3509"/>
              </a:lnSpc>
              <a:buFont typeface="Arial"/>
              <a:buChar char="•"/>
            </a:pPr>
            <a:r>
              <a:rPr lang="en-US" sz="2507">
                <a:solidFill>
                  <a:srgbClr val="FFFFFF"/>
                </a:solidFill>
                <a:latin typeface="Montserrat"/>
                <a:ea typeface="Montserrat"/>
                <a:cs typeface="Montserrat"/>
                <a:sym typeface="Montserrat"/>
              </a:rPr>
              <a:t>Cooking food to safe levels includes: </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Poultry, 165°F</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Ground meat, 160°F</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Fish, 145°F</a:t>
            </a:r>
          </a:p>
          <a:p>
            <a:pPr algn="l" marL="1082579" indent="-360860" lvl="2">
              <a:lnSpc>
                <a:spcPts val="3509"/>
              </a:lnSpc>
              <a:buFont typeface="Arial"/>
              <a:buChar char="⚬"/>
            </a:pPr>
            <a:r>
              <a:rPr lang="en-US" sz="2507">
                <a:solidFill>
                  <a:srgbClr val="FFFFFF"/>
                </a:solidFill>
                <a:latin typeface="Montserrat"/>
                <a:ea typeface="Montserrat"/>
                <a:cs typeface="Montserrat"/>
                <a:sym typeface="Montserrat"/>
              </a:rPr>
              <a:t>Pork and beef (steaks or chops), 145°F</a:t>
            </a:r>
          </a:p>
          <a:p>
            <a:pPr algn="l">
              <a:lnSpc>
                <a:spcPts val="3509"/>
              </a:lnSpc>
              <a:spcBef>
                <a:spcPct val="0"/>
              </a:spcBef>
            </a:pPr>
          </a:p>
        </p:txBody>
      </p:sp>
      <p:sp>
        <p:nvSpPr>
          <p:cNvPr name="TextBox 7" id="7"/>
          <p:cNvSpPr txBox="true"/>
          <p:nvPr/>
        </p:nvSpPr>
        <p:spPr>
          <a:xfrm rot="0">
            <a:off x="8648700" y="1028700"/>
            <a:ext cx="10049982" cy="2095500"/>
          </a:xfrm>
          <a:prstGeom prst="rect">
            <a:avLst/>
          </a:prstGeom>
        </p:spPr>
        <p:txBody>
          <a:bodyPr anchor="t" rtlCol="false" tIns="0" lIns="0" bIns="0" rIns="0">
            <a:spAutoFit/>
          </a:bodyPr>
          <a:lstStyle/>
          <a:p>
            <a:pPr algn="l">
              <a:lnSpc>
                <a:spcPts val="8280"/>
              </a:lnSpc>
            </a:pPr>
            <a:r>
              <a:rPr lang="en-US" sz="6900" b="true">
                <a:solidFill>
                  <a:srgbClr val="FFFFFF"/>
                </a:solidFill>
                <a:latin typeface="Montserrat Bold"/>
                <a:ea typeface="Montserrat Bold"/>
                <a:cs typeface="Montserrat Bold"/>
                <a:sym typeface="Montserrat Bold"/>
              </a:rPr>
              <a:t>Thawing &amp; Cooking TCS Foods</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406854" y="-335338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350814" y="3594032"/>
            <a:ext cx="14597165" cy="3788521"/>
          </a:xfrm>
          <a:prstGeom prst="rect">
            <a:avLst/>
          </a:prstGeom>
        </p:spPr>
        <p:txBody>
          <a:bodyPr anchor="t" rtlCol="false" tIns="0" lIns="0" bIns="0" rIns="0">
            <a:spAutoFit/>
          </a:bodyPr>
          <a:lstStyle/>
          <a:p>
            <a:pPr algn="l" marL="665140" indent="-332570" lvl="1">
              <a:lnSpc>
                <a:spcPts val="4313"/>
              </a:lnSpc>
              <a:buFont typeface="Arial"/>
              <a:buChar char="•"/>
            </a:pPr>
            <a:r>
              <a:rPr lang="en-US" sz="3080">
                <a:solidFill>
                  <a:srgbClr val="546122"/>
                </a:solidFill>
                <a:latin typeface="Montserrat"/>
                <a:ea typeface="Montserrat"/>
                <a:cs typeface="Montserrat"/>
                <a:sym typeface="Montserrat"/>
              </a:rPr>
              <a:t>Thawed food should never be refrozen unless thawed in refrigeration and still safe. </a:t>
            </a:r>
          </a:p>
          <a:p>
            <a:pPr algn="l" marL="665140" indent="-332570" lvl="1">
              <a:lnSpc>
                <a:spcPts val="4313"/>
              </a:lnSpc>
              <a:buFont typeface="Arial"/>
              <a:buChar char="•"/>
            </a:pPr>
            <a:r>
              <a:rPr lang="en-US" sz="3080">
                <a:solidFill>
                  <a:srgbClr val="546122"/>
                </a:solidFill>
                <a:latin typeface="Montserrat"/>
                <a:ea typeface="Montserrat"/>
                <a:cs typeface="Montserrat"/>
                <a:sym typeface="Montserrat"/>
              </a:rPr>
              <a:t>Use a food thermometer for any questionable product.</a:t>
            </a:r>
          </a:p>
          <a:p>
            <a:pPr algn="l" marL="665140" indent="-332570" lvl="1">
              <a:lnSpc>
                <a:spcPts val="4313"/>
              </a:lnSpc>
              <a:buFont typeface="Arial"/>
              <a:buChar char="•"/>
            </a:pPr>
            <a:r>
              <a:rPr lang="en-US" sz="3080">
                <a:solidFill>
                  <a:srgbClr val="546122"/>
                </a:solidFill>
                <a:latin typeface="Montserrat"/>
                <a:ea typeface="Montserrat"/>
                <a:cs typeface="Montserrat"/>
                <a:sym typeface="Montserrat"/>
              </a:rPr>
              <a:t>Check temperatures of donated perishable food before accepting. </a:t>
            </a:r>
          </a:p>
          <a:p>
            <a:pPr algn="l" marL="665140" indent="-332570" lvl="1">
              <a:lnSpc>
                <a:spcPts val="4313"/>
              </a:lnSpc>
              <a:buFont typeface="Arial"/>
              <a:buChar char="•"/>
            </a:pPr>
            <a:r>
              <a:rPr lang="en-US" sz="3080">
                <a:solidFill>
                  <a:srgbClr val="546122"/>
                </a:solidFill>
                <a:latin typeface="Montserrat"/>
                <a:ea typeface="Montserrat"/>
                <a:cs typeface="Montserrat"/>
                <a:sym typeface="Montserrat"/>
              </a:rPr>
              <a:t>If food is between 41°F and 135°F for over 2 hours, discard it. </a:t>
            </a:r>
          </a:p>
          <a:p>
            <a:pPr algn="l" marL="665139" indent="-332570" lvl="1">
              <a:lnSpc>
                <a:spcPts val="4313"/>
              </a:lnSpc>
              <a:buFont typeface="Arial"/>
              <a:buChar char="•"/>
            </a:pPr>
            <a:r>
              <a:rPr lang="en-US" sz="3080">
                <a:solidFill>
                  <a:srgbClr val="546122"/>
                </a:solidFill>
                <a:latin typeface="Montserrat"/>
                <a:ea typeface="Montserrat"/>
                <a:cs typeface="Montserrat"/>
                <a:sym typeface="Montserrat"/>
              </a:rPr>
              <a:t>When in doubt, throw it out.</a:t>
            </a:r>
          </a:p>
          <a:p>
            <a:pPr algn="l">
              <a:lnSpc>
                <a:spcPts val="4313"/>
              </a:lnSpc>
            </a:pPr>
          </a:p>
        </p:txBody>
      </p:sp>
      <p:sp>
        <p:nvSpPr>
          <p:cNvPr name="Freeform 5" id="5"/>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
        <p:nvSpPr>
          <p:cNvPr name="Freeform 6" id="6"/>
          <p:cNvSpPr/>
          <p:nvPr/>
        </p:nvSpPr>
        <p:spPr>
          <a:xfrm flipH="false" flipV="false" rot="0">
            <a:off x="1777191" y="646551"/>
            <a:ext cx="5155655" cy="2854944"/>
          </a:xfrm>
          <a:custGeom>
            <a:avLst/>
            <a:gdLst/>
            <a:ahLst/>
            <a:cxnLst/>
            <a:rect r="r" b="b" t="t" l="l"/>
            <a:pathLst>
              <a:path h="2854944" w="5155655">
                <a:moveTo>
                  <a:pt x="0" y="0"/>
                </a:moveTo>
                <a:lnTo>
                  <a:pt x="5155655" y="0"/>
                </a:lnTo>
                <a:lnTo>
                  <a:pt x="5155655" y="2854944"/>
                </a:lnTo>
                <a:lnTo>
                  <a:pt x="0" y="28549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7113191" y="1668096"/>
            <a:ext cx="11661904" cy="1115389"/>
          </a:xfrm>
          <a:prstGeom prst="rect">
            <a:avLst/>
          </a:prstGeom>
        </p:spPr>
        <p:txBody>
          <a:bodyPr anchor="t" rtlCol="false" tIns="0" lIns="0" bIns="0" rIns="0">
            <a:spAutoFit/>
          </a:bodyPr>
          <a:lstStyle/>
          <a:p>
            <a:pPr algn="l">
              <a:lnSpc>
                <a:spcPts val="8821"/>
              </a:lnSpc>
            </a:pPr>
            <a:r>
              <a:rPr lang="en-US" b="true" sz="7350">
                <a:solidFill>
                  <a:srgbClr val="546122"/>
                </a:solidFill>
                <a:latin typeface="Montserrat Bold"/>
                <a:ea typeface="Montserrat Bold"/>
                <a:cs typeface="Montserrat Bold"/>
                <a:sym typeface="Montserrat Bold"/>
              </a:rPr>
              <a:t>for Staff &amp; Volunteers</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3B1F5A"/>
          </a:solidFill>
        </p:spPr>
      </p:sp>
      <p:sp>
        <p:nvSpPr>
          <p:cNvPr name="Freeform 3" id="3"/>
          <p:cNvSpPr/>
          <p:nvPr/>
        </p:nvSpPr>
        <p:spPr>
          <a:xfrm flipH="false" flipV="false" rot="0">
            <a:off x="406854" y="-333784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3210681"/>
            <a:ext cx="13990483" cy="5166478"/>
          </a:xfrm>
          <a:prstGeom prst="rect">
            <a:avLst/>
          </a:prstGeom>
        </p:spPr>
        <p:txBody>
          <a:bodyPr anchor="t" rtlCol="false" tIns="0" lIns="0" bIns="0" rIns="0">
            <a:spAutoFit/>
          </a:bodyPr>
          <a:lstStyle/>
          <a:p>
            <a:pPr algn="l">
              <a:lnSpc>
                <a:spcPts val="4118"/>
              </a:lnSpc>
            </a:pPr>
            <a:r>
              <a:rPr lang="en-US" sz="2941">
                <a:solidFill>
                  <a:srgbClr val="546122"/>
                </a:solidFill>
                <a:latin typeface="Montserrat"/>
                <a:ea typeface="Montserrat"/>
                <a:cs typeface="Montserrat"/>
                <a:sym typeface="Montserrat"/>
              </a:rPr>
              <a:t>Good</a:t>
            </a:r>
            <a:r>
              <a:rPr lang="en-US" sz="2941">
                <a:solidFill>
                  <a:srgbClr val="546122"/>
                </a:solidFill>
                <a:latin typeface="Montserrat"/>
                <a:ea typeface="Montserrat"/>
                <a:cs typeface="Montserrat"/>
                <a:sym typeface="Montserrat"/>
              </a:rPr>
              <a:t> hygiene prevents contamination from hands, hair, skin, or illness.</a:t>
            </a:r>
          </a:p>
          <a:p>
            <a:pPr algn="l" marL="635163" indent="-317582" lvl="1">
              <a:lnSpc>
                <a:spcPts val="4118"/>
              </a:lnSpc>
              <a:buFont typeface="Arial"/>
              <a:buChar char="•"/>
            </a:pPr>
            <a:r>
              <a:rPr lang="en-US" sz="2941">
                <a:solidFill>
                  <a:srgbClr val="546122"/>
                </a:solidFill>
                <a:latin typeface="Montserrat"/>
                <a:ea typeface="Montserrat"/>
                <a:cs typeface="Montserrat"/>
                <a:sym typeface="Montserrat"/>
              </a:rPr>
              <a:t>Always wash your hands—Your #1 Defense</a:t>
            </a:r>
          </a:p>
          <a:p>
            <a:pPr algn="l" marL="1270328" indent="-423443" lvl="2">
              <a:lnSpc>
                <a:spcPts val="4118"/>
              </a:lnSpc>
              <a:buFont typeface="Arial"/>
              <a:buChar char="⚬"/>
            </a:pPr>
            <a:r>
              <a:rPr lang="en-US" sz="2941">
                <a:solidFill>
                  <a:srgbClr val="546122"/>
                </a:solidFill>
                <a:latin typeface="Montserrat"/>
                <a:ea typeface="Montserrat"/>
                <a:cs typeface="Montserrat"/>
                <a:sym typeface="Montserrat"/>
              </a:rPr>
              <a:t>Before starting work</a:t>
            </a:r>
          </a:p>
          <a:p>
            <a:pPr algn="l" marL="1270328" indent="-423443" lvl="2">
              <a:lnSpc>
                <a:spcPts val="4118"/>
              </a:lnSpc>
              <a:buFont typeface="Arial"/>
              <a:buChar char="⚬"/>
            </a:pPr>
            <a:r>
              <a:rPr lang="en-US" sz="2941">
                <a:solidFill>
                  <a:srgbClr val="546122"/>
                </a:solidFill>
                <a:latin typeface="Montserrat"/>
                <a:ea typeface="Montserrat"/>
                <a:cs typeface="Montserrat"/>
                <a:sym typeface="Montserrat"/>
              </a:rPr>
              <a:t>After using restroom</a:t>
            </a:r>
          </a:p>
          <a:p>
            <a:pPr algn="l" marL="1270328" indent="-423443" lvl="2">
              <a:lnSpc>
                <a:spcPts val="4118"/>
              </a:lnSpc>
              <a:buFont typeface="Arial"/>
              <a:buChar char="⚬"/>
            </a:pPr>
            <a:r>
              <a:rPr lang="en-US" sz="2941">
                <a:solidFill>
                  <a:srgbClr val="546122"/>
                </a:solidFill>
                <a:latin typeface="Montserrat"/>
                <a:ea typeface="Montserrat"/>
                <a:cs typeface="Montserrat"/>
                <a:sym typeface="Montserrat"/>
              </a:rPr>
              <a:t>After touching your face, hair, or phone</a:t>
            </a:r>
          </a:p>
          <a:p>
            <a:pPr algn="l" marL="1270328" indent="-423443" lvl="2">
              <a:lnSpc>
                <a:spcPts val="4118"/>
              </a:lnSpc>
              <a:buFont typeface="Arial"/>
              <a:buChar char="⚬"/>
            </a:pPr>
            <a:r>
              <a:rPr lang="en-US" sz="2941">
                <a:solidFill>
                  <a:srgbClr val="546122"/>
                </a:solidFill>
                <a:latin typeface="Montserrat"/>
                <a:ea typeface="Montserrat"/>
                <a:cs typeface="Montserrat"/>
                <a:sym typeface="Montserrat"/>
              </a:rPr>
              <a:t>After handling garbage or cleaning products</a:t>
            </a:r>
          </a:p>
          <a:p>
            <a:pPr algn="l" marL="635164" indent="-317582" lvl="1">
              <a:lnSpc>
                <a:spcPts val="4118"/>
              </a:lnSpc>
              <a:buFont typeface="Arial"/>
              <a:buChar char="•"/>
            </a:pPr>
            <a:r>
              <a:rPr lang="en-US" sz="2941">
                <a:solidFill>
                  <a:srgbClr val="546122"/>
                </a:solidFill>
                <a:latin typeface="Montserrat"/>
                <a:ea typeface="Montserrat"/>
                <a:cs typeface="Montserrat"/>
                <a:sym typeface="Montserrat"/>
              </a:rPr>
              <a:t>If you’re sick with vomiting, diarrhea, or fever, please stay home.</a:t>
            </a:r>
          </a:p>
          <a:p>
            <a:pPr algn="l" marL="635164" indent="-317582" lvl="1">
              <a:lnSpc>
                <a:spcPts val="4118"/>
              </a:lnSpc>
              <a:buFont typeface="Arial"/>
              <a:buChar char="•"/>
            </a:pPr>
            <a:r>
              <a:rPr lang="en-US" sz="2941">
                <a:solidFill>
                  <a:srgbClr val="546122"/>
                </a:solidFill>
                <a:latin typeface="Montserrat"/>
                <a:ea typeface="Montserrat"/>
                <a:cs typeface="Montserrat"/>
                <a:sym typeface="Montserrat"/>
              </a:rPr>
              <a:t>Wear clean clothes, and use hairnets, hats, or beard covers when near food.</a:t>
            </a:r>
          </a:p>
          <a:p>
            <a:pPr algn="l" marL="635164" indent="-317582" lvl="1">
              <a:lnSpc>
                <a:spcPts val="4118"/>
              </a:lnSpc>
              <a:buFont typeface="Arial"/>
              <a:buChar char="•"/>
            </a:pPr>
            <a:r>
              <a:rPr lang="en-US" sz="2941">
                <a:solidFill>
                  <a:srgbClr val="546122"/>
                </a:solidFill>
                <a:latin typeface="Montserrat"/>
                <a:ea typeface="Montserrat"/>
                <a:cs typeface="Montserrat"/>
                <a:sym typeface="Montserrat"/>
              </a:rPr>
              <a:t>Cover wounds or cuts with bandage and glove.</a:t>
            </a:r>
          </a:p>
        </p:txBody>
      </p:sp>
      <p:sp>
        <p:nvSpPr>
          <p:cNvPr name="Freeform 5" id="5"/>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
        <p:nvSpPr>
          <p:cNvPr name="TextBox 6" id="6"/>
          <p:cNvSpPr txBox="true"/>
          <p:nvPr/>
        </p:nvSpPr>
        <p:spPr>
          <a:xfrm rot="0">
            <a:off x="2171700" y="1359151"/>
            <a:ext cx="16336713" cy="1323975"/>
          </a:xfrm>
          <a:prstGeom prst="rect">
            <a:avLst/>
          </a:prstGeom>
        </p:spPr>
        <p:txBody>
          <a:bodyPr anchor="t" rtlCol="false" tIns="0" lIns="0" bIns="0" rIns="0">
            <a:spAutoFit/>
          </a:bodyPr>
          <a:lstStyle/>
          <a:p>
            <a:pPr algn="l">
              <a:lnSpc>
                <a:spcPts val="10440"/>
              </a:lnSpc>
            </a:pPr>
            <a:r>
              <a:rPr lang="en-US" b="true" sz="8700">
                <a:solidFill>
                  <a:srgbClr val="3B1F5A"/>
                </a:solidFill>
                <a:latin typeface="Montserrat Bold"/>
                <a:ea typeface="Montserrat Bold"/>
                <a:cs typeface="Montserrat Bold"/>
                <a:sym typeface="Montserrat Bold"/>
              </a:rPr>
              <a:t>Personal Hygiene &amp; Health</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Freeform 3" id="3"/>
          <p:cNvSpPr/>
          <p:nvPr/>
        </p:nvSpPr>
        <p:spPr>
          <a:xfrm flipH="false" flipV="false" rot="0">
            <a:off x="406854" y="-335338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
        <p:nvSpPr>
          <p:cNvPr name="Freeform 5" id="5"/>
          <p:cNvSpPr/>
          <p:nvPr/>
        </p:nvSpPr>
        <p:spPr>
          <a:xfrm flipH="false" flipV="false" rot="0">
            <a:off x="645673" y="6446300"/>
            <a:ext cx="2743460" cy="4125504"/>
          </a:xfrm>
          <a:custGeom>
            <a:avLst/>
            <a:gdLst/>
            <a:ahLst/>
            <a:cxnLst/>
            <a:rect r="r" b="b" t="t" l="l"/>
            <a:pathLst>
              <a:path h="4125504" w="2743460">
                <a:moveTo>
                  <a:pt x="0" y="0"/>
                </a:moveTo>
                <a:lnTo>
                  <a:pt x="2743460" y="0"/>
                </a:lnTo>
                <a:lnTo>
                  <a:pt x="2743460" y="4125504"/>
                </a:lnTo>
                <a:lnTo>
                  <a:pt x="0" y="4125504"/>
                </a:lnTo>
                <a:lnTo>
                  <a:pt x="0" y="0"/>
                </a:lnTo>
                <a:close/>
              </a:path>
            </a:pathLst>
          </a:custGeom>
          <a:blipFill>
            <a:blip r:embed="rId4"/>
            <a:stretch>
              <a:fillRect l="0" t="0" r="0" b="0"/>
            </a:stretch>
          </a:blipFill>
        </p:spPr>
      </p:sp>
      <p:sp>
        <p:nvSpPr>
          <p:cNvPr name="TextBox 6" id="6"/>
          <p:cNvSpPr txBox="true"/>
          <p:nvPr/>
        </p:nvSpPr>
        <p:spPr>
          <a:xfrm rot="0">
            <a:off x="2171700" y="1359151"/>
            <a:ext cx="14486478" cy="1371600"/>
          </a:xfrm>
          <a:prstGeom prst="rect">
            <a:avLst/>
          </a:prstGeom>
        </p:spPr>
        <p:txBody>
          <a:bodyPr anchor="t" rtlCol="false" tIns="0" lIns="0" bIns="0" rIns="0">
            <a:spAutoFit/>
          </a:bodyPr>
          <a:lstStyle/>
          <a:p>
            <a:pPr algn="l">
              <a:lnSpc>
                <a:spcPts val="10800"/>
              </a:lnSpc>
            </a:pPr>
            <a:r>
              <a:rPr lang="en-US" b="true" sz="9000">
                <a:solidFill>
                  <a:srgbClr val="F18A00"/>
                </a:solidFill>
                <a:latin typeface="Montserrat Bold"/>
                <a:ea typeface="Montserrat Bold"/>
                <a:cs typeface="Montserrat Bold"/>
                <a:sym typeface="Montserrat Bold"/>
              </a:rPr>
              <a:t>Real-Life Examples</a:t>
            </a:r>
          </a:p>
        </p:txBody>
      </p:sp>
      <p:sp>
        <p:nvSpPr>
          <p:cNvPr name="TextBox 7" id="7"/>
          <p:cNvSpPr txBox="true"/>
          <p:nvPr/>
        </p:nvSpPr>
        <p:spPr>
          <a:xfrm rot="0">
            <a:off x="2171700" y="2991763"/>
            <a:ext cx="15571150" cy="3696347"/>
          </a:xfrm>
          <a:prstGeom prst="rect">
            <a:avLst/>
          </a:prstGeom>
        </p:spPr>
        <p:txBody>
          <a:bodyPr anchor="t" rtlCol="false" tIns="0" lIns="0" bIns="0" rIns="0">
            <a:spAutoFit/>
          </a:bodyPr>
          <a:lstStyle/>
          <a:p>
            <a:pPr algn="l" marL="650370" indent="-325185" lvl="1">
              <a:lnSpc>
                <a:spcPts val="4217"/>
              </a:lnSpc>
              <a:buFont typeface="Arial"/>
              <a:buChar char="•"/>
            </a:pPr>
            <a:r>
              <a:rPr lang="en-US" sz="3012">
                <a:solidFill>
                  <a:srgbClr val="546122"/>
                </a:solidFill>
                <a:latin typeface="Montserrat"/>
                <a:ea typeface="Montserrat"/>
                <a:cs typeface="Montserrat"/>
                <a:sym typeface="Montserrat"/>
              </a:rPr>
              <a:t>A</a:t>
            </a:r>
            <a:r>
              <a:rPr lang="en-US" sz="3012">
                <a:solidFill>
                  <a:srgbClr val="546122"/>
                </a:solidFill>
                <a:latin typeface="Montserrat"/>
                <a:ea typeface="Montserrat"/>
                <a:cs typeface="Montserrat"/>
                <a:sym typeface="Montserrat"/>
              </a:rPr>
              <a:t> volunteer forgets to wash hands after unpacking boxes from a truck—and handles fresh produce.</a:t>
            </a:r>
          </a:p>
          <a:p>
            <a:pPr algn="l" marL="1300740" indent="-433580" lvl="2">
              <a:lnSpc>
                <a:spcPts val="4217"/>
              </a:lnSpc>
              <a:buFont typeface="Arial"/>
              <a:buChar char="⚬"/>
            </a:pPr>
            <a:r>
              <a:rPr lang="en-US" sz="3012">
                <a:solidFill>
                  <a:srgbClr val="546122"/>
                </a:solidFill>
                <a:latin typeface="Montserrat"/>
                <a:ea typeface="Montserrat"/>
                <a:cs typeface="Montserrat"/>
                <a:sym typeface="Montserrat"/>
              </a:rPr>
              <a:t>Risk: Bacteria from outside surfaces can transfer to food. </a:t>
            </a:r>
          </a:p>
          <a:p>
            <a:pPr algn="l" marL="650370" indent="-325185" lvl="1">
              <a:lnSpc>
                <a:spcPts val="4217"/>
              </a:lnSpc>
              <a:buFont typeface="Arial"/>
              <a:buChar char="•"/>
            </a:pPr>
            <a:r>
              <a:rPr lang="en-US" sz="3012">
                <a:solidFill>
                  <a:srgbClr val="546122"/>
                </a:solidFill>
                <a:latin typeface="Montserrat"/>
                <a:ea typeface="Montserrat"/>
                <a:cs typeface="Montserrat"/>
                <a:sym typeface="Montserrat"/>
              </a:rPr>
              <a:t>Someone sneezes into their hand and goes back to sorting dry goods.</a:t>
            </a:r>
          </a:p>
          <a:p>
            <a:pPr algn="l" marL="1300740" indent="-433580" lvl="2">
              <a:lnSpc>
                <a:spcPts val="4217"/>
              </a:lnSpc>
              <a:buFont typeface="Arial"/>
              <a:buChar char="⚬"/>
            </a:pPr>
            <a:r>
              <a:rPr lang="en-US" sz="3012">
                <a:solidFill>
                  <a:srgbClr val="546122"/>
                </a:solidFill>
                <a:latin typeface="Montserrat"/>
                <a:ea typeface="Montserrat"/>
                <a:cs typeface="Montserrat"/>
                <a:sym typeface="Montserrat"/>
              </a:rPr>
              <a:t>Risk: Spread of germs to food and packaging.</a:t>
            </a:r>
          </a:p>
          <a:p>
            <a:pPr algn="l" marL="650370" indent="-325185" lvl="1">
              <a:lnSpc>
                <a:spcPts val="4217"/>
              </a:lnSpc>
              <a:buFont typeface="Arial"/>
              <a:buChar char="•"/>
            </a:pPr>
            <a:r>
              <a:rPr lang="en-US" sz="3012">
                <a:solidFill>
                  <a:srgbClr val="546122"/>
                </a:solidFill>
                <a:latin typeface="Montserrat"/>
                <a:ea typeface="Montserrat"/>
                <a:cs typeface="Montserrat"/>
                <a:sym typeface="Montserrat"/>
              </a:rPr>
              <a:t>A cut on someone’s hand is uncovered.</a:t>
            </a:r>
          </a:p>
          <a:p>
            <a:pPr algn="l" marL="1300740" indent="-433580" lvl="2">
              <a:lnSpc>
                <a:spcPts val="4217"/>
              </a:lnSpc>
              <a:buFont typeface="Arial"/>
              <a:buChar char="⚬"/>
            </a:pPr>
            <a:r>
              <a:rPr lang="en-US" sz="3012">
                <a:solidFill>
                  <a:srgbClr val="546122"/>
                </a:solidFill>
                <a:latin typeface="Montserrat"/>
                <a:ea typeface="Montserrat"/>
                <a:cs typeface="Montserrat"/>
                <a:sym typeface="Montserrat"/>
              </a:rPr>
              <a:t>Risk: Bloodborne pathogens, contamination. </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406854" y="-3446619"/>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Freeform 4" id="4"/>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
        <p:nvSpPr>
          <p:cNvPr name="Freeform 5" id="5"/>
          <p:cNvSpPr/>
          <p:nvPr/>
        </p:nvSpPr>
        <p:spPr>
          <a:xfrm flipH="false" flipV="false" rot="0">
            <a:off x="9144000" y="939094"/>
            <a:ext cx="1560219" cy="1560219"/>
          </a:xfrm>
          <a:custGeom>
            <a:avLst/>
            <a:gdLst/>
            <a:ahLst/>
            <a:cxnLst/>
            <a:rect r="r" b="b" t="t" l="l"/>
            <a:pathLst>
              <a:path h="1560219" w="1560219">
                <a:moveTo>
                  <a:pt x="0" y="0"/>
                </a:moveTo>
                <a:lnTo>
                  <a:pt x="1560219" y="0"/>
                </a:lnTo>
                <a:lnTo>
                  <a:pt x="1560219" y="1560219"/>
                </a:lnTo>
                <a:lnTo>
                  <a:pt x="0" y="15602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9317383" y="4745468"/>
            <a:ext cx="1486343" cy="1486343"/>
          </a:xfrm>
          <a:custGeom>
            <a:avLst/>
            <a:gdLst/>
            <a:ahLst/>
            <a:cxnLst/>
            <a:rect r="r" b="b" t="t" l="l"/>
            <a:pathLst>
              <a:path h="1486343" w="1486343">
                <a:moveTo>
                  <a:pt x="0" y="0"/>
                </a:moveTo>
                <a:lnTo>
                  <a:pt x="1486344" y="0"/>
                </a:lnTo>
                <a:lnTo>
                  <a:pt x="1486344" y="1486344"/>
                </a:lnTo>
                <a:lnTo>
                  <a:pt x="0" y="1486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7" id="7"/>
          <p:cNvGrpSpPr/>
          <p:nvPr/>
        </p:nvGrpSpPr>
        <p:grpSpPr>
          <a:xfrm rot="0">
            <a:off x="1547812" y="1340120"/>
            <a:ext cx="7367588" cy="5590064"/>
            <a:chOff x="0" y="0"/>
            <a:chExt cx="9823450" cy="7453418"/>
          </a:xfrm>
        </p:grpSpPr>
        <p:sp>
          <p:nvSpPr>
            <p:cNvPr name="TextBox 8" id="8"/>
            <p:cNvSpPr txBox="true"/>
            <p:nvPr/>
          </p:nvSpPr>
          <p:spPr>
            <a:xfrm rot="0">
              <a:off x="0" y="0"/>
              <a:ext cx="9823450" cy="6502400"/>
            </a:xfrm>
            <a:prstGeom prst="rect">
              <a:avLst/>
            </a:prstGeom>
          </p:spPr>
          <p:txBody>
            <a:bodyPr anchor="t" rtlCol="false" tIns="0" lIns="0" bIns="0" rIns="0">
              <a:spAutoFit/>
            </a:bodyPr>
            <a:lstStyle/>
            <a:p>
              <a:pPr algn="l">
                <a:lnSpc>
                  <a:spcPts val="9600"/>
                </a:lnSpc>
              </a:pPr>
              <a:r>
                <a:rPr lang="en-US" sz="8000" b="true">
                  <a:solidFill>
                    <a:srgbClr val="546122"/>
                  </a:solidFill>
                  <a:latin typeface="Montserrat Bold"/>
                  <a:ea typeface="Montserrat Bold"/>
                  <a:cs typeface="Montserrat Bold"/>
                  <a:sym typeface="Montserrat Bold"/>
                </a:rPr>
                <a:t>Recap:</a:t>
              </a:r>
            </a:p>
            <a:p>
              <a:pPr algn="l">
                <a:lnSpc>
                  <a:spcPts val="9600"/>
                </a:lnSpc>
              </a:pPr>
              <a:r>
                <a:rPr lang="en-US" b="true" sz="8000">
                  <a:solidFill>
                    <a:srgbClr val="546122"/>
                  </a:solidFill>
                  <a:latin typeface="Montserrat Bold"/>
                  <a:ea typeface="Montserrat Bold"/>
                  <a:cs typeface="Montserrat Bold"/>
                  <a:sym typeface="Montserrat Bold"/>
                </a:rPr>
                <a:t>Personal Hygiene Do’s &amp; Don’ts</a:t>
              </a:r>
            </a:p>
          </p:txBody>
        </p:sp>
        <p:sp>
          <p:nvSpPr>
            <p:cNvPr name="TextBox 9" id="9"/>
            <p:cNvSpPr txBox="true"/>
            <p:nvPr/>
          </p:nvSpPr>
          <p:spPr>
            <a:xfrm rot="0">
              <a:off x="0" y="6969125"/>
              <a:ext cx="9823450" cy="484293"/>
            </a:xfrm>
            <a:prstGeom prst="rect">
              <a:avLst/>
            </a:prstGeom>
          </p:spPr>
          <p:txBody>
            <a:bodyPr anchor="t" rtlCol="false" tIns="0" lIns="0" bIns="0" rIns="0">
              <a:spAutoFit/>
            </a:bodyPr>
            <a:lstStyle/>
            <a:p>
              <a:pPr algn="l">
                <a:lnSpc>
                  <a:spcPts val="3079"/>
                </a:lnSpc>
                <a:spcBef>
                  <a:spcPct val="0"/>
                </a:spcBef>
              </a:pPr>
            </a:p>
          </p:txBody>
        </p:sp>
      </p:grpSp>
      <p:grpSp>
        <p:nvGrpSpPr>
          <p:cNvPr name="Group 10" id="10"/>
          <p:cNvGrpSpPr/>
          <p:nvPr/>
        </p:nvGrpSpPr>
        <p:grpSpPr>
          <a:xfrm rot="0">
            <a:off x="10945272" y="1028700"/>
            <a:ext cx="5275456" cy="3275582"/>
            <a:chOff x="0" y="0"/>
            <a:chExt cx="7033942" cy="4367443"/>
          </a:xfrm>
        </p:grpSpPr>
        <p:sp>
          <p:nvSpPr>
            <p:cNvPr name="TextBox 11" id="11"/>
            <p:cNvSpPr txBox="true"/>
            <p:nvPr/>
          </p:nvSpPr>
          <p:spPr>
            <a:xfrm rot="0">
              <a:off x="0" y="0"/>
              <a:ext cx="7033942" cy="949874"/>
            </a:xfrm>
            <a:prstGeom prst="rect">
              <a:avLst/>
            </a:prstGeom>
          </p:spPr>
          <p:txBody>
            <a:bodyPr anchor="t" rtlCol="false" tIns="0" lIns="0" bIns="0" rIns="0">
              <a:spAutoFit/>
            </a:bodyPr>
            <a:lstStyle/>
            <a:p>
              <a:pPr algn="l">
                <a:lnSpc>
                  <a:spcPts val="5609"/>
                </a:lnSpc>
              </a:pPr>
              <a:r>
                <a:rPr lang="en-US" sz="4674" b="true">
                  <a:solidFill>
                    <a:srgbClr val="546122"/>
                  </a:solidFill>
                  <a:latin typeface="Montserrat Bold"/>
                  <a:ea typeface="Montserrat Bold"/>
                  <a:cs typeface="Montserrat Bold"/>
                  <a:sym typeface="Montserrat Bold"/>
                </a:rPr>
                <a:t>Do</a:t>
              </a:r>
            </a:p>
          </p:txBody>
        </p:sp>
        <p:sp>
          <p:nvSpPr>
            <p:cNvPr name="TextBox 12" id="12"/>
            <p:cNvSpPr txBox="true"/>
            <p:nvPr/>
          </p:nvSpPr>
          <p:spPr>
            <a:xfrm rot="0">
              <a:off x="0" y="1149612"/>
              <a:ext cx="7033942" cy="3217831"/>
            </a:xfrm>
            <a:prstGeom prst="rect">
              <a:avLst/>
            </a:prstGeom>
          </p:spPr>
          <p:txBody>
            <a:bodyPr anchor="t" rtlCol="false" tIns="0" lIns="0" bIns="0" rIns="0">
              <a:spAutoFit/>
            </a:bodyPr>
            <a:lstStyle/>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Wash hands often</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Wear clean clothes</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Use gloves correctly</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Cover cuts and wounds</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Report illness</a:t>
              </a:r>
            </a:p>
          </p:txBody>
        </p:sp>
      </p:grpSp>
      <p:grpSp>
        <p:nvGrpSpPr>
          <p:cNvPr name="Group 13" id="13"/>
          <p:cNvGrpSpPr/>
          <p:nvPr/>
        </p:nvGrpSpPr>
        <p:grpSpPr>
          <a:xfrm rot="0">
            <a:off x="11108527" y="5094907"/>
            <a:ext cx="5275456" cy="3765361"/>
            <a:chOff x="0" y="0"/>
            <a:chExt cx="7033942" cy="5020482"/>
          </a:xfrm>
        </p:grpSpPr>
        <p:sp>
          <p:nvSpPr>
            <p:cNvPr name="TextBox 14" id="14"/>
            <p:cNvSpPr txBox="true"/>
            <p:nvPr/>
          </p:nvSpPr>
          <p:spPr>
            <a:xfrm rot="0">
              <a:off x="0" y="0"/>
              <a:ext cx="7033942" cy="949874"/>
            </a:xfrm>
            <a:prstGeom prst="rect">
              <a:avLst/>
            </a:prstGeom>
          </p:spPr>
          <p:txBody>
            <a:bodyPr anchor="t" rtlCol="false" tIns="0" lIns="0" bIns="0" rIns="0">
              <a:spAutoFit/>
            </a:bodyPr>
            <a:lstStyle/>
            <a:p>
              <a:pPr algn="l">
                <a:lnSpc>
                  <a:spcPts val="5609"/>
                </a:lnSpc>
              </a:pPr>
              <a:r>
                <a:rPr lang="en-US" sz="4674" b="true">
                  <a:solidFill>
                    <a:srgbClr val="546122"/>
                  </a:solidFill>
                  <a:latin typeface="Montserrat Bold"/>
                  <a:ea typeface="Montserrat Bold"/>
                  <a:cs typeface="Montserrat Bold"/>
                  <a:sym typeface="Montserrat Bold"/>
                </a:rPr>
                <a:t>Don’t</a:t>
              </a:r>
            </a:p>
          </p:txBody>
        </p:sp>
        <p:sp>
          <p:nvSpPr>
            <p:cNvPr name="TextBox 15" id="15"/>
            <p:cNvSpPr txBox="true"/>
            <p:nvPr/>
          </p:nvSpPr>
          <p:spPr>
            <a:xfrm rot="0">
              <a:off x="0" y="1149612"/>
              <a:ext cx="7033942" cy="3870869"/>
            </a:xfrm>
            <a:prstGeom prst="rect">
              <a:avLst/>
            </a:prstGeom>
          </p:spPr>
          <p:txBody>
            <a:bodyPr anchor="t" rtlCol="false" tIns="0" lIns="0" bIns="0" rIns="0">
              <a:spAutoFit/>
            </a:bodyPr>
            <a:lstStyle/>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Work while sick</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Wear jewelry over food</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Reuse dirty gloves</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Touch face, hair, or phone</a:t>
              </a:r>
            </a:p>
            <a:p>
              <a:pPr algn="l" marL="605545" indent="-302772" lvl="1">
                <a:lnSpc>
                  <a:spcPts val="3926"/>
                </a:lnSpc>
                <a:buFont typeface="Arial"/>
                <a:buChar char="•"/>
              </a:pPr>
              <a:r>
                <a:rPr lang="en-US" sz="2804">
                  <a:solidFill>
                    <a:srgbClr val="546122"/>
                  </a:solidFill>
                  <a:latin typeface="Montserrat"/>
                  <a:ea typeface="Montserrat"/>
                  <a:cs typeface="Montserrat"/>
                  <a:sym typeface="Montserrat"/>
                </a:rPr>
                <a:t>Handle food when coughing or sneezing</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54612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003596" cy="10287000"/>
          </a:xfrm>
          <a:custGeom>
            <a:avLst/>
            <a:gdLst/>
            <a:ahLst/>
            <a:cxnLst/>
            <a:rect r="r" b="b" t="t" l="l"/>
            <a:pathLst>
              <a:path h="10287000" w="7003596">
                <a:moveTo>
                  <a:pt x="0" y="0"/>
                </a:moveTo>
                <a:lnTo>
                  <a:pt x="7003596" y="0"/>
                </a:lnTo>
                <a:lnTo>
                  <a:pt x="7003596" y="10287000"/>
                </a:lnTo>
                <a:lnTo>
                  <a:pt x="0" y="10287000"/>
                </a:lnTo>
                <a:lnTo>
                  <a:pt x="0" y="0"/>
                </a:lnTo>
                <a:close/>
              </a:path>
            </a:pathLst>
          </a:custGeom>
          <a:blipFill>
            <a:blip r:embed="rId2"/>
            <a:stretch>
              <a:fillRect l="-13279" t="0" r="-33602" b="0"/>
            </a:stretch>
          </a:blipFill>
        </p:spPr>
      </p:sp>
      <p:sp>
        <p:nvSpPr>
          <p:cNvPr name="Freeform 3" id="3"/>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3"/>
            <a:stretch>
              <a:fillRect l="0" t="0" r="0" b="0"/>
            </a:stretch>
          </a:blipFill>
        </p:spPr>
      </p:sp>
      <p:sp>
        <p:nvSpPr>
          <p:cNvPr name="Freeform 4" id="4"/>
          <p:cNvSpPr/>
          <p:nvPr/>
        </p:nvSpPr>
        <p:spPr>
          <a:xfrm flipH="false" flipV="false" rot="0">
            <a:off x="-358228" y="-88988"/>
            <a:ext cx="8427698" cy="10375988"/>
          </a:xfrm>
          <a:custGeom>
            <a:avLst/>
            <a:gdLst/>
            <a:ahLst/>
            <a:cxnLst/>
            <a:rect r="r" b="b" t="t" l="l"/>
            <a:pathLst>
              <a:path h="10375988" w="8427698">
                <a:moveTo>
                  <a:pt x="0" y="0"/>
                </a:moveTo>
                <a:lnTo>
                  <a:pt x="8427698" y="0"/>
                </a:lnTo>
                <a:lnTo>
                  <a:pt x="8427698" y="10375988"/>
                </a:lnTo>
                <a:lnTo>
                  <a:pt x="0" y="10375988"/>
                </a:lnTo>
                <a:lnTo>
                  <a:pt x="0" y="0"/>
                </a:lnTo>
                <a:close/>
              </a:path>
            </a:pathLst>
          </a:custGeom>
          <a:blipFill>
            <a:blip r:embed="rId4"/>
            <a:stretch>
              <a:fillRect l="0" t="0" r="-84792" b="0"/>
            </a:stretch>
          </a:blipFill>
        </p:spPr>
      </p:sp>
      <p:sp>
        <p:nvSpPr>
          <p:cNvPr name="TextBox 5" id="5"/>
          <p:cNvSpPr txBox="true"/>
          <p:nvPr/>
        </p:nvSpPr>
        <p:spPr>
          <a:xfrm rot="0">
            <a:off x="8337087" y="3978187"/>
            <a:ext cx="9519387" cy="4282548"/>
          </a:xfrm>
          <a:prstGeom prst="rect">
            <a:avLst/>
          </a:prstGeom>
        </p:spPr>
        <p:txBody>
          <a:bodyPr anchor="t" rtlCol="false" tIns="0" lIns="0" bIns="0" rIns="0">
            <a:spAutoFit/>
          </a:bodyPr>
          <a:lstStyle/>
          <a:p>
            <a:pPr algn="l" marL="526463" indent="-263231" lvl="1">
              <a:lnSpc>
                <a:spcPts val="3413"/>
              </a:lnSpc>
              <a:buFont typeface="Arial"/>
              <a:buChar char="•"/>
            </a:pPr>
            <a:r>
              <a:rPr lang="en-US" sz="2438">
                <a:solidFill>
                  <a:srgbClr val="FFFFFF"/>
                </a:solidFill>
                <a:latin typeface="Montserrat"/>
                <a:ea typeface="Montserrat"/>
                <a:cs typeface="Montserrat"/>
                <a:sym typeface="Montserrat"/>
              </a:rPr>
              <a:t>You must be able to tell when food was accepted and </a:t>
            </a:r>
            <a:r>
              <a:rPr lang="en-US" sz="2438">
                <a:solidFill>
                  <a:srgbClr val="FFFFFF"/>
                </a:solidFill>
                <a:latin typeface="Montserrat"/>
                <a:ea typeface="Montserrat"/>
                <a:cs typeface="Montserrat"/>
                <a:sym typeface="Montserrat"/>
              </a:rPr>
              <a:t>by what date it must be used by.</a:t>
            </a:r>
          </a:p>
          <a:p>
            <a:pPr algn="l" marL="526463" indent="-263231" lvl="1">
              <a:lnSpc>
                <a:spcPts val="3413"/>
              </a:lnSpc>
              <a:buFont typeface="Arial"/>
              <a:buChar char="•"/>
            </a:pPr>
            <a:r>
              <a:rPr lang="en-US" sz="2438">
                <a:solidFill>
                  <a:srgbClr val="FFFFFF"/>
                </a:solidFill>
                <a:latin typeface="Montserrat"/>
                <a:ea typeface="Montserrat"/>
                <a:cs typeface="Montserrat"/>
                <a:sym typeface="Montserrat"/>
              </a:rPr>
              <a:t>All ready-to-eat (RTE) food must have a label that includes: </a:t>
            </a:r>
            <a:r>
              <a:rPr lang="en-US" sz="2438">
                <a:solidFill>
                  <a:srgbClr val="FFFFFF"/>
                </a:solidFill>
                <a:latin typeface="Montserrat"/>
                <a:ea typeface="Montserrat"/>
                <a:cs typeface="Montserrat"/>
                <a:sym typeface="Montserrat"/>
              </a:rPr>
              <a:t>name of food, ingredients, quantity, use-by or expiration date and manufacturer. </a:t>
            </a:r>
          </a:p>
          <a:p>
            <a:pPr algn="l" marL="526463" indent="-263231" lvl="1">
              <a:lnSpc>
                <a:spcPts val="3413"/>
              </a:lnSpc>
              <a:buFont typeface="Arial"/>
              <a:buChar char="•"/>
            </a:pPr>
            <a:r>
              <a:rPr lang="en-US" sz="2438">
                <a:solidFill>
                  <a:srgbClr val="FFFFFF"/>
                </a:solidFill>
                <a:latin typeface="Montserrat"/>
                <a:ea typeface="Montserrat"/>
                <a:cs typeface="Montserrat"/>
                <a:sym typeface="Montserrat"/>
              </a:rPr>
              <a:t>Most foods we receive are okay to distribute past its expiration date. These foods include most non-perishable items. Please reference the Food Drive &amp; Salvage Sorting Guidebook for recommendations. </a:t>
            </a:r>
          </a:p>
          <a:p>
            <a:pPr algn="l">
              <a:lnSpc>
                <a:spcPts val="3413"/>
              </a:lnSpc>
              <a:spcBef>
                <a:spcPct val="0"/>
              </a:spcBef>
            </a:pPr>
          </a:p>
        </p:txBody>
      </p:sp>
      <p:sp>
        <p:nvSpPr>
          <p:cNvPr name="TextBox 6" id="6"/>
          <p:cNvSpPr txBox="true"/>
          <p:nvPr/>
        </p:nvSpPr>
        <p:spPr>
          <a:xfrm rot="0">
            <a:off x="8496300" y="1341462"/>
            <a:ext cx="10487880" cy="2295525"/>
          </a:xfrm>
          <a:prstGeom prst="rect">
            <a:avLst/>
          </a:prstGeom>
        </p:spPr>
        <p:txBody>
          <a:bodyPr anchor="t" rtlCol="false" tIns="0" lIns="0" bIns="0" rIns="0">
            <a:spAutoFit/>
          </a:bodyPr>
          <a:lstStyle/>
          <a:p>
            <a:pPr algn="l">
              <a:lnSpc>
                <a:spcPts val="9000"/>
              </a:lnSpc>
            </a:pPr>
            <a:r>
              <a:rPr lang="en-US" sz="7500" b="true">
                <a:solidFill>
                  <a:srgbClr val="FFFFFF"/>
                </a:solidFill>
                <a:latin typeface="Montserrat Bold"/>
                <a:ea typeface="Montserrat Bold"/>
                <a:cs typeface="Montserrat Bold"/>
                <a:sym typeface="Montserrat Bold"/>
              </a:rPr>
              <a:t>Proper Labeling of Food for Storage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13390669" y="6294621"/>
            <a:ext cx="3348418" cy="4114800"/>
          </a:xfrm>
          <a:custGeom>
            <a:avLst/>
            <a:gdLst/>
            <a:ahLst/>
            <a:cxnLst/>
            <a:rect r="r" b="b" t="t" l="l"/>
            <a:pathLst>
              <a:path h="4114800" w="3348418">
                <a:moveTo>
                  <a:pt x="0" y="0"/>
                </a:moveTo>
                <a:lnTo>
                  <a:pt x="3348419" y="0"/>
                </a:lnTo>
                <a:lnTo>
                  <a:pt x="334841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354413" y="6426931"/>
            <a:ext cx="2772347" cy="4114800"/>
          </a:xfrm>
          <a:custGeom>
            <a:avLst/>
            <a:gdLst/>
            <a:ahLst/>
            <a:cxnLst/>
            <a:rect r="r" b="b" t="t" l="l"/>
            <a:pathLst>
              <a:path h="4114800" w="2772347">
                <a:moveTo>
                  <a:pt x="0" y="0"/>
                </a:moveTo>
                <a:lnTo>
                  <a:pt x="2772347" y="0"/>
                </a:lnTo>
                <a:lnTo>
                  <a:pt x="277234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0" y="2991940"/>
            <a:ext cx="18407324" cy="1553592"/>
          </a:xfrm>
          <a:prstGeom prst="rect">
            <a:avLst/>
          </a:prstGeom>
        </p:spPr>
        <p:txBody>
          <a:bodyPr anchor="t" rtlCol="false" tIns="0" lIns="0" bIns="0" rIns="0">
            <a:spAutoFit/>
          </a:bodyPr>
          <a:lstStyle/>
          <a:p>
            <a:pPr algn="ctr">
              <a:lnSpc>
                <a:spcPts val="6271"/>
              </a:lnSpc>
            </a:pPr>
            <a:r>
              <a:rPr lang="en-US" b="true" sz="4479">
                <a:solidFill>
                  <a:srgbClr val="2A327D"/>
                </a:solidFill>
                <a:latin typeface="Lucida Calligraphy Bold"/>
                <a:ea typeface="Lucida Calligraphy Bold"/>
                <a:cs typeface="Lucida Calligraphy Bold"/>
                <a:sym typeface="Lucida Calligraphy Bold"/>
              </a:rPr>
              <a:t>Yes it’s here, where we sort, do intake and check the dates.</a:t>
            </a:r>
          </a:p>
          <a:p>
            <a:pPr algn="ctr">
              <a:lnSpc>
                <a:spcPts val="6271"/>
              </a:lnSpc>
            </a:pPr>
            <a:r>
              <a:rPr lang="en-US" b="true" sz="4479">
                <a:solidFill>
                  <a:srgbClr val="2A327D"/>
                </a:solidFill>
                <a:latin typeface="Lucida Calligraphy Bold"/>
                <a:ea typeface="Lucida Calligraphy Bold"/>
                <a:cs typeface="Lucida Calligraphy Bold"/>
                <a:sym typeface="Lucida Calligraphy Bold"/>
              </a:rPr>
              <a:t>Yes check the dates on all those slightly dented metal cans.</a:t>
            </a:r>
          </a:p>
        </p:txBody>
      </p:sp>
    </p:spTree>
  </p:cSld>
  <p:clrMapOvr>
    <a:masterClrMapping/>
  </p:clrMapOvr>
  <p:transition spd="slow">
    <p:push dir="l"/>
  </p:transition>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AutoShape 3" id="3"/>
          <p:cNvSpPr/>
          <p:nvPr/>
        </p:nvSpPr>
        <p:spPr>
          <a:xfrm rot="0">
            <a:off x="7003596" y="0"/>
            <a:ext cx="11284404" cy="10287000"/>
          </a:xfrm>
          <a:prstGeom prst="rect">
            <a:avLst/>
          </a:prstGeom>
          <a:solidFill>
            <a:srgbClr val="F18A00"/>
          </a:solidFill>
        </p:spPr>
      </p:sp>
      <p:grpSp>
        <p:nvGrpSpPr>
          <p:cNvPr name="Group 4" id="4"/>
          <p:cNvGrpSpPr/>
          <p:nvPr/>
        </p:nvGrpSpPr>
        <p:grpSpPr>
          <a:xfrm rot="0">
            <a:off x="1689321" y="1028700"/>
            <a:ext cx="4031808" cy="4031792"/>
            <a:chOff x="0" y="0"/>
            <a:chExt cx="6350000" cy="6349975"/>
          </a:xfrm>
        </p:grpSpPr>
        <p:sp>
          <p:nvSpPr>
            <p:cNvPr name="Freeform 5" id="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00000">
                <a:alpha val="0"/>
              </a:srgbClr>
            </a:solidFill>
            <a:ln w="12700">
              <a:solidFill>
                <a:srgbClr val="000000"/>
              </a:solidFill>
            </a:ln>
          </p:spPr>
        </p:sp>
      </p:grpSp>
      <p:sp>
        <p:nvSpPr>
          <p:cNvPr name="Freeform 6" id="6"/>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2"/>
            <a:stretch>
              <a:fillRect l="0" t="0" r="0" b="0"/>
            </a:stretch>
          </a:blipFill>
        </p:spPr>
      </p:sp>
      <p:sp>
        <p:nvSpPr>
          <p:cNvPr name="Freeform 7" id="7"/>
          <p:cNvSpPr/>
          <p:nvPr/>
        </p:nvSpPr>
        <p:spPr>
          <a:xfrm flipH="false" flipV="false" rot="0">
            <a:off x="-6762536" y="-70588"/>
            <a:ext cx="14931514" cy="10274580"/>
          </a:xfrm>
          <a:custGeom>
            <a:avLst/>
            <a:gdLst/>
            <a:ahLst/>
            <a:cxnLst/>
            <a:rect r="r" b="b" t="t" l="l"/>
            <a:pathLst>
              <a:path h="10274580" w="14931514">
                <a:moveTo>
                  <a:pt x="0" y="0"/>
                </a:moveTo>
                <a:lnTo>
                  <a:pt x="14931514" y="0"/>
                </a:lnTo>
                <a:lnTo>
                  <a:pt x="14931514" y="10274580"/>
                </a:lnTo>
                <a:lnTo>
                  <a:pt x="0" y="10274580"/>
                </a:lnTo>
                <a:lnTo>
                  <a:pt x="0" y="0"/>
                </a:lnTo>
                <a:close/>
              </a:path>
            </a:pathLst>
          </a:custGeom>
          <a:blipFill>
            <a:blip r:embed="rId3"/>
            <a:stretch>
              <a:fillRect l="0" t="-120" r="-3212" b="0"/>
            </a:stretch>
          </a:blipFill>
        </p:spPr>
      </p:sp>
      <p:sp>
        <p:nvSpPr>
          <p:cNvPr name="TextBox 8" id="8"/>
          <p:cNvSpPr txBox="true"/>
          <p:nvPr/>
        </p:nvSpPr>
        <p:spPr>
          <a:xfrm rot="0">
            <a:off x="8648700" y="3619741"/>
            <a:ext cx="8941237" cy="5355427"/>
          </a:xfrm>
          <a:prstGeom prst="rect">
            <a:avLst/>
          </a:prstGeom>
        </p:spPr>
        <p:txBody>
          <a:bodyPr anchor="t" rtlCol="false" tIns="0" lIns="0" bIns="0" rIns="0">
            <a:spAutoFit/>
          </a:bodyPr>
          <a:lstStyle/>
          <a:p>
            <a:pPr algn="l" marL="548527" indent="-274263" lvl="1">
              <a:lnSpc>
                <a:spcPts val="3556"/>
              </a:lnSpc>
              <a:buFont typeface="Arial"/>
              <a:buChar char="•"/>
            </a:pPr>
            <a:r>
              <a:rPr lang="en-US" sz="2540">
                <a:solidFill>
                  <a:srgbClr val="FFFFFF"/>
                </a:solidFill>
                <a:latin typeface="Montserrat"/>
                <a:ea typeface="Montserrat"/>
                <a:cs typeface="Montserrat"/>
                <a:sym typeface="Montserrat"/>
              </a:rPr>
              <a:t>Many of t</a:t>
            </a:r>
            <a:r>
              <a:rPr lang="en-US" sz="2540">
                <a:solidFill>
                  <a:srgbClr val="FFFFFF"/>
                </a:solidFill>
                <a:latin typeface="Montserrat"/>
                <a:ea typeface="Montserrat"/>
                <a:cs typeface="Montserrat"/>
                <a:sym typeface="Montserrat"/>
              </a:rPr>
              <a:t>he people we serve are more vulnerable to illness (e.g., seniors, children, those with chronic health conditions).</a:t>
            </a:r>
          </a:p>
          <a:p>
            <a:pPr algn="l" marL="548527" indent="-274264" lvl="1">
              <a:lnSpc>
                <a:spcPts val="3556"/>
              </a:lnSpc>
              <a:buFont typeface="Arial"/>
              <a:buChar char="•"/>
            </a:pPr>
            <a:r>
              <a:rPr lang="en-US" sz="2540">
                <a:solidFill>
                  <a:srgbClr val="FFFFFF"/>
                </a:solidFill>
                <a:latin typeface="Montserrat"/>
                <a:ea typeface="Montserrat"/>
                <a:cs typeface="Montserrat"/>
                <a:sym typeface="Montserrat"/>
              </a:rPr>
              <a:t>Cross contamination is a major cause of foodborne illness and can happen easily if we’re not careful. </a:t>
            </a:r>
          </a:p>
          <a:p>
            <a:pPr algn="l" marL="548527" indent="-274264" lvl="1">
              <a:lnSpc>
                <a:spcPts val="3556"/>
              </a:lnSpc>
              <a:buFont typeface="Arial"/>
              <a:buChar char="•"/>
            </a:pPr>
            <a:r>
              <a:rPr lang="en-US" sz="2540">
                <a:solidFill>
                  <a:srgbClr val="FFFFFF"/>
                </a:solidFill>
                <a:latin typeface="Montserrat"/>
                <a:ea typeface="Montserrat"/>
                <a:cs typeface="Montserrat"/>
                <a:sym typeface="Montserrat"/>
              </a:rPr>
              <a:t>Even small amounts of contamination can cause serious illness.</a:t>
            </a:r>
          </a:p>
          <a:p>
            <a:pPr algn="l" marL="548527" indent="-274264" lvl="1">
              <a:lnSpc>
                <a:spcPts val="3556"/>
              </a:lnSpc>
              <a:buFont typeface="Arial"/>
              <a:buChar char="•"/>
            </a:pPr>
            <a:r>
              <a:rPr lang="en-US" sz="2540">
                <a:solidFill>
                  <a:srgbClr val="FFFFFF"/>
                </a:solidFill>
                <a:latin typeface="Montserrat"/>
                <a:ea typeface="Montserrat"/>
                <a:cs typeface="Montserrat"/>
                <a:sym typeface="Montserrat"/>
              </a:rPr>
              <a:t>It’s our responsibility to protect the food we distribute. </a:t>
            </a:r>
          </a:p>
          <a:p>
            <a:pPr algn="l" marL="548527" indent="-274263" lvl="1">
              <a:lnSpc>
                <a:spcPts val="3556"/>
              </a:lnSpc>
              <a:buFont typeface="Arial"/>
              <a:buChar char="•"/>
            </a:pPr>
            <a:r>
              <a:rPr lang="en-US" sz="2540">
                <a:solidFill>
                  <a:srgbClr val="FFFFFF"/>
                </a:solidFill>
                <a:latin typeface="Montserrat"/>
                <a:ea typeface="Montserrat"/>
                <a:cs typeface="Montserrat"/>
                <a:sym typeface="Montserrat"/>
              </a:rPr>
              <a:t>Store foods in the proper order (top-down): ready-to-eat, raw seafood, red meat, and poultry.</a:t>
            </a:r>
          </a:p>
          <a:p>
            <a:pPr algn="l">
              <a:lnSpc>
                <a:spcPts val="3556"/>
              </a:lnSpc>
            </a:pPr>
          </a:p>
        </p:txBody>
      </p:sp>
      <p:sp>
        <p:nvSpPr>
          <p:cNvPr name="TextBox 9" id="9"/>
          <p:cNvSpPr txBox="true"/>
          <p:nvPr/>
        </p:nvSpPr>
        <p:spPr>
          <a:xfrm rot="0">
            <a:off x="8648700" y="1028700"/>
            <a:ext cx="8610600" cy="2438400"/>
          </a:xfrm>
          <a:prstGeom prst="rect">
            <a:avLst/>
          </a:prstGeom>
        </p:spPr>
        <p:txBody>
          <a:bodyPr anchor="t" rtlCol="false" tIns="0" lIns="0" bIns="0" rIns="0">
            <a:spAutoFit/>
          </a:bodyPr>
          <a:lstStyle/>
          <a:p>
            <a:pPr algn="l">
              <a:lnSpc>
                <a:spcPts val="9600"/>
              </a:lnSpc>
            </a:pPr>
            <a:r>
              <a:rPr lang="en-US" sz="8000" b="true">
                <a:solidFill>
                  <a:srgbClr val="FFFFFF"/>
                </a:solidFill>
                <a:latin typeface="Montserrat Bold"/>
                <a:ea typeface="Montserrat Bold"/>
                <a:cs typeface="Montserrat Bold"/>
                <a:sym typeface="Montserrat Bold"/>
              </a:rPr>
              <a:t>Cross Contamination</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3B1F5A"/>
          </a:solidFill>
        </p:spPr>
      </p:sp>
      <p:sp>
        <p:nvSpPr>
          <p:cNvPr name="Freeform 3" id="3"/>
          <p:cNvSpPr/>
          <p:nvPr/>
        </p:nvSpPr>
        <p:spPr>
          <a:xfrm flipH="false" flipV="false" rot="0">
            <a:off x="406854" y="-3368922"/>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1359151"/>
            <a:ext cx="14486478" cy="2362200"/>
          </a:xfrm>
          <a:prstGeom prst="rect">
            <a:avLst/>
          </a:prstGeom>
        </p:spPr>
        <p:txBody>
          <a:bodyPr anchor="t" rtlCol="false" tIns="0" lIns="0" bIns="0" rIns="0">
            <a:spAutoFit/>
          </a:bodyPr>
          <a:lstStyle/>
          <a:p>
            <a:pPr algn="l">
              <a:lnSpc>
                <a:spcPts val="9360"/>
              </a:lnSpc>
            </a:pPr>
            <a:r>
              <a:rPr lang="en-US" b="true" sz="7800">
                <a:solidFill>
                  <a:srgbClr val="3B1F5A"/>
                </a:solidFill>
                <a:latin typeface="Montserrat Bold"/>
                <a:ea typeface="Montserrat Bold"/>
                <a:cs typeface="Montserrat Bold"/>
                <a:sym typeface="Montserrat Bold"/>
              </a:rPr>
              <a:t>How to Prevent Cross Contamination</a:t>
            </a:r>
          </a:p>
        </p:txBody>
      </p:sp>
      <p:sp>
        <p:nvSpPr>
          <p:cNvPr name="TextBox 5" id="5"/>
          <p:cNvSpPr txBox="true"/>
          <p:nvPr/>
        </p:nvSpPr>
        <p:spPr>
          <a:xfrm rot="0">
            <a:off x="2171700" y="4086350"/>
            <a:ext cx="12350439" cy="4188196"/>
          </a:xfrm>
          <a:prstGeom prst="rect">
            <a:avLst/>
          </a:prstGeom>
        </p:spPr>
        <p:txBody>
          <a:bodyPr anchor="t" rtlCol="false" tIns="0" lIns="0" bIns="0" rIns="0">
            <a:spAutoFit/>
          </a:bodyPr>
          <a:lstStyle/>
          <a:p>
            <a:pPr algn="l" marL="644292" indent="-322146" lvl="1">
              <a:lnSpc>
                <a:spcPts val="4177"/>
              </a:lnSpc>
              <a:buFont typeface="Arial"/>
              <a:buChar char="•"/>
            </a:pPr>
            <a:r>
              <a:rPr lang="en-US" sz="2984">
                <a:solidFill>
                  <a:srgbClr val="546122"/>
                </a:solidFill>
                <a:latin typeface="Montserrat"/>
                <a:ea typeface="Montserrat"/>
                <a:cs typeface="Montserrat"/>
                <a:sym typeface="Montserrat"/>
              </a:rPr>
              <a:t>H</a:t>
            </a:r>
            <a:r>
              <a:rPr lang="en-US" sz="2984">
                <a:solidFill>
                  <a:srgbClr val="546122"/>
                </a:solidFill>
                <a:latin typeface="Montserrat"/>
                <a:ea typeface="Montserrat"/>
                <a:cs typeface="Montserrat"/>
                <a:sym typeface="Montserrat"/>
              </a:rPr>
              <a:t>ands touching raw meat, then touching canned goods</a:t>
            </a:r>
          </a:p>
          <a:p>
            <a:pPr algn="l" marL="644292" indent="-322146" lvl="1">
              <a:lnSpc>
                <a:spcPts val="4177"/>
              </a:lnSpc>
              <a:buFont typeface="Arial"/>
              <a:buChar char="•"/>
            </a:pPr>
            <a:r>
              <a:rPr lang="en-US" sz="2984">
                <a:solidFill>
                  <a:srgbClr val="546122"/>
                </a:solidFill>
                <a:latin typeface="Montserrat"/>
                <a:ea typeface="Montserrat"/>
                <a:cs typeface="Montserrat"/>
                <a:sym typeface="Montserrat"/>
              </a:rPr>
              <a:t>A knife used to open boxes of raw food then used on RTE snacks</a:t>
            </a:r>
          </a:p>
          <a:p>
            <a:pPr algn="l" marL="644292" indent="-322146" lvl="1">
              <a:lnSpc>
                <a:spcPts val="4177"/>
              </a:lnSpc>
              <a:buFont typeface="Arial"/>
              <a:buChar char="•"/>
            </a:pPr>
            <a:r>
              <a:rPr lang="en-US" sz="2984">
                <a:solidFill>
                  <a:srgbClr val="546122"/>
                </a:solidFill>
                <a:latin typeface="Montserrat"/>
                <a:ea typeface="Montserrat"/>
                <a:cs typeface="Montserrat"/>
                <a:sym typeface="Montserrat"/>
              </a:rPr>
              <a:t>Food stored with cleaning chemicals nearby</a:t>
            </a:r>
          </a:p>
          <a:p>
            <a:pPr algn="l" marL="644292" indent="-322146" lvl="1">
              <a:lnSpc>
                <a:spcPts val="4177"/>
              </a:lnSpc>
              <a:buFont typeface="Arial"/>
              <a:buChar char="•"/>
            </a:pPr>
            <a:r>
              <a:rPr lang="en-US" sz="2984">
                <a:solidFill>
                  <a:srgbClr val="546122"/>
                </a:solidFill>
                <a:latin typeface="Montserrat"/>
                <a:ea typeface="Montserrat"/>
                <a:cs typeface="Montserrat"/>
                <a:sym typeface="Montserrat"/>
              </a:rPr>
              <a:t>Allergens (like peanuts) touching non-allergen items</a:t>
            </a:r>
          </a:p>
          <a:p>
            <a:pPr algn="l" marL="644292" indent="-322146" lvl="1">
              <a:lnSpc>
                <a:spcPts val="4177"/>
              </a:lnSpc>
              <a:buFont typeface="Arial"/>
              <a:buChar char="•"/>
            </a:pPr>
            <a:r>
              <a:rPr lang="en-US" sz="2984">
                <a:solidFill>
                  <a:srgbClr val="546122"/>
                </a:solidFill>
                <a:latin typeface="Montserrat"/>
                <a:ea typeface="Montserrat"/>
                <a:cs typeface="Montserrat"/>
                <a:sym typeface="Montserrat"/>
              </a:rPr>
              <a:t>Using the same gloves for multiple tasks</a:t>
            </a:r>
          </a:p>
          <a:p>
            <a:pPr algn="l" marL="644292" indent="-322146" lvl="1">
              <a:lnSpc>
                <a:spcPts val="4177"/>
              </a:lnSpc>
              <a:buFont typeface="Arial"/>
              <a:buChar char="•"/>
            </a:pPr>
            <a:r>
              <a:rPr lang="en-US" sz="2984">
                <a:solidFill>
                  <a:srgbClr val="546122"/>
                </a:solidFill>
                <a:latin typeface="Montserrat"/>
                <a:ea typeface="Montserrat"/>
                <a:cs typeface="Montserrat"/>
                <a:sym typeface="Montserrat"/>
              </a:rPr>
              <a:t>Leaky packaging contaminating surfaces or other food. </a:t>
            </a:r>
          </a:p>
          <a:p>
            <a:pPr algn="l">
              <a:lnSpc>
                <a:spcPts val="4177"/>
              </a:lnSpc>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406854" y="-3384461"/>
            <a:ext cx="18101560" cy="18101560"/>
          </a:xfrm>
          <a:custGeom>
            <a:avLst/>
            <a:gdLst/>
            <a:ahLst/>
            <a:cxnLst/>
            <a:rect r="r" b="b" t="t" l="l"/>
            <a:pathLst>
              <a:path h="18101560" w="18101560">
                <a:moveTo>
                  <a:pt x="0" y="0"/>
                </a:moveTo>
                <a:lnTo>
                  <a:pt x="18101559" y="0"/>
                </a:lnTo>
                <a:lnTo>
                  <a:pt x="18101559" y="18101559"/>
                </a:lnTo>
                <a:lnTo>
                  <a:pt x="0" y="18101559"/>
                </a:lnTo>
                <a:lnTo>
                  <a:pt x="0" y="0"/>
                </a:lnTo>
                <a:close/>
              </a:path>
            </a:pathLst>
          </a:custGeom>
          <a:blipFill>
            <a:blip r:embed="rId2">
              <a:alphaModFix amt="12000"/>
            </a:blip>
            <a:stretch>
              <a:fillRect l="0" t="0" r="0" b="0"/>
            </a:stretch>
          </a:blipFill>
        </p:spPr>
      </p:sp>
      <p:sp>
        <p:nvSpPr>
          <p:cNvPr name="TextBox 4" id="4"/>
          <p:cNvSpPr txBox="true"/>
          <p:nvPr/>
        </p:nvSpPr>
        <p:spPr>
          <a:xfrm rot="0">
            <a:off x="2171700" y="649418"/>
            <a:ext cx="14486478" cy="2743200"/>
          </a:xfrm>
          <a:prstGeom prst="rect">
            <a:avLst/>
          </a:prstGeom>
        </p:spPr>
        <p:txBody>
          <a:bodyPr anchor="t" rtlCol="false" tIns="0" lIns="0" bIns="0" rIns="0">
            <a:spAutoFit/>
          </a:bodyPr>
          <a:lstStyle/>
          <a:p>
            <a:pPr algn="l">
              <a:lnSpc>
                <a:spcPts val="10800"/>
              </a:lnSpc>
            </a:pPr>
            <a:r>
              <a:rPr lang="en-US" b="true" sz="9000">
                <a:solidFill>
                  <a:srgbClr val="546122"/>
                </a:solidFill>
                <a:latin typeface="Montserrat Bold"/>
                <a:ea typeface="Montserrat Bold"/>
                <a:cs typeface="Montserrat Bold"/>
                <a:sym typeface="Montserrat Bold"/>
              </a:rPr>
              <a:t>Preventing Cross Contamination Cont.</a:t>
            </a:r>
          </a:p>
        </p:txBody>
      </p:sp>
      <p:sp>
        <p:nvSpPr>
          <p:cNvPr name="TextBox 5" id="5"/>
          <p:cNvSpPr txBox="true"/>
          <p:nvPr/>
        </p:nvSpPr>
        <p:spPr>
          <a:xfrm rot="0">
            <a:off x="2171700" y="3344993"/>
            <a:ext cx="12589525" cy="5724104"/>
          </a:xfrm>
          <a:prstGeom prst="rect">
            <a:avLst/>
          </a:prstGeom>
        </p:spPr>
        <p:txBody>
          <a:bodyPr anchor="t" rtlCol="false" tIns="0" lIns="0" bIns="0" rIns="0">
            <a:spAutoFit/>
          </a:bodyPr>
          <a:lstStyle/>
          <a:p>
            <a:pPr algn="l" marL="540997" indent="-270498" lvl="1">
              <a:lnSpc>
                <a:spcPts val="3508"/>
              </a:lnSpc>
              <a:buFont typeface="Arial"/>
              <a:buChar char="•"/>
            </a:pPr>
            <a:r>
              <a:rPr lang="en-US" sz="2505">
                <a:solidFill>
                  <a:srgbClr val="546122"/>
                </a:solidFill>
                <a:latin typeface="Montserrat"/>
                <a:ea typeface="Montserrat"/>
                <a:cs typeface="Montserrat"/>
                <a:sym typeface="Montserrat"/>
              </a:rPr>
              <a:t>Pr</a:t>
            </a:r>
            <a:r>
              <a:rPr lang="en-US" sz="2505">
                <a:solidFill>
                  <a:srgbClr val="546122"/>
                </a:solidFill>
                <a:latin typeface="Montserrat"/>
                <a:ea typeface="Montserrat"/>
                <a:cs typeface="Montserrat"/>
                <a:sym typeface="Montserrat"/>
              </a:rPr>
              <a:t>oper Handwashing</a:t>
            </a:r>
          </a:p>
          <a:p>
            <a:pPr algn="l" marL="1081993" indent="-360664" lvl="2">
              <a:lnSpc>
                <a:spcPts val="3508"/>
              </a:lnSpc>
              <a:buFont typeface="Arial"/>
              <a:buChar char="⚬"/>
            </a:pPr>
            <a:r>
              <a:rPr lang="en-US" sz="2505">
                <a:solidFill>
                  <a:srgbClr val="546122"/>
                </a:solidFill>
                <a:latin typeface="Montserrat"/>
                <a:ea typeface="Montserrat"/>
                <a:cs typeface="Montserrat"/>
                <a:sym typeface="Montserrat"/>
              </a:rPr>
              <a:t>Wash often and properly</a:t>
            </a:r>
          </a:p>
          <a:p>
            <a:pPr algn="l" marL="1081992" indent="-360664" lvl="2">
              <a:lnSpc>
                <a:spcPts val="3508"/>
              </a:lnSpc>
              <a:buFont typeface="Arial"/>
              <a:buChar char="⚬"/>
            </a:pPr>
            <a:r>
              <a:rPr lang="en-US" sz="2505">
                <a:solidFill>
                  <a:srgbClr val="546122"/>
                </a:solidFill>
                <a:latin typeface="Montserrat"/>
                <a:ea typeface="Montserrat"/>
                <a:cs typeface="Montserrat"/>
                <a:sym typeface="Montserrat"/>
              </a:rPr>
              <a:t>Use soap and warm water for 20 seconds. </a:t>
            </a:r>
          </a:p>
          <a:p>
            <a:pPr algn="l" marL="540997" indent="-270498" lvl="1">
              <a:lnSpc>
                <a:spcPts val="3508"/>
              </a:lnSpc>
              <a:buFont typeface="Arial"/>
              <a:buChar char="•"/>
            </a:pPr>
            <a:r>
              <a:rPr lang="en-US" sz="2505">
                <a:solidFill>
                  <a:srgbClr val="546122"/>
                </a:solidFill>
                <a:latin typeface="Montserrat"/>
                <a:ea typeface="Montserrat"/>
                <a:cs typeface="Montserrat"/>
                <a:sym typeface="Montserrat"/>
              </a:rPr>
              <a:t>Use Gloves—Correctly </a:t>
            </a:r>
          </a:p>
          <a:p>
            <a:pPr algn="l" marL="1081993" indent="-360664" lvl="2">
              <a:lnSpc>
                <a:spcPts val="3508"/>
              </a:lnSpc>
              <a:buFont typeface="Arial"/>
              <a:buChar char="⚬"/>
            </a:pPr>
            <a:r>
              <a:rPr lang="en-US" sz="2505">
                <a:solidFill>
                  <a:srgbClr val="546122"/>
                </a:solidFill>
                <a:latin typeface="Montserrat"/>
                <a:ea typeface="Montserrat"/>
                <a:cs typeface="Montserrat"/>
                <a:sym typeface="Montserrat"/>
              </a:rPr>
              <a:t>Change between different tasks.</a:t>
            </a:r>
          </a:p>
          <a:p>
            <a:pPr algn="l" marL="1081993" indent="-360664" lvl="2">
              <a:lnSpc>
                <a:spcPts val="3508"/>
              </a:lnSpc>
              <a:buFont typeface="Arial"/>
              <a:buChar char="⚬"/>
            </a:pPr>
            <a:r>
              <a:rPr lang="en-US" sz="2505">
                <a:solidFill>
                  <a:srgbClr val="546122"/>
                </a:solidFill>
                <a:latin typeface="Montserrat"/>
                <a:ea typeface="Montserrat"/>
                <a:cs typeface="Montserrat"/>
                <a:sym typeface="Montserrat"/>
              </a:rPr>
              <a:t>Never wash or reuse disposable gloves.</a:t>
            </a:r>
          </a:p>
          <a:p>
            <a:pPr algn="l" marL="540997" indent="-270498" lvl="1">
              <a:lnSpc>
                <a:spcPts val="3508"/>
              </a:lnSpc>
              <a:buFont typeface="Arial"/>
              <a:buChar char="•"/>
            </a:pPr>
            <a:r>
              <a:rPr lang="en-US" sz="2505">
                <a:solidFill>
                  <a:srgbClr val="546122"/>
                </a:solidFill>
                <a:latin typeface="Montserrat"/>
                <a:ea typeface="Montserrat"/>
                <a:cs typeface="Montserrat"/>
                <a:sym typeface="Montserrat"/>
              </a:rPr>
              <a:t>Separate Food Types</a:t>
            </a:r>
          </a:p>
          <a:p>
            <a:pPr algn="l" marL="1081993" indent="-360664" lvl="2">
              <a:lnSpc>
                <a:spcPts val="3508"/>
              </a:lnSpc>
              <a:buFont typeface="Arial"/>
              <a:buChar char="⚬"/>
            </a:pPr>
            <a:r>
              <a:rPr lang="en-US" sz="2505">
                <a:solidFill>
                  <a:srgbClr val="546122"/>
                </a:solidFill>
                <a:latin typeface="Montserrat"/>
                <a:ea typeface="Montserrat"/>
                <a:cs typeface="Montserrat"/>
                <a:sym typeface="Montserrat"/>
              </a:rPr>
              <a:t>Raw meat, even if it’s frozen or sealed, should always be kept separate from:</a:t>
            </a:r>
          </a:p>
          <a:p>
            <a:pPr algn="l" marL="1622990" indent="-405747" lvl="3">
              <a:lnSpc>
                <a:spcPts val="3508"/>
              </a:lnSpc>
              <a:buFont typeface="Arial"/>
              <a:buChar char="￭"/>
            </a:pPr>
            <a:r>
              <a:rPr lang="en-US" sz="2505">
                <a:solidFill>
                  <a:srgbClr val="546122"/>
                </a:solidFill>
                <a:latin typeface="Montserrat"/>
                <a:ea typeface="Montserrat"/>
                <a:cs typeface="Montserrat"/>
                <a:sym typeface="Montserrat"/>
              </a:rPr>
              <a:t>RTE Foods</a:t>
            </a:r>
          </a:p>
          <a:p>
            <a:pPr algn="l" marL="1622990" indent="-405747" lvl="3">
              <a:lnSpc>
                <a:spcPts val="3508"/>
              </a:lnSpc>
              <a:buFont typeface="Arial"/>
              <a:buChar char="￭"/>
            </a:pPr>
            <a:r>
              <a:rPr lang="en-US" sz="2505">
                <a:solidFill>
                  <a:srgbClr val="546122"/>
                </a:solidFill>
                <a:latin typeface="Montserrat"/>
                <a:ea typeface="Montserrat"/>
                <a:cs typeface="Montserrat"/>
                <a:sym typeface="Montserrat"/>
              </a:rPr>
              <a:t>Fresh Produce</a:t>
            </a:r>
          </a:p>
          <a:p>
            <a:pPr algn="l" marL="1622990" indent="-405747" lvl="3">
              <a:lnSpc>
                <a:spcPts val="3508"/>
              </a:lnSpc>
              <a:buFont typeface="Arial"/>
              <a:buChar char="￭"/>
            </a:pPr>
            <a:r>
              <a:rPr lang="en-US" sz="2505">
                <a:solidFill>
                  <a:srgbClr val="546122"/>
                </a:solidFill>
                <a:latin typeface="Montserrat"/>
                <a:ea typeface="Montserrat"/>
                <a:cs typeface="Montserrat"/>
                <a:sym typeface="Montserrat"/>
              </a:rPr>
              <a:t>Baby formula or medical foods</a:t>
            </a:r>
          </a:p>
          <a:p>
            <a:pPr algn="l" marL="1081993" indent="-360664" lvl="2">
              <a:lnSpc>
                <a:spcPts val="3508"/>
              </a:lnSpc>
              <a:buFont typeface="Arial"/>
              <a:buChar char="⚬"/>
            </a:pPr>
            <a:r>
              <a:rPr lang="en-US" sz="2505">
                <a:solidFill>
                  <a:srgbClr val="546122"/>
                </a:solidFill>
                <a:latin typeface="Montserrat"/>
                <a:ea typeface="Montserrat"/>
                <a:cs typeface="Montserrat"/>
                <a:sym typeface="Montserrat"/>
              </a:rPr>
              <a:t>Use designated bins or areas for specific food types.</a:t>
            </a: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3B1F5A"/>
          </a:solidFill>
        </p:spPr>
      </p:sp>
      <p:sp>
        <p:nvSpPr>
          <p:cNvPr name="Freeform 3" id="3"/>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2"/>
            <a:stretch>
              <a:fillRect l="0" t="0" r="0" b="0"/>
            </a:stretch>
          </a:blipFill>
        </p:spPr>
      </p:sp>
      <p:sp>
        <p:nvSpPr>
          <p:cNvPr name="Freeform 4" id="4"/>
          <p:cNvSpPr/>
          <p:nvPr/>
        </p:nvSpPr>
        <p:spPr>
          <a:xfrm flipH="false" flipV="false" rot="0">
            <a:off x="406854" y="-3301490"/>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3">
              <a:alphaModFix amt="12000"/>
            </a:blip>
            <a:stretch>
              <a:fillRect l="0" t="0" r="0" b="0"/>
            </a:stretch>
          </a:blipFill>
        </p:spPr>
      </p:sp>
      <p:sp>
        <p:nvSpPr>
          <p:cNvPr name="Freeform 5" id="5"/>
          <p:cNvSpPr/>
          <p:nvPr/>
        </p:nvSpPr>
        <p:spPr>
          <a:xfrm flipH="false" flipV="false" rot="0">
            <a:off x="9265741" y="1742854"/>
            <a:ext cx="1218891" cy="1218891"/>
          </a:xfrm>
          <a:custGeom>
            <a:avLst/>
            <a:gdLst/>
            <a:ahLst/>
            <a:cxnLst/>
            <a:rect r="r" b="b" t="t" l="l"/>
            <a:pathLst>
              <a:path h="1218891" w="1218891">
                <a:moveTo>
                  <a:pt x="0" y="0"/>
                </a:moveTo>
                <a:lnTo>
                  <a:pt x="1218891" y="0"/>
                </a:lnTo>
                <a:lnTo>
                  <a:pt x="1218891" y="1218891"/>
                </a:lnTo>
                <a:lnTo>
                  <a:pt x="0" y="12188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9265741" y="4251295"/>
            <a:ext cx="1218891" cy="1218891"/>
          </a:xfrm>
          <a:custGeom>
            <a:avLst/>
            <a:gdLst/>
            <a:ahLst/>
            <a:cxnLst/>
            <a:rect r="r" b="b" t="t" l="l"/>
            <a:pathLst>
              <a:path h="1218891" w="1218891">
                <a:moveTo>
                  <a:pt x="0" y="0"/>
                </a:moveTo>
                <a:lnTo>
                  <a:pt x="1218891" y="0"/>
                </a:lnTo>
                <a:lnTo>
                  <a:pt x="1218891" y="1218892"/>
                </a:lnTo>
                <a:lnTo>
                  <a:pt x="0" y="121889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265741" y="7216597"/>
            <a:ext cx="1218891" cy="1218891"/>
          </a:xfrm>
          <a:custGeom>
            <a:avLst/>
            <a:gdLst/>
            <a:ahLst/>
            <a:cxnLst/>
            <a:rect r="r" b="b" t="t" l="l"/>
            <a:pathLst>
              <a:path h="1218891" w="1218891">
                <a:moveTo>
                  <a:pt x="0" y="0"/>
                </a:moveTo>
                <a:lnTo>
                  <a:pt x="1218891" y="0"/>
                </a:lnTo>
                <a:lnTo>
                  <a:pt x="1218891" y="1218891"/>
                </a:lnTo>
                <a:lnTo>
                  <a:pt x="0" y="12188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638300" y="1028700"/>
            <a:ext cx="5481255" cy="3600450"/>
          </a:xfrm>
          <a:prstGeom prst="rect">
            <a:avLst/>
          </a:prstGeom>
        </p:spPr>
        <p:txBody>
          <a:bodyPr anchor="t" rtlCol="false" tIns="0" lIns="0" bIns="0" rIns="0">
            <a:spAutoFit/>
          </a:bodyPr>
          <a:lstStyle/>
          <a:p>
            <a:pPr algn="l">
              <a:lnSpc>
                <a:spcPts val="9480"/>
              </a:lnSpc>
            </a:pPr>
            <a:r>
              <a:rPr lang="en-US" b="true" sz="7900">
                <a:solidFill>
                  <a:srgbClr val="3B1F5A"/>
                </a:solidFill>
                <a:latin typeface="Montserrat Bold"/>
                <a:ea typeface="Montserrat Bold"/>
                <a:cs typeface="Montserrat Bold"/>
                <a:sym typeface="Montserrat Bold"/>
              </a:rPr>
              <a:t>Tips for Volunteers &amp; Staff</a:t>
            </a:r>
          </a:p>
        </p:txBody>
      </p:sp>
      <p:sp>
        <p:nvSpPr>
          <p:cNvPr name="TextBox 9" id="9"/>
          <p:cNvSpPr txBox="true"/>
          <p:nvPr/>
        </p:nvSpPr>
        <p:spPr>
          <a:xfrm rot="0">
            <a:off x="10983372" y="1971299"/>
            <a:ext cx="5933028" cy="762000"/>
          </a:xfrm>
          <a:prstGeom prst="rect">
            <a:avLst/>
          </a:prstGeom>
        </p:spPr>
        <p:txBody>
          <a:bodyPr anchor="t" rtlCol="false" tIns="0" lIns="0" bIns="0" rIns="0">
            <a:spAutoFit/>
          </a:bodyPr>
          <a:lstStyle/>
          <a:p>
            <a:pPr algn="l">
              <a:lnSpc>
                <a:spcPts val="3000"/>
              </a:lnSpc>
            </a:pPr>
            <a:r>
              <a:rPr lang="en-US" b="true" sz="2500">
                <a:solidFill>
                  <a:srgbClr val="546122"/>
                </a:solidFill>
                <a:latin typeface="Montserrat Bold"/>
                <a:ea typeface="Montserrat Bold"/>
                <a:cs typeface="Montserrat Bold"/>
                <a:sym typeface="Montserrat Bold"/>
              </a:rPr>
              <a:t>If you’re not sure if something is contaminated, set it aside and ask.</a:t>
            </a:r>
          </a:p>
        </p:txBody>
      </p:sp>
      <p:grpSp>
        <p:nvGrpSpPr>
          <p:cNvPr name="Group 10" id="10"/>
          <p:cNvGrpSpPr/>
          <p:nvPr/>
        </p:nvGrpSpPr>
        <p:grpSpPr>
          <a:xfrm rot="0">
            <a:off x="10983372" y="4537710"/>
            <a:ext cx="5933028" cy="1211580"/>
            <a:chOff x="0" y="0"/>
            <a:chExt cx="7910704" cy="1615440"/>
          </a:xfrm>
        </p:grpSpPr>
        <p:sp>
          <p:nvSpPr>
            <p:cNvPr name="TextBox 11" id="11"/>
            <p:cNvSpPr txBox="true"/>
            <p:nvPr/>
          </p:nvSpPr>
          <p:spPr>
            <a:xfrm rot="0">
              <a:off x="0" y="0"/>
              <a:ext cx="7910704" cy="1016000"/>
            </a:xfrm>
            <a:prstGeom prst="rect">
              <a:avLst/>
            </a:prstGeom>
          </p:spPr>
          <p:txBody>
            <a:bodyPr anchor="t" rtlCol="false" tIns="0" lIns="0" bIns="0" rIns="0">
              <a:spAutoFit/>
            </a:bodyPr>
            <a:lstStyle/>
            <a:p>
              <a:pPr algn="l">
                <a:lnSpc>
                  <a:spcPts val="3000"/>
                </a:lnSpc>
              </a:pPr>
              <a:r>
                <a:rPr lang="en-US" b="true" sz="2500">
                  <a:solidFill>
                    <a:srgbClr val="F18A00"/>
                  </a:solidFill>
                  <a:latin typeface="Montserrat Bold"/>
                  <a:ea typeface="Montserrat Bold"/>
                  <a:cs typeface="Montserrat Bold"/>
                  <a:sym typeface="Montserrat Bold"/>
                </a:rPr>
                <a:t>Follow signs posted in storage and food sorting areas.</a:t>
              </a:r>
            </a:p>
          </p:txBody>
        </p:sp>
        <p:sp>
          <p:nvSpPr>
            <p:cNvPr name="TextBox 12" id="12"/>
            <p:cNvSpPr txBox="true"/>
            <p:nvPr/>
          </p:nvSpPr>
          <p:spPr>
            <a:xfrm rot="0">
              <a:off x="0" y="1219200"/>
              <a:ext cx="7910704" cy="396240"/>
            </a:xfrm>
            <a:prstGeom prst="rect">
              <a:avLst/>
            </a:prstGeom>
          </p:spPr>
          <p:txBody>
            <a:bodyPr anchor="t" rtlCol="false" tIns="0" lIns="0" bIns="0" rIns="0">
              <a:spAutoFit/>
            </a:bodyPr>
            <a:lstStyle/>
            <a:p>
              <a:pPr algn="l">
                <a:lnSpc>
                  <a:spcPts val="2520"/>
                </a:lnSpc>
                <a:spcBef>
                  <a:spcPct val="0"/>
                </a:spcBef>
              </a:pPr>
            </a:p>
          </p:txBody>
        </p:sp>
      </p:grpSp>
      <p:sp>
        <p:nvSpPr>
          <p:cNvPr name="TextBox 13" id="13"/>
          <p:cNvSpPr txBox="true"/>
          <p:nvPr/>
        </p:nvSpPr>
        <p:spPr>
          <a:xfrm rot="0">
            <a:off x="10983372" y="7292488"/>
            <a:ext cx="5933028" cy="1143000"/>
          </a:xfrm>
          <a:prstGeom prst="rect">
            <a:avLst/>
          </a:prstGeom>
        </p:spPr>
        <p:txBody>
          <a:bodyPr anchor="t" rtlCol="false" tIns="0" lIns="0" bIns="0" rIns="0">
            <a:spAutoFit/>
          </a:bodyPr>
          <a:lstStyle/>
          <a:p>
            <a:pPr algn="l">
              <a:lnSpc>
                <a:spcPts val="3000"/>
              </a:lnSpc>
            </a:pPr>
            <a:r>
              <a:rPr lang="en-US" b="true" sz="2500">
                <a:solidFill>
                  <a:srgbClr val="3B1F5A"/>
                </a:solidFill>
                <a:latin typeface="Montserrat Bold"/>
                <a:ea typeface="Montserrat Bold"/>
                <a:cs typeface="Montserrat Bold"/>
                <a:sym typeface="Montserrat Bold"/>
              </a:rPr>
              <a:t>Clean up spills immediately to prevent them from spreading contamination.</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546122"/>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7003596" cy="10287000"/>
          </a:xfrm>
          <a:custGeom>
            <a:avLst/>
            <a:gdLst/>
            <a:ahLst/>
            <a:cxnLst/>
            <a:rect r="r" b="b" t="t" l="l"/>
            <a:pathLst>
              <a:path h="10287000" w="7003596">
                <a:moveTo>
                  <a:pt x="0" y="0"/>
                </a:moveTo>
                <a:lnTo>
                  <a:pt x="7003596" y="0"/>
                </a:lnTo>
                <a:lnTo>
                  <a:pt x="7003596" y="10287000"/>
                </a:lnTo>
                <a:lnTo>
                  <a:pt x="0" y="10287000"/>
                </a:lnTo>
                <a:lnTo>
                  <a:pt x="0" y="0"/>
                </a:lnTo>
                <a:close/>
              </a:path>
            </a:pathLst>
          </a:custGeom>
          <a:blipFill>
            <a:blip r:embed="rId2"/>
            <a:stretch>
              <a:fillRect l="-13279" t="0" r="-33602" b="0"/>
            </a:stretch>
          </a:blipFill>
        </p:spPr>
      </p:sp>
      <p:sp>
        <p:nvSpPr>
          <p:cNvPr name="Freeform 3" id="3"/>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3"/>
            <a:stretch>
              <a:fillRect l="0" t="0" r="0" b="0"/>
            </a:stretch>
          </a:blipFill>
        </p:spPr>
      </p:sp>
      <p:sp>
        <p:nvSpPr>
          <p:cNvPr name="Freeform 4" id="4"/>
          <p:cNvSpPr/>
          <p:nvPr/>
        </p:nvSpPr>
        <p:spPr>
          <a:xfrm flipH="false" flipV="false" rot="0">
            <a:off x="-5818712" y="-515776"/>
            <a:ext cx="13788674" cy="10802776"/>
          </a:xfrm>
          <a:custGeom>
            <a:avLst/>
            <a:gdLst/>
            <a:ahLst/>
            <a:cxnLst/>
            <a:rect r="r" b="b" t="t" l="l"/>
            <a:pathLst>
              <a:path h="10802776" w="13788674">
                <a:moveTo>
                  <a:pt x="0" y="0"/>
                </a:moveTo>
                <a:lnTo>
                  <a:pt x="13788674" y="0"/>
                </a:lnTo>
                <a:lnTo>
                  <a:pt x="13788674" y="10802776"/>
                </a:lnTo>
                <a:lnTo>
                  <a:pt x="0" y="10802776"/>
                </a:lnTo>
                <a:lnTo>
                  <a:pt x="0" y="0"/>
                </a:lnTo>
                <a:close/>
              </a:path>
            </a:pathLst>
          </a:custGeom>
          <a:blipFill>
            <a:blip r:embed="rId4"/>
            <a:stretch>
              <a:fillRect l="0" t="0" r="-17591" b="0"/>
            </a:stretch>
          </a:blipFill>
        </p:spPr>
      </p:sp>
      <p:sp>
        <p:nvSpPr>
          <p:cNvPr name="TextBox 5" id="5"/>
          <p:cNvSpPr txBox="true"/>
          <p:nvPr/>
        </p:nvSpPr>
        <p:spPr>
          <a:xfrm rot="0">
            <a:off x="8496300" y="3748893"/>
            <a:ext cx="8763000" cy="5955596"/>
          </a:xfrm>
          <a:prstGeom prst="rect">
            <a:avLst/>
          </a:prstGeom>
        </p:spPr>
        <p:txBody>
          <a:bodyPr anchor="t" rtlCol="false" tIns="0" lIns="0" bIns="0" rIns="0">
            <a:spAutoFit/>
          </a:bodyPr>
          <a:lstStyle/>
          <a:p>
            <a:pPr algn="l">
              <a:lnSpc>
                <a:spcPts val="3393"/>
              </a:lnSpc>
            </a:pPr>
            <a:r>
              <a:rPr lang="en-US" sz="2423">
                <a:solidFill>
                  <a:srgbClr val="FFFFFF"/>
                </a:solidFill>
                <a:latin typeface="Montserrat"/>
                <a:ea typeface="Montserrat"/>
                <a:cs typeface="Montserrat"/>
                <a:sym typeface="Montserrat"/>
              </a:rPr>
              <a:t>Clean w</a:t>
            </a:r>
            <a:r>
              <a:rPr lang="en-US" sz="2423">
                <a:solidFill>
                  <a:srgbClr val="FFFFFF"/>
                </a:solidFill>
                <a:latin typeface="Montserrat"/>
                <a:ea typeface="Montserrat"/>
                <a:cs typeface="Montserrat"/>
                <a:sym typeface="Montserrat"/>
              </a:rPr>
              <a:t>ork areas keep food safe from contamination.</a:t>
            </a:r>
          </a:p>
          <a:p>
            <a:pPr algn="l" marL="523264" indent="-261632" lvl="1">
              <a:lnSpc>
                <a:spcPts val="3393"/>
              </a:lnSpc>
              <a:buFont typeface="Arial"/>
              <a:buChar char="•"/>
            </a:pPr>
            <a:r>
              <a:rPr lang="en-US" sz="2423">
                <a:solidFill>
                  <a:srgbClr val="FFFFFF"/>
                </a:solidFill>
                <a:latin typeface="Montserrat"/>
                <a:ea typeface="Montserrat"/>
                <a:cs typeface="Montserrat"/>
                <a:sym typeface="Montserrat"/>
              </a:rPr>
              <a:t>Clean and sanitize food handling equipment and areas after every use. Always inspect prior to use.</a:t>
            </a:r>
          </a:p>
          <a:p>
            <a:pPr algn="l" marL="523264" indent="-261632" lvl="1">
              <a:lnSpc>
                <a:spcPts val="3393"/>
              </a:lnSpc>
              <a:buFont typeface="Arial"/>
              <a:buChar char="•"/>
            </a:pPr>
            <a:r>
              <a:rPr lang="en-US" sz="2423">
                <a:solidFill>
                  <a:srgbClr val="FFFFFF"/>
                </a:solidFill>
                <a:latin typeface="Montserrat"/>
                <a:ea typeface="Montserrat"/>
                <a:cs typeface="Montserrat"/>
                <a:sym typeface="Montserrat"/>
              </a:rPr>
              <a:t>Always clean and sanitize after you are done with a task or start working with another type of food.</a:t>
            </a:r>
          </a:p>
          <a:p>
            <a:pPr algn="l" marL="523264" indent="-261632" lvl="1">
              <a:lnSpc>
                <a:spcPts val="3393"/>
              </a:lnSpc>
              <a:buFont typeface="Arial"/>
              <a:buChar char="•"/>
            </a:pPr>
            <a:r>
              <a:rPr lang="en-US" sz="2423">
                <a:solidFill>
                  <a:srgbClr val="FFFFFF"/>
                </a:solidFill>
                <a:latin typeface="Montserrat"/>
                <a:ea typeface="Montserrat"/>
                <a:cs typeface="Montserrat"/>
                <a:sym typeface="Montserrat"/>
              </a:rPr>
              <a:t>Use cleaning and sanitation chemicals according to label instructions. Use Personal Protection Equipment (PPE).</a:t>
            </a:r>
          </a:p>
          <a:p>
            <a:pPr algn="l" marL="523264" indent="-261632" lvl="1">
              <a:lnSpc>
                <a:spcPts val="3393"/>
              </a:lnSpc>
              <a:buFont typeface="Arial"/>
              <a:buChar char="•"/>
            </a:pPr>
            <a:r>
              <a:rPr lang="en-US" sz="2423">
                <a:solidFill>
                  <a:srgbClr val="FFFFFF"/>
                </a:solidFill>
                <a:latin typeface="Montserrat"/>
                <a:ea typeface="Montserrat"/>
                <a:cs typeface="Montserrat"/>
                <a:sym typeface="Montserrat"/>
              </a:rPr>
              <a:t>Handle garbage properly. </a:t>
            </a:r>
          </a:p>
          <a:p>
            <a:pPr algn="l" marL="523264" indent="-261632" lvl="1">
              <a:lnSpc>
                <a:spcPts val="3393"/>
              </a:lnSpc>
              <a:buFont typeface="Arial"/>
              <a:buChar char="•"/>
            </a:pPr>
            <a:r>
              <a:rPr lang="en-US" sz="2423">
                <a:solidFill>
                  <a:srgbClr val="FFFFFF"/>
                </a:solidFill>
                <a:latin typeface="Montserrat"/>
                <a:ea typeface="Montserrat"/>
                <a:cs typeface="Montserrat"/>
                <a:sym typeface="Montserrat"/>
              </a:rPr>
              <a:t>Monitor and report all pest activity using the Pest Sighting Log (insects, rodents, and birds). </a:t>
            </a:r>
          </a:p>
          <a:p>
            <a:pPr algn="l" marL="523264" indent="-261632" lvl="1">
              <a:lnSpc>
                <a:spcPts val="3393"/>
              </a:lnSpc>
              <a:buFont typeface="Arial"/>
              <a:buChar char="•"/>
            </a:pPr>
            <a:r>
              <a:rPr lang="en-US" sz="2423">
                <a:solidFill>
                  <a:srgbClr val="FFFFFF"/>
                </a:solidFill>
                <a:latin typeface="Montserrat"/>
                <a:ea typeface="Montserrat"/>
                <a:cs typeface="Montserrat"/>
                <a:sym typeface="Montserrat"/>
              </a:rPr>
              <a:t>Store chemicals and cleaning supplies away from food.</a:t>
            </a:r>
          </a:p>
          <a:p>
            <a:pPr algn="l">
              <a:lnSpc>
                <a:spcPts val="3393"/>
              </a:lnSpc>
              <a:spcBef>
                <a:spcPct val="0"/>
              </a:spcBef>
            </a:pPr>
          </a:p>
        </p:txBody>
      </p:sp>
      <p:sp>
        <p:nvSpPr>
          <p:cNvPr name="TextBox 6" id="6"/>
          <p:cNvSpPr txBox="true"/>
          <p:nvPr/>
        </p:nvSpPr>
        <p:spPr>
          <a:xfrm rot="0">
            <a:off x="8496300" y="855824"/>
            <a:ext cx="8763000" cy="2743200"/>
          </a:xfrm>
          <a:prstGeom prst="rect">
            <a:avLst/>
          </a:prstGeom>
        </p:spPr>
        <p:txBody>
          <a:bodyPr anchor="t" rtlCol="false" tIns="0" lIns="0" bIns="0" rIns="0">
            <a:spAutoFit/>
          </a:bodyPr>
          <a:lstStyle/>
          <a:p>
            <a:pPr algn="l">
              <a:lnSpc>
                <a:spcPts val="10800"/>
              </a:lnSpc>
            </a:pPr>
            <a:r>
              <a:rPr lang="en-US" sz="9000" b="true">
                <a:solidFill>
                  <a:srgbClr val="FFFFFF"/>
                </a:solidFill>
                <a:latin typeface="Montserrat Bold"/>
                <a:ea typeface="Montserrat Bold"/>
                <a:cs typeface="Montserrat Bold"/>
                <a:sym typeface="Montserrat Bold"/>
              </a:rPr>
              <a:t>Cleaning &amp; Sanitizing</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Freeform 3" id="3"/>
          <p:cNvSpPr/>
          <p:nvPr/>
        </p:nvSpPr>
        <p:spPr>
          <a:xfrm flipH="false" flipV="false" rot="0">
            <a:off x="419503" y="-335338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1359151"/>
            <a:ext cx="16116300" cy="1371600"/>
          </a:xfrm>
          <a:prstGeom prst="rect">
            <a:avLst/>
          </a:prstGeom>
        </p:spPr>
        <p:txBody>
          <a:bodyPr anchor="t" rtlCol="false" tIns="0" lIns="0" bIns="0" rIns="0">
            <a:spAutoFit/>
          </a:bodyPr>
          <a:lstStyle/>
          <a:p>
            <a:pPr algn="l">
              <a:lnSpc>
                <a:spcPts val="10800"/>
              </a:lnSpc>
            </a:pPr>
            <a:r>
              <a:rPr lang="en-US" b="true" sz="9000">
                <a:solidFill>
                  <a:srgbClr val="F18A00"/>
                </a:solidFill>
                <a:latin typeface="Montserrat Bold"/>
                <a:ea typeface="Montserrat Bold"/>
                <a:cs typeface="Montserrat Bold"/>
                <a:sym typeface="Montserrat Bold"/>
              </a:rPr>
              <a:t>Receiving &amp; Storing Food</a:t>
            </a:r>
          </a:p>
        </p:txBody>
      </p:sp>
      <p:sp>
        <p:nvSpPr>
          <p:cNvPr name="TextBox 5" id="5"/>
          <p:cNvSpPr txBox="true"/>
          <p:nvPr/>
        </p:nvSpPr>
        <p:spPr>
          <a:xfrm rot="0">
            <a:off x="2171700" y="3200304"/>
            <a:ext cx="14597165" cy="4434205"/>
          </a:xfrm>
          <a:prstGeom prst="rect">
            <a:avLst/>
          </a:prstGeom>
        </p:spPr>
        <p:txBody>
          <a:bodyPr anchor="t" rtlCol="false" tIns="0" lIns="0" bIns="0" rIns="0">
            <a:spAutoFit/>
          </a:bodyPr>
          <a:lstStyle/>
          <a:p>
            <a:pPr algn="l">
              <a:lnSpc>
                <a:spcPts val="3920"/>
              </a:lnSpc>
            </a:pPr>
            <a:r>
              <a:rPr lang="en-US" sz="2800" b="true">
                <a:solidFill>
                  <a:srgbClr val="546122"/>
                </a:solidFill>
                <a:latin typeface="Montserrat Bold"/>
                <a:ea typeface="Montserrat Bold"/>
                <a:cs typeface="Montserrat Bold"/>
                <a:sym typeface="Montserrat Bold"/>
              </a:rPr>
              <a:t>Receipt</a:t>
            </a:r>
          </a:p>
          <a:p>
            <a:pPr algn="l" marL="604521" indent="-302261" lvl="1">
              <a:lnSpc>
                <a:spcPts val="3920"/>
              </a:lnSpc>
              <a:buFont typeface="Arial"/>
              <a:buChar char="•"/>
            </a:pPr>
            <a:r>
              <a:rPr lang="en-US" sz="2800">
                <a:solidFill>
                  <a:srgbClr val="546122"/>
                </a:solidFill>
                <a:latin typeface="Montserrat"/>
                <a:ea typeface="Montserrat"/>
                <a:cs typeface="Montserrat"/>
                <a:sym typeface="Montserrat"/>
              </a:rPr>
              <a:t>U</a:t>
            </a:r>
            <a:r>
              <a:rPr lang="en-US" sz="2800">
                <a:solidFill>
                  <a:srgbClr val="546122"/>
                </a:solidFill>
                <a:latin typeface="Montserrat"/>
                <a:ea typeface="Montserrat"/>
                <a:cs typeface="Montserrat"/>
                <a:sym typeface="Montserrat"/>
              </a:rPr>
              <a:t>se reputable suppliers.</a:t>
            </a:r>
          </a:p>
          <a:p>
            <a:pPr algn="l" marL="604521" indent="-302261" lvl="1">
              <a:lnSpc>
                <a:spcPts val="3920"/>
              </a:lnSpc>
              <a:buFont typeface="Arial"/>
              <a:buChar char="•"/>
            </a:pPr>
            <a:r>
              <a:rPr lang="en-US" sz="2800">
                <a:solidFill>
                  <a:srgbClr val="546122"/>
                </a:solidFill>
                <a:latin typeface="Montserrat"/>
                <a:ea typeface="Montserrat"/>
                <a:cs typeface="Montserrat"/>
                <a:sym typeface="Montserrat"/>
              </a:rPr>
              <a:t>Check all deliveries for: Temperature, </a:t>
            </a:r>
            <a:r>
              <a:rPr lang="en-US" sz="2800">
                <a:solidFill>
                  <a:srgbClr val="546122"/>
                </a:solidFill>
                <a:latin typeface="Montserrat"/>
                <a:ea typeface="Montserrat"/>
                <a:cs typeface="Montserrat"/>
                <a:sym typeface="Montserrat"/>
              </a:rPr>
              <a:t>sanitation, chemicals, pests, etc.</a:t>
            </a:r>
          </a:p>
          <a:p>
            <a:pPr algn="l" marL="604521" indent="-302261" lvl="1">
              <a:lnSpc>
                <a:spcPts val="3920"/>
              </a:lnSpc>
              <a:buFont typeface="Arial"/>
              <a:buChar char="•"/>
            </a:pPr>
            <a:r>
              <a:rPr lang="en-US" sz="2800">
                <a:solidFill>
                  <a:srgbClr val="546122"/>
                </a:solidFill>
                <a:latin typeface="Montserrat"/>
                <a:ea typeface="Montserrat"/>
                <a:cs typeface="Montserrat"/>
                <a:sym typeface="Montserrat"/>
              </a:rPr>
              <a:t>Reject deliveries that have problems.</a:t>
            </a:r>
          </a:p>
          <a:p>
            <a:pPr algn="l" marL="604519" indent="-302260" lvl="1">
              <a:lnSpc>
                <a:spcPts val="3919"/>
              </a:lnSpc>
              <a:buFont typeface="Arial"/>
              <a:buChar char="•"/>
            </a:pPr>
            <a:r>
              <a:rPr lang="en-US" sz="2799">
                <a:solidFill>
                  <a:srgbClr val="546122"/>
                </a:solidFill>
                <a:latin typeface="Montserrat"/>
                <a:ea typeface="Montserrat"/>
                <a:cs typeface="Montserrat"/>
                <a:sym typeface="Montserrat"/>
              </a:rPr>
              <a:t>Make sure food containers are not damaged.</a:t>
            </a:r>
          </a:p>
          <a:p>
            <a:pPr algn="l" marL="604521" indent="-302261" lvl="1">
              <a:lnSpc>
                <a:spcPts val="3920"/>
              </a:lnSpc>
              <a:buFont typeface="Arial"/>
              <a:buChar char="•"/>
            </a:pPr>
            <a:r>
              <a:rPr lang="en-US" sz="2800">
                <a:solidFill>
                  <a:srgbClr val="546122"/>
                </a:solidFill>
                <a:latin typeface="Montserrat"/>
                <a:ea typeface="Montserrat"/>
                <a:cs typeface="Montserrat"/>
                <a:sym typeface="Montserrat"/>
              </a:rPr>
              <a:t>Make sure food is properly labeled.</a:t>
            </a:r>
          </a:p>
          <a:p>
            <a:pPr algn="l" marL="604519" indent="-302260" lvl="1">
              <a:lnSpc>
                <a:spcPts val="3919"/>
              </a:lnSpc>
              <a:buFont typeface="Arial"/>
              <a:buChar char="•"/>
            </a:pPr>
            <a:r>
              <a:rPr lang="en-US" sz="2799">
                <a:solidFill>
                  <a:srgbClr val="546122"/>
                </a:solidFill>
                <a:latin typeface="Montserrat"/>
                <a:ea typeface="Montserrat"/>
                <a:cs typeface="Montserrat"/>
                <a:sym typeface="Montserrat"/>
              </a:rPr>
              <a:t>Store foods requiring refrigerated or frozen storage immediately at the proper temperature.</a:t>
            </a:r>
          </a:p>
          <a:p>
            <a:pPr algn="l">
              <a:lnSpc>
                <a:spcPts val="3920"/>
              </a:lnSpc>
              <a:spcBef>
                <a:spcPct val="0"/>
              </a:spcBef>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406854" y="-335338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1359151"/>
            <a:ext cx="15760713" cy="1371600"/>
          </a:xfrm>
          <a:prstGeom prst="rect">
            <a:avLst/>
          </a:prstGeom>
        </p:spPr>
        <p:txBody>
          <a:bodyPr anchor="t" rtlCol="false" tIns="0" lIns="0" bIns="0" rIns="0">
            <a:spAutoFit/>
          </a:bodyPr>
          <a:lstStyle/>
          <a:p>
            <a:pPr algn="l">
              <a:lnSpc>
                <a:spcPts val="10800"/>
              </a:lnSpc>
            </a:pPr>
            <a:r>
              <a:rPr lang="en-US" b="true" sz="9000">
                <a:solidFill>
                  <a:srgbClr val="546122"/>
                </a:solidFill>
                <a:latin typeface="Montserrat Bold"/>
                <a:ea typeface="Montserrat Bold"/>
                <a:cs typeface="Montserrat Bold"/>
                <a:sym typeface="Montserrat Bold"/>
              </a:rPr>
              <a:t>Receiving &amp; Storing Food</a:t>
            </a:r>
          </a:p>
        </p:txBody>
      </p:sp>
      <p:sp>
        <p:nvSpPr>
          <p:cNvPr name="TextBox 5" id="5"/>
          <p:cNvSpPr txBox="true"/>
          <p:nvPr/>
        </p:nvSpPr>
        <p:spPr>
          <a:xfrm rot="0">
            <a:off x="2171700" y="3087492"/>
            <a:ext cx="9925791" cy="5494154"/>
          </a:xfrm>
          <a:prstGeom prst="rect">
            <a:avLst/>
          </a:prstGeom>
        </p:spPr>
        <p:txBody>
          <a:bodyPr anchor="t" rtlCol="false" tIns="0" lIns="0" bIns="0" rIns="0">
            <a:spAutoFit/>
          </a:bodyPr>
          <a:lstStyle/>
          <a:p>
            <a:pPr algn="l">
              <a:lnSpc>
                <a:spcPts val="3986"/>
              </a:lnSpc>
            </a:pPr>
            <a:r>
              <a:rPr lang="en-US" sz="2847" b="true">
                <a:solidFill>
                  <a:srgbClr val="546122"/>
                </a:solidFill>
                <a:latin typeface="Montserrat Bold"/>
                <a:ea typeface="Montserrat Bold"/>
                <a:cs typeface="Montserrat Bold"/>
                <a:sym typeface="Montserrat Bold"/>
              </a:rPr>
              <a:t>R</a:t>
            </a:r>
            <a:r>
              <a:rPr lang="en-US" sz="2847" b="true">
                <a:solidFill>
                  <a:srgbClr val="546122"/>
                </a:solidFill>
                <a:latin typeface="Montserrat Bold"/>
                <a:ea typeface="Montserrat Bold"/>
                <a:cs typeface="Montserrat Bold"/>
                <a:sym typeface="Montserrat Bold"/>
              </a:rPr>
              <a:t>eceipt</a:t>
            </a:r>
          </a:p>
          <a:p>
            <a:pPr algn="l" marL="614713" indent="-307356" lvl="1">
              <a:lnSpc>
                <a:spcPts val="3986"/>
              </a:lnSpc>
              <a:buFont typeface="Arial"/>
              <a:buChar char="•"/>
            </a:pPr>
            <a:r>
              <a:rPr lang="en-US" sz="2847">
                <a:solidFill>
                  <a:srgbClr val="546122"/>
                </a:solidFill>
                <a:latin typeface="Montserrat"/>
                <a:ea typeface="Montserrat"/>
                <a:cs typeface="Montserrat"/>
                <a:sym typeface="Montserrat"/>
              </a:rPr>
              <a:t>Canned food must be labeled and not have:</a:t>
            </a:r>
          </a:p>
          <a:p>
            <a:pPr algn="l" marL="1229426" indent="-409809" lvl="2">
              <a:lnSpc>
                <a:spcPts val="3986"/>
              </a:lnSpc>
              <a:buFont typeface="Arial"/>
              <a:buChar char="⚬"/>
            </a:pPr>
            <a:r>
              <a:rPr lang="en-US" sz="2847">
                <a:solidFill>
                  <a:srgbClr val="546122"/>
                </a:solidFill>
                <a:latin typeface="Montserrat"/>
                <a:ea typeface="Montserrat"/>
                <a:cs typeface="Montserrat"/>
                <a:sym typeface="Montserrat"/>
              </a:rPr>
              <a:t>Swollen ends</a:t>
            </a:r>
          </a:p>
          <a:p>
            <a:pPr algn="l" marL="1229426" indent="-409809" lvl="2">
              <a:lnSpc>
                <a:spcPts val="3986"/>
              </a:lnSpc>
              <a:buFont typeface="Arial"/>
              <a:buChar char="⚬"/>
            </a:pPr>
            <a:r>
              <a:rPr lang="en-US" sz="2847">
                <a:solidFill>
                  <a:srgbClr val="546122"/>
                </a:solidFill>
                <a:latin typeface="Montserrat"/>
                <a:ea typeface="Montserrat"/>
                <a:cs typeface="Montserrat"/>
                <a:sym typeface="Montserrat"/>
              </a:rPr>
              <a:t>Leaks</a:t>
            </a:r>
          </a:p>
          <a:p>
            <a:pPr algn="l" marL="1229426" indent="-409809" lvl="2">
              <a:lnSpc>
                <a:spcPts val="3986"/>
              </a:lnSpc>
              <a:buFont typeface="Arial"/>
              <a:buChar char="⚬"/>
            </a:pPr>
            <a:r>
              <a:rPr lang="en-US" sz="2847">
                <a:solidFill>
                  <a:srgbClr val="546122"/>
                </a:solidFill>
                <a:latin typeface="Montserrat"/>
                <a:ea typeface="Montserrat"/>
                <a:cs typeface="Montserrat"/>
                <a:sym typeface="Montserrat"/>
              </a:rPr>
              <a:t>Seal problems</a:t>
            </a:r>
          </a:p>
          <a:p>
            <a:pPr algn="l" marL="1229426" indent="-409809" lvl="2">
              <a:lnSpc>
                <a:spcPts val="3986"/>
              </a:lnSpc>
              <a:buFont typeface="Arial"/>
              <a:buChar char="⚬"/>
            </a:pPr>
            <a:r>
              <a:rPr lang="en-US" sz="2847">
                <a:solidFill>
                  <a:srgbClr val="546122"/>
                </a:solidFill>
                <a:latin typeface="Montserrat"/>
                <a:ea typeface="Montserrat"/>
                <a:cs typeface="Montserrat"/>
                <a:sym typeface="Montserrat"/>
              </a:rPr>
              <a:t>Lids that are popped</a:t>
            </a:r>
          </a:p>
          <a:p>
            <a:pPr algn="l" marL="1229426" indent="-409809" lvl="2">
              <a:lnSpc>
                <a:spcPts val="3986"/>
              </a:lnSpc>
              <a:buFont typeface="Arial"/>
              <a:buChar char="⚬"/>
            </a:pPr>
            <a:r>
              <a:rPr lang="en-US" sz="2847">
                <a:solidFill>
                  <a:srgbClr val="546122"/>
                </a:solidFill>
                <a:latin typeface="Montserrat"/>
                <a:ea typeface="Montserrat"/>
                <a:cs typeface="Montserrat"/>
                <a:sym typeface="Montserrat"/>
              </a:rPr>
              <a:t>Major dents</a:t>
            </a:r>
          </a:p>
          <a:p>
            <a:pPr algn="l" marL="1229426" indent="-409809" lvl="2">
              <a:lnSpc>
                <a:spcPts val="3986"/>
              </a:lnSpc>
              <a:buFont typeface="Arial"/>
              <a:buChar char="⚬"/>
            </a:pPr>
            <a:r>
              <a:rPr lang="en-US" sz="2847">
                <a:solidFill>
                  <a:srgbClr val="546122"/>
                </a:solidFill>
                <a:latin typeface="Montserrat"/>
                <a:ea typeface="Montserrat"/>
                <a:cs typeface="Montserrat"/>
                <a:sym typeface="Montserrat"/>
              </a:rPr>
              <a:t>Rust</a:t>
            </a:r>
          </a:p>
          <a:p>
            <a:pPr algn="l" marL="614713" indent="-307356" lvl="1">
              <a:lnSpc>
                <a:spcPts val="3986"/>
              </a:lnSpc>
              <a:buFont typeface="Arial"/>
              <a:buChar char="•"/>
            </a:pPr>
            <a:r>
              <a:rPr lang="en-US" sz="2847">
                <a:solidFill>
                  <a:srgbClr val="546122"/>
                </a:solidFill>
                <a:latin typeface="Montserrat"/>
                <a:ea typeface="Montserrat"/>
                <a:cs typeface="Montserrat"/>
                <a:sym typeface="Montserrat"/>
              </a:rPr>
              <a:t>When in doubt, throw it out!</a:t>
            </a:r>
          </a:p>
          <a:p>
            <a:pPr algn="l" marL="614713" indent="-307356" lvl="1">
              <a:lnSpc>
                <a:spcPts val="3986"/>
              </a:lnSpc>
              <a:buFont typeface="Arial"/>
              <a:buChar char="•"/>
            </a:pPr>
            <a:r>
              <a:rPr lang="en-US" sz="2847">
                <a:solidFill>
                  <a:srgbClr val="546122"/>
                </a:solidFill>
                <a:latin typeface="Montserrat"/>
                <a:ea typeface="Montserrat"/>
                <a:cs typeface="Montserrat"/>
                <a:sym typeface="Montserrat"/>
              </a:rPr>
              <a:t>Check the Food Drive Sorting &amp; Salvage Guidebook</a:t>
            </a:r>
          </a:p>
          <a:p>
            <a:pPr algn="l">
              <a:lnSpc>
                <a:spcPts val="3986"/>
              </a:lnSpc>
              <a:spcBef>
                <a:spcPct val="0"/>
              </a:spcBef>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3B1F5A"/>
          </a:solidFill>
        </p:spPr>
      </p:sp>
      <p:sp>
        <p:nvSpPr>
          <p:cNvPr name="Freeform 3" id="3"/>
          <p:cNvSpPr/>
          <p:nvPr/>
        </p:nvSpPr>
        <p:spPr>
          <a:xfrm flipH="false" flipV="false" rot="0">
            <a:off x="406854" y="-3384461"/>
            <a:ext cx="18101560" cy="18101560"/>
          </a:xfrm>
          <a:custGeom>
            <a:avLst/>
            <a:gdLst/>
            <a:ahLst/>
            <a:cxnLst/>
            <a:rect r="r" b="b" t="t" l="l"/>
            <a:pathLst>
              <a:path h="18101560" w="18101560">
                <a:moveTo>
                  <a:pt x="0" y="0"/>
                </a:moveTo>
                <a:lnTo>
                  <a:pt x="18101559" y="0"/>
                </a:lnTo>
                <a:lnTo>
                  <a:pt x="18101559" y="18101559"/>
                </a:lnTo>
                <a:lnTo>
                  <a:pt x="0" y="18101559"/>
                </a:lnTo>
                <a:lnTo>
                  <a:pt x="0" y="0"/>
                </a:lnTo>
                <a:close/>
              </a:path>
            </a:pathLst>
          </a:custGeom>
          <a:blipFill>
            <a:blip r:embed="rId2">
              <a:alphaModFix amt="12000"/>
            </a:blip>
            <a:stretch>
              <a:fillRect l="0" t="0" r="0" b="0"/>
            </a:stretch>
          </a:blipFill>
        </p:spPr>
      </p:sp>
      <p:sp>
        <p:nvSpPr>
          <p:cNvPr name="TextBox 4" id="4"/>
          <p:cNvSpPr txBox="true"/>
          <p:nvPr/>
        </p:nvSpPr>
        <p:spPr>
          <a:xfrm rot="0">
            <a:off x="2171700" y="1359151"/>
            <a:ext cx="16116300" cy="1371600"/>
          </a:xfrm>
          <a:prstGeom prst="rect">
            <a:avLst/>
          </a:prstGeom>
        </p:spPr>
        <p:txBody>
          <a:bodyPr anchor="t" rtlCol="false" tIns="0" lIns="0" bIns="0" rIns="0">
            <a:spAutoFit/>
          </a:bodyPr>
          <a:lstStyle/>
          <a:p>
            <a:pPr algn="l">
              <a:lnSpc>
                <a:spcPts val="10800"/>
              </a:lnSpc>
            </a:pPr>
            <a:r>
              <a:rPr lang="en-US" b="true" sz="9000">
                <a:solidFill>
                  <a:srgbClr val="3B1F5A"/>
                </a:solidFill>
                <a:latin typeface="Montserrat Bold"/>
                <a:ea typeface="Montserrat Bold"/>
                <a:cs typeface="Montserrat Bold"/>
                <a:sym typeface="Montserrat Bold"/>
              </a:rPr>
              <a:t>Receiving &amp; Storing Food</a:t>
            </a:r>
          </a:p>
        </p:txBody>
      </p:sp>
      <p:sp>
        <p:nvSpPr>
          <p:cNvPr name="TextBox 5" id="5"/>
          <p:cNvSpPr txBox="true"/>
          <p:nvPr/>
        </p:nvSpPr>
        <p:spPr>
          <a:xfrm rot="0">
            <a:off x="2171700" y="3220206"/>
            <a:ext cx="14145749" cy="3938652"/>
          </a:xfrm>
          <a:prstGeom prst="rect">
            <a:avLst/>
          </a:prstGeom>
        </p:spPr>
        <p:txBody>
          <a:bodyPr anchor="t" rtlCol="false" tIns="0" lIns="0" bIns="0" rIns="0">
            <a:spAutoFit/>
          </a:bodyPr>
          <a:lstStyle/>
          <a:p>
            <a:pPr algn="l">
              <a:lnSpc>
                <a:spcPts val="3933"/>
              </a:lnSpc>
            </a:pPr>
            <a:r>
              <a:rPr lang="en-US" sz="2809" b="true">
                <a:solidFill>
                  <a:srgbClr val="546122"/>
                </a:solidFill>
                <a:latin typeface="Montserrat Bold"/>
                <a:ea typeface="Montserrat Bold"/>
                <a:cs typeface="Montserrat Bold"/>
                <a:sym typeface="Montserrat Bold"/>
              </a:rPr>
              <a:t>Storage</a:t>
            </a:r>
          </a:p>
          <a:p>
            <a:pPr algn="l" marL="606670" indent="-303335" lvl="1">
              <a:lnSpc>
                <a:spcPts val="3933"/>
              </a:lnSpc>
              <a:buFont typeface="Arial"/>
              <a:buChar char="•"/>
            </a:pPr>
            <a:r>
              <a:rPr lang="en-US" sz="2809">
                <a:solidFill>
                  <a:srgbClr val="546122"/>
                </a:solidFill>
                <a:latin typeface="Montserrat"/>
                <a:ea typeface="Montserrat"/>
                <a:cs typeface="Montserrat"/>
                <a:sym typeface="Montserrat"/>
              </a:rPr>
              <a:t>Separate raw and cooked foods.</a:t>
            </a:r>
          </a:p>
          <a:p>
            <a:pPr algn="l" marL="606670" indent="-303335" lvl="1">
              <a:lnSpc>
                <a:spcPts val="3933"/>
              </a:lnSpc>
              <a:buFont typeface="Arial"/>
              <a:buChar char="•"/>
            </a:pPr>
            <a:r>
              <a:rPr lang="en-US" sz="2809">
                <a:solidFill>
                  <a:srgbClr val="546122"/>
                </a:solidFill>
                <a:latin typeface="Montserrat"/>
                <a:ea typeface="Montserrat"/>
                <a:cs typeface="Montserrat"/>
                <a:sym typeface="Montserrat"/>
              </a:rPr>
              <a:t>Rotate food to ensure that the oldest food </a:t>
            </a:r>
            <a:r>
              <a:rPr lang="en-US" sz="2809">
                <a:solidFill>
                  <a:srgbClr val="546122"/>
                </a:solidFill>
                <a:latin typeface="Montserrat"/>
                <a:ea typeface="Montserrat"/>
                <a:cs typeface="Montserrat"/>
                <a:sym typeface="Montserrat"/>
              </a:rPr>
              <a:t>is used first. First In, First Out (FIFO).</a:t>
            </a:r>
          </a:p>
          <a:p>
            <a:pPr algn="l" marL="606670" indent="-303335" lvl="1">
              <a:lnSpc>
                <a:spcPts val="3933"/>
              </a:lnSpc>
              <a:buFont typeface="Arial"/>
              <a:buChar char="•"/>
            </a:pPr>
            <a:r>
              <a:rPr lang="en-US" sz="2809">
                <a:solidFill>
                  <a:srgbClr val="546122"/>
                </a:solidFill>
                <a:latin typeface="Montserrat"/>
                <a:ea typeface="Montserrat"/>
                <a:cs typeface="Montserrat"/>
                <a:sym typeface="Montserrat"/>
              </a:rPr>
              <a:t>Check the shelf life of food.</a:t>
            </a:r>
          </a:p>
          <a:p>
            <a:pPr algn="l" marL="606670" indent="-303335" lvl="1">
              <a:lnSpc>
                <a:spcPts val="3933"/>
              </a:lnSpc>
              <a:buFont typeface="Arial"/>
              <a:buChar char="•"/>
            </a:pPr>
            <a:r>
              <a:rPr lang="en-US" sz="2809">
                <a:solidFill>
                  <a:srgbClr val="546122"/>
                </a:solidFill>
                <a:latin typeface="Montserrat"/>
                <a:ea typeface="Montserrat"/>
                <a:cs typeface="Montserrat"/>
                <a:sym typeface="Montserrat"/>
              </a:rPr>
              <a:t>For dry goods, keep the temperature between 50-70°F </a:t>
            </a:r>
          </a:p>
          <a:p>
            <a:pPr algn="l" marL="606668" indent="-303334" lvl="1">
              <a:lnSpc>
                <a:spcPts val="3933"/>
              </a:lnSpc>
              <a:buFont typeface="Arial"/>
              <a:buChar char="•"/>
            </a:pPr>
            <a:r>
              <a:rPr lang="en-US" sz="2809">
                <a:solidFill>
                  <a:srgbClr val="546122"/>
                </a:solidFill>
                <a:latin typeface="Montserrat"/>
                <a:ea typeface="Montserrat"/>
                <a:cs typeface="Montserrat"/>
                <a:sym typeface="Montserrat"/>
              </a:rPr>
              <a:t>Do not distribute baby food and formula after it has expired.</a:t>
            </a:r>
          </a:p>
          <a:p>
            <a:pPr algn="l">
              <a:lnSpc>
                <a:spcPts val="3933"/>
              </a:lnSpc>
              <a:spcBef>
                <a:spcPct val="0"/>
              </a:spcBef>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AutoShape 3" id="3"/>
          <p:cNvSpPr/>
          <p:nvPr/>
        </p:nvSpPr>
        <p:spPr>
          <a:xfrm rot="0">
            <a:off x="7003596" y="0"/>
            <a:ext cx="11284404" cy="10287000"/>
          </a:xfrm>
          <a:prstGeom prst="rect">
            <a:avLst/>
          </a:prstGeom>
          <a:solidFill>
            <a:srgbClr val="F18A00"/>
          </a:solidFill>
        </p:spPr>
      </p:sp>
      <p:sp>
        <p:nvSpPr>
          <p:cNvPr name="Freeform 4" id="4"/>
          <p:cNvSpPr/>
          <p:nvPr/>
        </p:nvSpPr>
        <p:spPr>
          <a:xfrm flipH="false" flipV="false" rot="0">
            <a:off x="15726471" y="9143188"/>
            <a:ext cx="2289216" cy="804897"/>
          </a:xfrm>
          <a:custGeom>
            <a:avLst/>
            <a:gdLst/>
            <a:ahLst/>
            <a:cxnLst/>
            <a:rect r="r" b="b" t="t" l="l"/>
            <a:pathLst>
              <a:path h="804897" w="2289216">
                <a:moveTo>
                  <a:pt x="0" y="0"/>
                </a:moveTo>
                <a:lnTo>
                  <a:pt x="2289216" y="0"/>
                </a:lnTo>
                <a:lnTo>
                  <a:pt x="2289216" y="804897"/>
                </a:lnTo>
                <a:lnTo>
                  <a:pt x="0" y="804897"/>
                </a:lnTo>
                <a:lnTo>
                  <a:pt x="0" y="0"/>
                </a:lnTo>
                <a:close/>
              </a:path>
            </a:pathLst>
          </a:custGeom>
          <a:blipFill>
            <a:blip r:embed="rId2"/>
            <a:stretch>
              <a:fillRect l="0" t="0" r="0" b="0"/>
            </a:stretch>
          </a:blipFill>
        </p:spPr>
      </p:sp>
      <p:sp>
        <p:nvSpPr>
          <p:cNvPr name="Freeform 5" id="5"/>
          <p:cNvSpPr/>
          <p:nvPr/>
        </p:nvSpPr>
        <p:spPr>
          <a:xfrm flipH="false" flipV="false" rot="0">
            <a:off x="-5013808" y="0"/>
            <a:ext cx="12036672" cy="10287000"/>
          </a:xfrm>
          <a:custGeom>
            <a:avLst/>
            <a:gdLst/>
            <a:ahLst/>
            <a:cxnLst/>
            <a:rect r="r" b="b" t="t" l="l"/>
            <a:pathLst>
              <a:path h="10287000" w="12036672">
                <a:moveTo>
                  <a:pt x="0" y="0"/>
                </a:moveTo>
                <a:lnTo>
                  <a:pt x="12036672" y="0"/>
                </a:lnTo>
                <a:lnTo>
                  <a:pt x="12036672" y="10287000"/>
                </a:lnTo>
                <a:lnTo>
                  <a:pt x="0" y="10287000"/>
                </a:lnTo>
                <a:lnTo>
                  <a:pt x="0" y="0"/>
                </a:lnTo>
                <a:close/>
              </a:path>
            </a:pathLst>
          </a:custGeom>
          <a:blipFill>
            <a:blip r:embed="rId3"/>
            <a:stretch>
              <a:fillRect l="0" t="0" r="-21873" b="0"/>
            </a:stretch>
          </a:blipFill>
        </p:spPr>
      </p:sp>
      <p:sp>
        <p:nvSpPr>
          <p:cNvPr name="TextBox 6" id="6"/>
          <p:cNvSpPr txBox="true"/>
          <p:nvPr/>
        </p:nvSpPr>
        <p:spPr>
          <a:xfrm rot="0">
            <a:off x="8648700" y="2674842"/>
            <a:ext cx="9008883" cy="6206411"/>
          </a:xfrm>
          <a:prstGeom prst="rect">
            <a:avLst/>
          </a:prstGeom>
        </p:spPr>
        <p:txBody>
          <a:bodyPr anchor="t" rtlCol="false" tIns="0" lIns="0" bIns="0" rIns="0">
            <a:spAutoFit/>
          </a:bodyPr>
          <a:lstStyle/>
          <a:p>
            <a:pPr algn="l" marL="586054" indent="-293027" lvl="1">
              <a:lnSpc>
                <a:spcPts val="3800"/>
              </a:lnSpc>
              <a:buFont typeface="Arial"/>
              <a:buChar char="•"/>
            </a:pPr>
            <a:r>
              <a:rPr lang="en-US" sz="2714">
                <a:solidFill>
                  <a:srgbClr val="FFFFFF"/>
                </a:solidFill>
                <a:latin typeface="Montserrat"/>
                <a:ea typeface="Montserrat"/>
                <a:cs typeface="Montserrat"/>
                <a:sym typeface="Montserrat"/>
              </a:rPr>
              <a:t>A food</a:t>
            </a:r>
            <a:r>
              <a:rPr lang="en-US" sz="2714">
                <a:solidFill>
                  <a:srgbClr val="FFFFFF"/>
                </a:solidFill>
                <a:latin typeface="Montserrat"/>
                <a:ea typeface="Montserrat"/>
                <a:cs typeface="Montserrat"/>
                <a:sym typeface="Montserrat"/>
              </a:rPr>
              <a:t> recall means a product is unsafe or mislabeled and must be removed from distribution.</a:t>
            </a:r>
          </a:p>
          <a:p>
            <a:pPr algn="l" marL="586055" indent="-293028" lvl="1">
              <a:lnSpc>
                <a:spcPts val="3800"/>
              </a:lnSpc>
              <a:buFont typeface="Arial"/>
              <a:buChar char="•"/>
            </a:pPr>
            <a:r>
              <a:rPr lang="en-US" sz="2714">
                <a:solidFill>
                  <a:srgbClr val="FFFFFF"/>
                </a:solidFill>
                <a:latin typeface="Montserrat"/>
                <a:ea typeface="Montserrat"/>
                <a:cs typeface="Montserrat"/>
                <a:sym typeface="Montserrat"/>
              </a:rPr>
              <a:t>It could be due to:</a:t>
            </a:r>
          </a:p>
          <a:p>
            <a:pPr algn="l" marL="1172110" indent="-390703" lvl="2">
              <a:lnSpc>
                <a:spcPts val="3800"/>
              </a:lnSpc>
              <a:buFont typeface="Arial"/>
              <a:buChar char="⚬"/>
            </a:pPr>
            <a:r>
              <a:rPr lang="en-US" sz="2714">
                <a:solidFill>
                  <a:srgbClr val="FFFFFF"/>
                </a:solidFill>
                <a:latin typeface="Montserrat"/>
                <a:ea typeface="Montserrat"/>
                <a:cs typeface="Montserrat"/>
                <a:sym typeface="Montserrat"/>
              </a:rPr>
              <a:t>Contamination (e.g., Salmonella, Listeria, metal or plastic pieces)</a:t>
            </a:r>
          </a:p>
          <a:p>
            <a:pPr algn="l" marL="1172110" indent="-390703" lvl="2">
              <a:lnSpc>
                <a:spcPts val="3800"/>
              </a:lnSpc>
              <a:buFont typeface="Arial"/>
              <a:buChar char="⚬"/>
            </a:pPr>
            <a:r>
              <a:rPr lang="en-US" sz="2714">
                <a:solidFill>
                  <a:srgbClr val="FFFFFF"/>
                </a:solidFill>
                <a:latin typeface="Montserrat"/>
                <a:ea typeface="Montserrat"/>
                <a:cs typeface="Montserrat"/>
                <a:sym typeface="Montserrat"/>
              </a:rPr>
              <a:t>Undeclared Allergens (like peanuts or milk)</a:t>
            </a:r>
          </a:p>
          <a:p>
            <a:pPr algn="l" marL="1172110" indent="-390703" lvl="2">
              <a:lnSpc>
                <a:spcPts val="3800"/>
              </a:lnSpc>
              <a:buFont typeface="Arial"/>
              <a:buChar char="⚬"/>
            </a:pPr>
            <a:r>
              <a:rPr lang="en-US" sz="2714">
                <a:solidFill>
                  <a:srgbClr val="FFFFFF"/>
                </a:solidFill>
                <a:latin typeface="Montserrat"/>
                <a:ea typeface="Montserrat"/>
                <a:cs typeface="Montserrat"/>
                <a:sym typeface="Montserrat"/>
              </a:rPr>
              <a:t>Improper labeling</a:t>
            </a:r>
          </a:p>
          <a:p>
            <a:pPr algn="l" marL="1172110" indent="-390703" lvl="2">
              <a:lnSpc>
                <a:spcPts val="3800"/>
              </a:lnSpc>
              <a:buFont typeface="Arial"/>
              <a:buChar char="⚬"/>
            </a:pPr>
            <a:r>
              <a:rPr lang="en-US" sz="2714">
                <a:solidFill>
                  <a:srgbClr val="FFFFFF"/>
                </a:solidFill>
                <a:latin typeface="Montserrat"/>
                <a:ea typeface="Montserrat"/>
                <a:cs typeface="Montserrat"/>
                <a:sym typeface="Montserrat"/>
              </a:rPr>
              <a:t>Spoilage or potential for foodborne illness</a:t>
            </a:r>
          </a:p>
          <a:p>
            <a:pPr algn="l" marL="586054" indent="-293027" lvl="1">
              <a:lnSpc>
                <a:spcPts val="3800"/>
              </a:lnSpc>
              <a:buFont typeface="Arial"/>
              <a:buChar char="•"/>
            </a:pPr>
            <a:r>
              <a:rPr lang="en-US" sz="2714">
                <a:solidFill>
                  <a:srgbClr val="FFFFFF"/>
                </a:solidFill>
                <a:latin typeface="Montserrat"/>
                <a:ea typeface="Montserrat"/>
                <a:cs typeface="Montserrat"/>
                <a:sym typeface="Montserrat"/>
              </a:rPr>
              <a:t>Serv</a:t>
            </a:r>
            <a:r>
              <a:rPr lang="en-US" sz="2714">
                <a:solidFill>
                  <a:srgbClr val="FFFFFF"/>
                </a:solidFill>
                <a:latin typeface="Montserrat"/>
                <a:ea typeface="Montserrat"/>
                <a:cs typeface="Montserrat"/>
                <a:sym typeface="Montserrat"/>
              </a:rPr>
              <a:t>ing recalled food – even by mistake – can endanger lives and seriously damage our food banks reputation.</a:t>
            </a:r>
          </a:p>
          <a:p>
            <a:pPr algn="l">
              <a:lnSpc>
                <a:spcPts val="3800"/>
              </a:lnSpc>
              <a:spcBef>
                <a:spcPct val="0"/>
              </a:spcBef>
            </a:pPr>
          </a:p>
        </p:txBody>
      </p:sp>
      <p:sp>
        <p:nvSpPr>
          <p:cNvPr name="TextBox 7" id="7"/>
          <p:cNvSpPr txBox="true"/>
          <p:nvPr/>
        </p:nvSpPr>
        <p:spPr>
          <a:xfrm rot="0">
            <a:off x="8648700" y="1028700"/>
            <a:ext cx="7994196" cy="1219200"/>
          </a:xfrm>
          <a:prstGeom prst="rect">
            <a:avLst/>
          </a:prstGeom>
        </p:spPr>
        <p:txBody>
          <a:bodyPr anchor="t" rtlCol="false" tIns="0" lIns="0" bIns="0" rIns="0">
            <a:spAutoFit/>
          </a:bodyPr>
          <a:lstStyle/>
          <a:p>
            <a:pPr algn="l">
              <a:lnSpc>
                <a:spcPts val="9600"/>
              </a:lnSpc>
            </a:pPr>
            <a:r>
              <a:rPr lang="en-US" sz="8000" b="true">
                <a:solidFill>
                  <a:srgbClr val="FFFFFF"/>
                </a:solidFill>
                <a:latin typeface="Montserrat Bold"/>
                <a:ea typeface="Montserrat Bold"/>
                <a:cs typeface="Montserrat Bold"/>
                <a:sym typeface="Montserrat Bold"/>
              </a:rPr>
              <a:t>Recalls</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546122"/>
          </a:solidFill>
        </p:spPr>
      </p:sp>
      <p:sp>
        <p:nvSpPr>
          <p:cNvPr name="Freeform 3" id="3"/>
          <p:cNvSpPr/>
          <p:nvPr/>
        </p:nvSpPr>
        <p:spPr>
          <a:xfrm flipH="false" flipV="false" rot="0">
            <a:off x="406854" y="-333784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847483"/>
            <a:ext cx="14486478" cy="2743200"/>
          </a:xfrm>
          <a:prstGeom prst="rect">
            <a:avLst/>
          </a:prstGeom>
        </p:spPr>
        <p:txBody>
          <a:bodyPr anchor="t" rtlCol="false" tIns="0" lIns="0" bIns="0" rIns="0">
            <a:spAutoFit/>
          </a:bodyPr>
          <a:lstStyle/>
          <a:p>
            <a:pPr algn="l">
              <a:lnSpc>
                <a:spcPts val="10800"/>
              </a:lnSpc>
            </a:pPr>
            <a:r>
              <a:rPr lang="en-US" b="true" sz="9000">
                <a:solidFill>
                  <a:srgbClr val="546122"/>
                </a:solidFill>
                <a:latin typeface="Montserrat Bold"/>
                <a:ea typeface="Montserrat Bold"/>
                <a:cs typeface="Montserrat Bold"/>
                <a:sym typeface="Montserrat Bold"/>
              </a:rPr>
              <a:t>What to do When a Recall Happens</a:t>
            </a:r>
          </a:p>
        </p:txBody>
      </p:sp>
      <p:sp>
        <p:nvSpPr>
          <p:cNvPr name="TextBox 5" id="5"/>
          <p:cNvSpPr txBox="true"/>
          <p:nvPr/>
        </p:nvSpPr>
        <p:spPr>
          <a:xfrm rot="0">
            <a:off x="2171700" y="3567469"/>
            <a:ext cx="15488052" cy="5915360"/>
          </a:xfrm>
          <a:prstGeom prst="rect">
            <a:avLst/>
          </a:prstGeom>
        </p:spPr>
        <p:txBody>
          <a:bodyPr anchor="t" rtlCol="false" tIns="0" lIns="0" bIns="0" rIns="0">
            <a:spAutoFit/>
          </a:bodyPr>
          <a:lstStyle/>
          <a:p>
            <a:pPr algn="l" marL="559224" indent="-279612" lvl="1">
              <a:lnSpc>
                <a:spcPts val="3626"/>
              </a:lnSpc>
              <a:buAutoNum type="arabicPeriod" startAt="1"/>
            </a:pPr>
            <a:r>
              <a:rPr lang="en-US" sz="2590">
                <a:solidFill>
                  <a:srgbClr val="546122"/>
                </a:solidFill>
                <a:latin typeface="Montserrat"/>
                <a:ea typeface="Montserrat"/>
                <a:cs typeface="Montserrat"/>
                <a:sym typeface="Montserrat"/>
              </a:rPr>
              <a:t>Id</a:t>
            </a:r>
            <a:r>
              <a:rPr lang="en-US" sz="2590">
                <a:solidFill>
                  <a:srgbClr val="546122"/>
                </a:solidFill>
                <a:latin typeface="Montserrat"/>
                <a:ea typeface="Montserrat"/>
                <a:cs typeface="Montserrat"/>
                <a:sym typeface="Montserrat"/>
              </a:rPr>
              <a:t>entify the Product</a:t>
            </a:r>
          </a:p>
          <a:p>
            <a:pPr algn="l" marL="1118448" indent="-372816" lvl="2">
              <a:lnSpc>
                <a:spcPts val="3626"/>
              </a:lnSpc>
              <a:buAutoNum type="alphaLcPeriod" startAt="1"/>
            </a:pPr>
            <a:r>
              <a:rPr lang="en-US" sz="2590">
                <a:solidFill>
                  <a:srgbClr val="546122"/>
                </a:solidFill>
                <a:latin typeface="Montserrat"/>
                <a:ea typeface="Montserrat"/>
                <a:cs typeface="Montserrat"/>
                <a:sym typeface="Montserrat"/>
              </a:rPr>
              <a:t>Match recall details to your inventory:</a:t>
            </a:r>
          </a:p>
          <a:p>
            <a:pPr algn="l" marL="1677673" indent="-419418" lvl="3">
              <a:lnSpc>
                <a:spcPts val="3626"/>
              </a:lnSpc>
              <a:buAutoNum type="romanLcPeriod" startAt="1"/>
            </a:pPr>
            <a:r>
              <a:rPr lang="en-US" sz="2590">
                <a:solidFill>
                  <a:srgbClr val="546122"/>
                </a:solidFill>
                <a:latin typeface="Montserrat"/>
                <a:ea typeface="Montserrat"/>
                <a:cs typeface="Montserrat"/>
                <a:sym typeface="Montserrat"/>
              </a:rPr>
              <a:t>Brand</a:t>
            </a:r>
          </a:p>
          <a:p>
            <a:pPr algn="l" marL="1677673" indent="-419418" lvl="3">
              <a:lnSpc>
                <a:spcPts val="3626"/>
              </a:lnSpc>
              <a:buAutoNum type="romanLcPeriod" startAt="1"/>
            </a:pPr>
            <a:r>
              <a:rPr lang="en-US" sz="2590">
                <a:solidFill>
                  <a:srgbClr val="546122"/>
                </a:solidFill>
                <a:latin typeface="Montserrat"/>
                <a:ea typeface="Montserrat"/>
                <a:cs typeface="Montserrat"/>
                <a:sym typeface="Montserrat"/>
              </a:rPr>
              <a:t>Product Name</a:t>
            </a:r>
          </a:p>
          <a:p>
            <a:pPr algn="l" marL="1677673" indent="-419418" lvl="3">
              <a:lnSpc>
                <a:spcPts val="3626"/>
              </a:lnSpc>
              <a:buAutoNum type="romanLcPeriod" startAt="1"/>
            </a:pPr>
            <a:r>
              <a:rPr lang="en-US" sz="2590">
                <a:solidFill>
                  <a:srgbClr val="546122"/>
                </a:solidFill>
                <a:latin typeface="Montserrat"/>
                <a:ea typeface="Montserrat"/>
                <a:cs typeface="Montserrat"/>
                <a:sym typeface="Montserrat"/>
              </a:rPr>
              <a:t>Size</a:t>
            </a:r>
          </a:p>
          <a:p>
            <a:pPr algn="l" marL="1677671" indent="-419418" lvl="3">
              <a:lnSpc>
                <a:spcPts val="3626"/>
              </a:lnSpc>
              <a:buAutoNum type="romanLcPeriod" startAt="1"/>
            </a:pPr>
            <a:r>
              <a:rPr lang="en-US" sz="2590">
                <a:solidFill>
                  <a:srgbClr val="546122"/>
                </a:solidFill>
                <a:latin typeface="Montserrat"/>
                <a:ea typeface="Montserrat"/>
                <a:cs typeface="Montserrat"/>
                <a:sym typeface="Montserrat"/>
              </a:rPr>
              <a:t>UPC/Barcode</a:t>
            </a:r>
          </a:p>
          <a:p>
            <a:pPr algn="l" marL="1677673" indent="-419418" lvl="3">
              <a:lnSpc>
                <a:spcPts val="3626"/>
              </a:lnSpc>
              <a:buAutoNum type="romanLcPeriod" startAt="1"/>
            </a:pPr>
            <a:r>
              <a:rPr lang="en-US" sz="2590">
                <a:solidFill>
                  <a:srgbClr val="546122"/>
                </a:solidFill>
                <a:latin typeface="Montserrat"/>
                <a:ea typeface="Montserrat"/>
                <a:cs typeface="Montserrat"/>
                <a:sym typeface="Montserrat"/>
              </a:rPr>
              <a:t>Lot code or expiration date</a:t>
            </a:r>
          </a:p>
          <a:p>
            <a:pPr algn="l" marL="559224" indent="-279612" lvl="1">
              <a:lnSpc>
                <a:spcPts val="3626"/>
              </a:lnSpc>
              <a:buAutoNum type="arabicPeriod" startAt="1"/>
            </a:pPr>
            <a:r>
              <a:rPr lang="en-US" sz="2590">
                <a:solidFill>
                  <a:srgbClr val="546122"/>
                </a:solidFill>
                <a:latin typeface="Montserrat"/>
                <a:ea typeface="Montserrat"/>
                <a:cs typeface="Montserrat"/>
                <a:sym typeface="Montserrat"/>
              </a:rPr>
              <a:t>Isolate the product</a:t>
            </a:r>
          </a:p>
          <a:p>
            <a:pPr algn="l" marL="1118447" indent="-372816" lvl="2">
              <a:lnSpc>
                <a:spcPts val="3626"/>
              </a:lnSpc>
              <a:buAutoNum type="alphaLcPeriod" startAt="1"/>
            </a:pPr>
            <a:r>
              <a:rPr lang="en-US" sz="2590">
                <a:solidFill>
                  <a:srgbClr val="546122"/>
                </a:solidFill>
                <a:latin typeface="Montserrat"/>
                <a:ea typeface="Montserrat"/>
                <a:cs typeface="Montserrat"/>
                <a:sym typeface="Montserrat"/>
              </a:rPr>
              <a:t>Immediately remove the item from shelves, boxes, and distribution.</a:t>
            </a:r>
          </a:p>
          <a:p>
            <a:pPr algn="l" marL="1118448" indent="-372816" lvl="2">
              <a:lnSpc>
                <a:spcPts val="3626"/>
              </a:lnSpc>
              <a:buAutoNum type="alphaLcPeriod" startAt="1"/>
            </a:pPr>
            <a:r>
              <a:rPr lang="en-US" sz="2590">
                <a:solidFill>
                  <a:srgbClr val="546122"/>
                </a:solidFill>
                <a:latin typeface="Montserrat"/>
                <a:ea typeface="Montserrat"/>
                <a:cs typeface="Montserrat"/>
                <a:sym typeface="Montserrat"/>
              </a:rPr>
              <a:t>Label it: “DO NOT DISTRIBUTE – RECALLED” </a:t>
            </a:r>
          </a:p>
          <a:p>
            <a:pPr algn="l" marL="1118448" indent="-372816" lvl="2">
              <a:lnSpc>
                <a:spcPts val="3626"/>
              </a:lnSpc>
              <a:buAutoNum type="alphaLcPeriod" startAt="1"/>
            </a:pPr>
            <a:r>
              <a:rPr lang="en-US" sz="2590">
                <a:solidFill>
                  <a:srgbClr val="546122"/>
                </a:solidFill>
                <a:latin typeface="Montserrat"/>
                <a:ea typeface="Montserrat"/>
                <a:cs typeface="Montserrat"/>
                <a:sym typeface="Montserrat"/>
              </a:rPr>
              <a:t>Store it in a clearly marked area away from other food or dispose of it properly as instructed. </a:t>
            </a:r>
          </a:p>
          <a:p>
            <a:pPr algn="l">
              <a:lnSpc>
                <a:spcPts val="3626"/>
              </a:lnSpc>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TextBox 9" id="9"/>
          <p:cNvSpPr txBox="true"/>
          <p:nvPr/>
        </p:nvSpPr>
        <p:spPr>
          <a:xfrm rot="0">
            <a:off x="-246586" y="2414739"/>
            <a:ext cx="18782720" cy="1497187"/>
          </a:xfrm>
          <a:prstGeom prst="rect">
            <a:avLst/>
          </a:prstGeom>
        </p:spPr>
        <p:txBody>
          <a:bodyPr anchor="t" rtlCol="false" tIns="0" lIns="0" bIns="0" rIns="0">
            <a:spAutoFit/>
          </a:bodyPr>
          <a:lstStyle/>
          <a:p>
            <a:pPr algn="ctr">
              <a:lnSpc>
                <a:spcPts val="6002"/>
              </a:lnSpc>
            </a:pPr>
            <a:r>
              <a:rPr lang="en-US" b="true" sz="4287">
                <a:solidFill>
                  <a:srgbClr val="2A327D"/>
                </a:solidFill>
                <a:latin typeface="Lucida Calligraphy Bold"/>
                <a:ea typeface="Lucida Calligraphy Bold"/>
                <a:cs typeface="Lucida Calligraphy Bold"/>
                <a:sym typeface="Lucida Calligraphy Bold"/>
              </a:rPr>
              <a:t>Helping kids grow tall, helping families not fall.</a:t>
            </a:r>
          </a:p>
          <a:p>
            <a:pPr algn="ctr">
              <a:lnSpc>
                <a:spcPts val="6002"/>
              </a:lnSpc>
            </a:pPr>
            <a:r>
              <a:rPr lang="en-US" b="true" sz="4287">
                <a:solidFill>
                  <a:srgbClr val="2A327D"/>
                </a:solidFill>
                <a:latin typeface="Lucida Calligraphy Bold"/>
                <a:ea typeface="Lucida Calligraphy Bold"/>
                <a:cs typeface="Lucida Calligraphy Bold"/>
                <a:sym typeface="Lucida Calligraphy Bold"/>
              </a:rPr>
              <a:t>We’re a food pantry true, and we’ll help to see them through.</a:t>
            </a:r>
          </a:p>
        </p:txBody>
      </p:sp>
      <p:sp>
        <p:nvSpPr>
          <p:cNvPr name="Freeform 10" id="10"/>
          <p:cNvSpPr/>
          <p:nvPr/>
        </p:nvSpPr>
        <p:spPr>
          <a:xfrm flipH="false" flipV="false" rot="0">
            <a:off x="2899168" y="4915627"/>
            <a:ext cx="5371373" cy="5371373"/>
          </a:xfrm>
          <a:custGeom>
            <a:avLst/>
            <a:gdLst/>
            <a:ahLst/>
            <a:cxnLst/>
            <a:rect r="r" b="b" t="t" l="l"/>
            <a:pathLst>
              <a:path h="5371373" w="5371373">
                <a:moveTo>
                  <a:pt x="0" y="0"/>
                </a:moveTo>
                <a:lnTo>
                  <a:pt x="5371373" y="0"/>
                </a:lnTo>
                <a:lnTo>
                  <a:pt x="5371373" y="5371373"/>
                </a:lnTo>
                <a:lnTo>
                  <a:pt x="0" y="5371373"/>
                </a:lnTo>
                <a:lnTo>
                  <a:pt x="0" y="0"/>
                </a:lnTo>
                <a:close/>
              </a:path>
            </a:pathLst>
          </a:custGeom>
          <a:blipFill>
            <a:blip r:embed="rId4"/>
            <a:stretch>
              <a:fillRect l="0" t="0" r="0" b="0"/>
            </a:stretch>
          </a:blipFill>
        </p:spPr>
      </p:sp>
    </p:spTree>
  </p:cSld>
  <p:clrMapOvr>
    <a:masterClrMapping/>
  </p:clrMapOvr>
  <p:transition spd="slow">
    <p:push dir="l"/>
  </p:transition>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F18A00"/>
          </a:solidFill>
        </p:spPr>
      </p:sp>
      <p:sp>
        <p:nvSpPr>
          <p:cNvPr name="Freeform 3" id="3"/>
          <p:cNvSpPr/>
          <p:nvPr/>
        </p:nvSpPr>
        <p:spPr>
          <a:xfrm flipH="false" flipV="false" rot="0">
            <a:off x="406854" y="-333784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4" id="4"/>
          <p:cNvSpPr txBox="true"/>
          <p:nvPr/>
        </p:nvSpPr>
        <p:spPr>
          <a:xfrm rot="0">
            <a:off x="2171700" y="847483"/>
            <a:ext cx="14486478" cy="2743200"/>
          </a:xfrm>
          <a:prstGeom prst="rect">
            <a:avLst/>
          </a:prstGeom>
        </p:spPr>
        <p:txBody>
          <a:bodyPr anchor="t" rtlCol="false" tIns="0" lIns="0" bIns="0" rIns="0">
            <a:spAutoFit/>
          </a:bodyPr>
          <a:lstStyle/>
          <a:p>
            <a:pPr algn="l">
              <a:lnSpc>
                <a:spcPts val="10800"/>
              </a:lnSpc>
            </a:pPr>
            <a:r>
              <a:rPr lang="en-US" b="true" sz="9000">
                <a:solidFill>
                  <a:srgbClr val="F18A00"/>
                </a:solidFill>
                <a:latin typeface="Montserrat Bold"/>
                <a:ea typeface="Montserrat Bold"/>
                <a:cs typeface="Montserrat Bold"/>
                <a:sym typeface="Montserrat Bold"/>
              </a:rPr>
              <a:t>What to do When a Recall Happens</a:t>
            </a:r>
          </a:p>
        </p:txBody>
      </p:sp>
      <p:sp>
        <p:nvSpPr>
          <p:cNvPr name="TextBox 5" id="5"/>
          <p:cNvSpPr txBox="true"/>
          <p:nvPr/>
        </p:nvSpPr>
        <p:spPr>
          <a:xfrm rot="0">
            <a:off x="2171700" y="3683862"/>
            <a:ext cx="13540828" cy="5342542"/>
          </a:xfrm>
          <a:prstGeom prst="rect">
            <a:avLst/>
          </a:prstGeom>
        </p:spPr>
        <p:txBody>
          <a:bodyPr anchor="t" rtlCol="false" tIns="0" lIns="0" bIns="0" rIns="0">
            <a:spAutoFit/>
          </a:bodyPr>
          <a:lstStyle/>
          <a:p>
            <a:pPr algn="l" marL="547196" indent="-273598" lvl="1">
              <a:lnSpc>
                <a:spcPts val="3548"/>
              </a:lnSpc>
              <a:buAutoNum type="arabicPeriod" startAt="1"/>
            </a:pPr>
            <a:r>
              <a:rPr lang="en-US" sz="2534">
                <a:solidFill>
                  <a:srgbClr val="546122"/>
                </a:solidFill>
                <a:latin typeface="Montserrat"/>
                <a:ea typeface="Montserrat"/>
                <a:cs typeface="Montserrat"/>
                <a:sym typeface="Montserrat"/>
              </a:rPr>
              <a:t>Notify</a:t>
            </a:r>
            <a:r>
              <a:rPr lang="en-US" sz="2534">
                <a:solidFill>
                  <a:srgbClr val="546122"/>
                </a:solidFill>
                <a:latin typeface="Montserrat"/>
                <a:ea typeface="Montserrat"/>
                <a:cs typeface="Montserrat"/>
                <a:sym typeface="Montserrat"/>
              </a:rPr>
              <a:t> Staff and Volunteers</a:t>
            </a:r>
          </a:p>
          <a:p>
            <a:pPr algn="l" marL="1094391" indent="-364797" lvl="2">
              <a:lnSpc>
                <a:spcPts val="3548"/>
              </a:lnSpc>
              <a:buAutoNum type="alphaLcPeriod" startAt="1"/>
            </a:pPr>
            <a:r>
              <a:rPr lang="en-US" sz="2534">
                <a:solidFill>
                  <a:srgbClr val="546122"/>
                </a:solidFill>
                <a:latin typeface="Montserrat"/>
                <a:ea typeface="Montserrat"/>
                <a:cs typeface="Montserrat"/>
                <a:sym typeface="Montserrat"/>
              </a:rPr>
              <a:t>Make sure everyone knows not to touch or redistribute the product. </a:t>
            </a:r>
          </a:p>
          <a:p>
            <a:pPr algn="l" marL="1094391" indent="-364797" lvl="2">
              <a:lnSpc>
                <a:spcPts val="3548"/>
              </a:lnSpc>
              <a:buAutoNum type="alphaLcPeriod" startAt="1"/>
            </a:pPr>
            <a:r>
              <a:rPr lang="en-US" sz="2534">
                <a:solidFill>
                  <a:srgbClr val="546122"/>
                </a:solidFill>
                <a:latin typeface="Montserrat"/>
                <a:ea typeface="Montserrat"/>
                <a:cs typeface="Montserrat"/>
                <a:sym typeface="Montserrat"/>
              </a:rPr>
              <a:t>Put up signs or send out a brief notice.</a:t>
            </a:r>
          </a:p>
          <a:p>
            <a:pPr algn="l" marL="547196" indent="-273598" lvl="1">
              <a:lnSpc>
                <a:spcPts val="3548"/>
              </a:lnSpc>
              <a:buAutoNum type="arabicPeriod" startAt="1"/>
            </a:pPr>
            <a:r>
              <a:rPr lang="en-US" sz="2534">
                <a:solidFill>
                  <a:srgbClr val="546122"/>
                </a:solidFill>
                <a:latin typeface="Montserrat"/>
                <a:ea typeface="Montserrat"/>
                <a:cs typeface="Montserrat"/>
                <a:sym typeface="Montserrat"/>
              </a:rPr>
              <a:t>Follow Disposal Instructions</a:t>
            </a:r>
          </a:p>
          <a:p>
            <a:pPr algn="l" marL="1094391" indent="-364797" lvl="2">
              <a:lnSpc>
                <a:spcPts val="3548"/>
              </a:lnSpc>
              <a:buAutoNum type="alphaLcPeriod" startAt="1"/>
            </a:pPr>
            <a:r>
              <a:rPr lang="en-US" sz="2534">
                <a:solidFill>
                  <a:srgbClr val="546122"/>
                </a:solidFill>
                <a:latin typeface="Montserrat"/>
                <a:ea typeface="Montserrat"/>
                <a:cs typeface="Montserrat"/>
                <a:sym typeface="Montserrat"/>
              </a:rPr>
              <a:t>Some recalls allow destruction on site; others may require return to vendor or regional food bank.</a:t>
            </a:r>
          </a:p>
          <a:p>
            <a:pPr algn="l" marL="1094391" indent="-364797" lvl="2">
              <a:lnSpc>
                <a:spcPts val="3548"/>
              </a:lnSpc>
              <a:buAutoNum type="alphaLcPeriod" startAt="1"/>
            </a:pPr>
            <a:r>
              <a:rPr lang="en-US" sz="2534">
                <a:solidFill>
                  <a:srgbClr val="546122"/>
                </a:solidFill>
                <a:latin typeface="Montserrat"/>
                <a:ea typeface="Montserrat"/>
                <a:cs typeface="Montserrat"/>
                <a:sym typeface="Montserrat"/>
              </a:rPr>
              <a:t>Always follow the official instructions.</a:t>
            </a:r>
          </a:p>
          <a:p>
            <a:pPr algn="l" marL="547196" indent="-273598" lvl="1">
              <a:lnSpc>
                <a:spcPts val="3548"/>
              </a:lnSpc>
              <a:buAutoNum type="arabicPeriod" startAt="1"/>
            </a:pPr>
            <a:r>
              <a:rPr lang="en-US" sz="2534">
                <a:solidFill>
                  <a:srgbClr val="546122"/>
                </a:solidFill>
                <a:latin typeface="Montserrat"/>
                <a:ea typeface="Montserrat"/>
                <a:cs typeface="Montserrat"/>
                <a:sym typeface="Montserrat"/>
              </a:rPr>
              <a:t> Document the Action Taken</a:t>
            </a:r>
          </a:p>
          <a:p>
            <a:pPr algn="l" marL="1094391" indent="-364797" lvl="2">
              <a:lnSpc>
                <a:spcPts val="3548"/>
              </a:lnSpc>
              <a:buAutoNum type="alphaLcPeriod" startAt="1"/>
            </a:pPr>
            <a:r>
              <a:rPr lang="en-US" sz="2534">
                <a:solidFill>
                  <a:srgbClr val="546122"/>
                </a:solidFill>
                <a:latin typeface="Montserrat"/>
                <a:ea typeface="Montserrat"/>
                <a:cs typeface="Montserrat"/>
                <a:sym typeface="Montserrat"/>
              </a:rPr>
              <a:t>Keep a record of the recalled product, how much was removed, and what was done with it.</a:t>
            </a:r>
          </a:p>
          <a:p>
            <a:pPr algn="l" marL="1094391" indent="-364797" lvl="2">
              <a:lnSpc>
                <a:spcPts val="3548"/>
              </a:lnSpc>
              <a:buAutoNum type="alphaLcPeriod" startAt="1"/>
            </a:pPr>
            <a:r>
              <a:rPr lang="en-US" sz="2534">
                <a:solidFill>
                  <a:srgbClr val="546122"/>
                </a:solidFill>
                <a:latin typeface="Montserrat"/>
                <a:ea typeface="Montserrat"/>
                <a:cs typeface="Montserrat"/>
                <a:sym typeface="Montserrat"/>
              </a:rPr>
              <a:t>If you redistributed it before the recall, notify the recipient ASAP. </a:t>
            </a:r>
          </a:p>
          <a:p>
            <a:pPr algn="l">
              <a:lnSpc>
                <a:spcPts val="3548"/>
              </a:lnSpc>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AutoShape 2" id="2"/>
          <p:cNvSpPr/>
          <p:nvPr/>
        </p:nvSpPr>
        <p:spPr>
          <a:xfrm rot="0">
            <a:off x="0" y="0"/>
            <a:ext cx="406854" cy="10287000"/>
          </a:xfrm>
          <a:prstGeom prst="rect">
            <a:avLst/>
          </a:prstGeom>
          <a:solidFill>
            <a:srgbClr val="3B1F5A"/>
          </a:solidFill>
        </p:spPr>
      </p:sp>
      <p:sp>
        <p:nvSpPr>
          <p:cNvPr name="Freeform 3" id="3"/>
          <p:cNvSpPr/>
          <p:nvPr/>
        </p:nvSpPr>
        <p:spPr>
          <a:xfrm flipH="false" flipV="false" rot="0">
            <a:off x="406854" y="-3384461"/>
            <a:ext cx="18101560" cy="18101560"/>
          </a:xfrm>
          <a:custGeom>
            <a:avLst/>
            <a:gdLst/>
            <a:ahLst/>
            <a:cxnLst/>
            <a:rect r="r" b="b" t="t" l="l"/>
            <a:pathLst>
              <a:path h="18101560" w="18101560">
                <a:moveTo>
                  <a:pt x="0" y="0"/>
                </a:moveTo>
                <a:lnTo>
                  <a:pt x="18101559" y="0"/>
                </a:lnTo>
                <a:lnTo>
                  <a:pt x="18101559" y="18101559"/>
                </a:lnTo>
                <a:lnTo>
                  <a:pt x="0" y="18101559"/>
                </a:lnTo>
                <a:lnTo>
                  <a:pt x="0" y="0"/>
                </a:lnTo>
                <a:close/>
              </a:path>
            </a:pathLst>
          </a:custGeom>
          <a:blipFill>
            <a:blip r:embed="rId2">
              <a:alphaModFix amt="12000"/>
            </a:blip>
            <a:stretch>
              <a:fillRect l="0" t="0" r="0" b="0"/>
            </a:stretch>
          </a:blipFill>
        </p:spPr>
      </p:sp>
      <p:sp>
        <p:nvSpPr>
          <p:cNvPr name="TextBox 4" id="4"/>
          <p:cNvSpPr txBox="true"/>
          <p:nvPr/>
        </p:nvSpPr>
        <p:spPr>
          <a:xfrm rot="0">
            <a:off x="2171700" y="1359151"/>
            <a:ext cx="15993805" cy="1304925"/>
          </a:xfrm>
          <a:prstGeom prst="rect">
            <a:avLst/>
          </a:prstGeom>
        </p:spPr>
        <p:txBody>
          <a:bodyPr anchor="t" rtlCol="false" tIns="0" lIns="0" bIns="0" rIns="0">
            <a:spAutoFit/>
          </a:bodyPr>
          <a:lstStyle/>
          <a:p>
            <a:pPr algn="l">
              <a:lnSpc>
                <a:spcPts val="10320"/>
              </a:lnSpc>
            </a:pPr>
            <a:r>
              <a:rPr lang="en-US" b="true" sz="8600">
                <a:solidFill>
                  <a:srgbClr val="3B1F5A"/>
                </a:solidFill>
                <a:latin typeface="Montserrat Bold"/>
                <a:ea typeface="Montserrat Bold"/>
                <a:cs typeface="Montserrat Bold"/>
                <a:sym typeface="Montserrat Bold"/>
              </a:rPr>
              <a:t>Tips for Staff &amp; Volunteers</a:t>
            </a:r>
          </a:p>
        </p:txBody>
      </p:sp>
      <p:sp>
        <p:nvSpPr>
          <p:cNvPr name="TextBox 5" id="5"/>
          <p:cNvSpPr txBox="true"/>
          <p:nvPr/>
        </p:nvSpPr>
        <p:spPr>
          <a:xfrm rot="0">
            <a:off x="2171700" y="3230582"/>
            <a:ext cx="15284558" cy="3487604"/>
          </a:xfrm>
          <a:prstGeom prst="rect">
            <a:avLst/>
          </a:prstGeom>
        </p:spPr>
        <p:txBody>
          <a:bodyPr anchor="t" rtlCol="false" tIns="0" lIns="0" bIns="0" rIns="0">
            <a:spAutoFit/>
          </a:bodyPr>
          <a:lstStyle/>
          <a:p>
            <a:pPr algn="l" marL="717757" indent="-358879" lvl="1">
              <a:lnSpc>
                <a:spcPts val="4654"/>
              </a:lnSpc>
              <a:buFont typeface="Arial"/>
              <a:buChar char="•"/>
            </a:pPr>
            <a:r>
              <a:rPr lang="en-US" sz="3324">
                <a:solidFill>
                  <a:srgbClr val="546122"/>
                </a:solidFill>
                <a:latin typeface="Montserrat"/>
                <a:ea typeface="Montserrat"/>
                <a:cs typeface="Montserrat"/>
                <a:sym typeface="Montserrat"/>
              </a:rPr>
              <a:t>Don’t Guess – always confirm product codes and lot numbers before removing.</a:t>
            </a:r>
          </a:p>
          <a:p>
            <a:pPr algn="l" marL="717757" indent="-358879" lvl="1">
              <a:lnSpc>
                <a:spcPts val="4654"/>
              </a:lnSpc>
              <a:buFont typeface="Arial"/>
              <a:buChar char="•"/>
            </a:pPr>
            <a:r>
              <a:rPr lang="en-US" sz="3324">
                <a:solidFill>
                  <a:srgbClr val="546122"/>
                </a:solidFill>
                <a:latin typeface="Montserrat"/>
                <a:ea typeface="Montserrat"/>
                <a:cs typeface="Montserrat"/>
                <a:sym typeface="Montserrat"/>
              </a:rPr>
              <a:t>Check recall bulletins weekly if you’re in charge of inventory or distribution.</a:t>
            </a:r>
          </a:p>
          <a:p>
            <a:pPr algn="l" marL="717757" indent="-358879" lvl="1">
              <a:lnSpc>
                <a:spcPts val="4654"/>
              </a:lnSpc>
              <a:buFont typeface="Arial"/>
              <a:buChar char="•"/>
            </a:pPr>
            <a:r>
              <a:rPr lang="en-US" sz="3324">
                <a:solidFill>
                  <a:srgbClr val="546122"/>
                </a:solidFill>
                <a:latin typeface="Montserrat"/>
                <a:ea typeface="Montserrat"/>
                <a:cs typeface="Montserrat"/>
                <a:sym typeface="Montserrat"/>
              </a:rPr>
              <a:t>If you’re unsure about an item, set it aside and ask. </a:t>
            </a:r>
          </a:p>
          <a:p>
            <a:pPr algn="l">
              <a:lnSpc>
                <a:spcPts val="4654"/>
              </a:lnSpc>
            </a:pPr>
          </a:p>
        </p:txBody>
      </p:sp>
      <p:sp>
        <p:nvSpPr>
          <p:cNvPr name="Freeform 6" id="6"/>
          <p:cNvSpPr/>
          <p:nvPr/>
        </p:nvSpPr>
        <p:spPr>
          <a:xfrm flipH="false" flipV="false" rot="0">
            <a:off x="15489033" y="9026404"/>
            <a:ext cx="2559665" cy="956992"/>
          </a:xfrm>
          <a:custGeom>
            <a:avLst/>
            <a:gdLst/>
            <a:ahLst/>
            <a:cxnLst/>
            <a:rect r="r" b="b" t="t" l="l"/>
            <a:pathLst>
              <a:path h="956992" w="2559665">
                <a:moveTo>
                  <a:pt x="0" y="0"/>
                </a:moveTo>
                <a:lnTo>
                  <a:pt x="2559664" y="0"/>
                </a:lnTo>
                <a:lnTo>
                  <a:pt x="2559664" y="956992"/>
                </a:lnTo>
                <a:lnTo>
                  <a:pt x="0" y="956992"/>
                </a:lnTo>
                <a:lnTo>
                  <a:pt x="0" y="0"/>
                </a:lnTo>
                <a:close/>
              </a:path>
            </a:pathLst>
          </a:custGeom>
          <a:blipFill>
            <a:blip r:embed="rId3"/>
            <a:stretch>
              <a:fillRect l="0" t="0" r="0" b="0"/>
            </a:stretch>
          </a:blipFill>
        </p:spPr>
      </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406854" y="-3337843"/>
            <a:ext cx="18101560" cy="18101560"/>
          </a:xfrm>
          <a:custGeom>
            <a:avLst/>
            <a:gdLst/>
            <a:ahLst/>
            <a:cxnLst/>
            <a:rect r="r" b="b" t="t" l="l"/>
            <a:pathLst>
              <a:path h="18101560" w="18101560">
                <a:moveTo>
                  <a:pt x="0" y="0"/>
                </a:moveTo>
                <a:lnTo>
                  <a:pt x="18101559" y="0"/>
                </a:lnTo>
                <a:lnTo>
                  <a:pt x="18101559" y="18101560"/>
                </a:lnTo>
                <a:lnTo>
                  <a:pt x="0" y="18101560"/>
                </a:lnTo>
                <a:lnTo>
                  <a:pt x="0" y="0"/>
                </a:lnTo>
                <a:close/>
              </a:path>
            </a:pathLst>
          </a:custGeom>
          <a:blipFill>
            <a:blip r:embed="rId2">
              <a:alphaModFix amt="12000"/>
            </a:blip>
            <a:stretch>
              <a:fillRect l="0" t="0" r="0" b="0"/>
            </a:stretch>
          </a:blipFill>
        </p:spPr>
      </p:sp>
      <p:sp>
        <p:nvSpPr>
          <p:cNvPr name="TextBox 3" id="3"/>
          <p:cNvSpPr txBox="true"/>
          <p:nvPr/>
        </p:nvSpPr>
        <p:spPr>
          <a:xfrm rot="0">
            <a:off x="2171700" y="4014788"/>
            <a:ext cx="6722271" cy="1304925"/>
          </a:xfrm>
          <a:prstGeom prst="rect">
            <a:avLst/>
          </a:prstGeom>
        </p:spPr>
        <p:txBody>
          <a:bodyPr anchor="t" rtlCol="false" tIns="0" lIns="0" bIns="0" rIns="0">
            <a:spAutoFit/>
          </a:bodyPr>
          <a:lstStyle/>
          <a:p>
            <a:pPr algn="l">
              <a:lnSpc>
                <a:spcPts val="10320"/>
              </a:lnSpc>
            </a:pPr>
            <a:r>
              <a:rPr lang="en-US" b="true" sz="8600">
                <a:solidFill>
                  <a:srgbClr val="546122"/>
                </a:solidFill>
                <a:latin typeface="Montserrat Bold"/>
                <a:ea typeface="Montserrat Bold"/>
                <a:cs typeface="Montserrat Bold"/>
                <a:sym typeface="Montserrat Bold"/>
              </a:rPr>
              <a:t>Questions?</a:t>
            </a:r>
          </a:p>
        </p:txBody>
      </p:sp>
      <p:sp>
        <p:nvSpPr>
          <p:cNvPr name="TextBox 4" id="4"/>
          <p:cNvSpPr txBox="true"/>
          <p:nvPr/>
        </p:nvSpPr>
        <p:spPr>
          <a:xfrm rot="0">
            <a:off x="9623972" y="2994950"/>
            <a:ext cx="7430165" cy="3838575"/>
          </a:xfrm>
          <a:prstGeom prst="rect">
            <a:avLst/>
          </a:prstGeom>
        </p:spPr>
        <p:txBody>
          <a:bodyPr anchor="t" rtlCol="false" tIns="0" lIns="0" bIns="0" rIns="0">
            <a:spAutoFit/>
          </a:bodyPr>
          <a:lstStyle/>
          <a:p>
            <a:pPr algn="l">
              <a:lnSpc>
                <a:spcPts val="5100"/>
              </a:lnSpc>
            </a:pPr>
            <a:r>
              <a:rPr lang="en-US" sz="3000" b="true">
                <a:solidFill>
                  <a:srgbClr val="546122"/>
                </a:solidFill>
                <a:latin typeface="Montserrat Bold"/>
                <a:ea typeface="Montserrat Bold"/>
                <a:cs typeface="Montserrat Bold"/>
                <a:sym typeface="Montserrat Bold"/>
              </a:rPr>
              <a:t>Chief Operating Officer</a:t>
            </a:r>
            <a:r>
              <a:rPr lang="en-US" sz="3000">
                <a:solidFill>
                  <a:srgbClr val="000000"/>
                </a:solidFill>
                <a:latin typeface="Montserrat"/>
                <a:ea typeface="Montserrat"/>
                <a:cs typeface="Montserrat"/>
                <a:sym typeface="Montserrat"/>
              </a:rPr>
              <a:t> - TJ Bauer</a:t>
            </a:r>
          </a:p>
          <a:p>
            <a:pPr algn="l">
              <a:lnSpc>
                <a:spcPts val="5100"/>
              </a:lnSpc>
            </a:pPr>
            <a:r>
              <a:rPr lang="en-US" sz="3000" b="true">
                <a:solidFill>
                  <a:srgbClr val="F18A00"/>
                </a:solidFill>
                <a:latin typeface="Montserrat Bold"/>
                <a:ea typeface="Montserrat Bold"/>
                <a:cs typeface="Montserrat Bold"/>
                <a:sym typeface="Montserrat Bold"/>
              </a:rPr>
              <a:t>Director of Logistics</a:t>
            </a:r>
            <a:r>
              <a:rPr lang="en-US" sz="3000">
                <a:solidFill>
                  <a:srgbClr val="000000"/>
                </a:solidFill>
                <a:latin typeface="Montserrat"/>
                <a:ea typeface="Montserrat"/>
                <a:cs typeface="Montserrat"/>
                <a:sym typeface="Montserrat"/>
              </a:rPr>
              <a:t> - Corey Ripper</a:t>
            </a:r>
          </a:p>
          <a:p>
            <a:pPr algn="l">
              <a:lnSpc>
                <a:spcPts val="5100"/>
              </a:lnSpc>
            </a:pPr>
            <a:r>
              <a:rPr lang="en-US" sz="3000" b="true">
                <a:solidFill>
                  <a:srgbClr val="3B1F5A"/>
                </a:solidFill>
                <a:latin typeface="Montserrat Bold"/>
                <a:ea typeface="Montserrat Bold"/>
                <a:cs typeface="Montserrat Bold"/>
                <a:sym typeface="Montserrat Bold"/>
              </a:rPr>
              <a:t>Warehouse Manager</a:t>
            </a:r>
            <a:r>
              <a:rPr lang="en-US" sz="3000">
                <a:solidFill>
                  <a:srgbClr val="000000"/>
                </a:solidFill>
                <a:latin typeface="Montserrat"/>
                <a:ea typeface="Montserrat"/>
                <a:cs typeface="Montserrat"/>
                <a:sym typeface="Montserrat"/>
              </a:rPr>
              <a:t> - Gisselle Watts</a:t>
            </a:r>
          </a:p>
          <a:p>
            <a:pPr algn="l">
              <a:lnSpc>
                <a:spcPts val="5100"/>
              </a:lnSpc>
            </a:pPr>
            <a:r>
              <a:rPr lang="en-US" sz="3000" b="true">
                <a:solidFill>
                  <a:srgbClr val="546122"/>
                </a:solidFill>
                <a:latin typeface="Montserrat Bold"/>
                <a:ea typeface="Montserrat Bold"/>
                <a:cs typeface="Montserrat Bold"/>
                <a:sym typeface="Montserrat Bold"/>
              </a:rPr>
              <a:t>Director of Programs</a:t>
            </a:r>
            <a:r>
              <a:rPr lang="en-US" sz="3000">
                <a:solidFill>
                  <a:srgbClr val="000000"/>
                </a:solidFill>
                <a:latin typeface="Montserrat"/>
                <a:ea typeface="Montserrat"/>
                <a:cs typeface="Montserrat"/>
                <a:sym typeface="Montserrat"/>
              </a:rPr>
              <a:t> - Kasi Norris</a:t>
            </a:r>
          </a:p>
          <a:p>
            <a:pPr algn="l">
              <a:lnSpc>
                <a:spcPts val="5100"/>
              </a:lnSpc>
            </a:pPr>
            <a:r>
              <a:rPr lang="en-US" sz="3000" b="true">
                <a:solidFill>
                  <a:srgbClr val="F18A00"/>
                </a:solidFill>
                <a:latin typeface="Montserrat Bold"/>
                <a:ea typeface="Montserrat Bold"/>
                <a:cs typeface="Montserrat Bold"/>
                <a:sym typeface="Montserrat Bold"/>
              </a:rPr>
              <a:t>Programs Manager</a:t>
            </a:r>
            <a:r>
              <a:rPr lang="en-US" sz="3000">
                <a:solidFill>
                  <a:srgbClr val="000000"/>
                </a:solidFill>
                <a:latin typeface="Montserrat"/>
                <a:ea typeface="Montserrat"/>
                <a:cs typeface="Montserrat"/>
                <a:sym typeface="Montserrat"/>
              </a:rPr>
              <a:t> - Jeremy Glenn</a:t>
            </a:r>
          </a:p>
          <a:p>
            <a:pPr algn="l">
              <a:lnSpc>
                <a:spcPts val="5100"/>
              </a:lnSpc>
            </a:pPr>
          </a:p>
        </p:txBody>
      </p:sp>
      <p:sp>
        <p:nvSpPr>
          <p:cNvPr name="AutoShape 5" id="5"/>
          <p:cNvSpPr/>
          <p:nvPr/>
        </p:nvSpPr>
        <p:spPr>
          <a:xfrm rot="0">
            <a:off x="0" y="0"/>
            <a:ext cx="406854" cy="2575832"/>
          </a:xfrm>
          <a:prstGeom prst="rect">
            <a:avLst/>
          </a:prstGeom>
          <a:solidFill>
            <a:srgbClr val="546122"/>
          </a:solidFill>
        </p:spPr>
      </p:sp>
      <p:sp>
        <p:nvSpPr>
          <p:cNvPr name="Freeform 6" id="6"/>
          <p:cNvSpPr/>
          <p:nvPr/>
        </p:nvSpPr>
        <p:spPr>
          <a:xfrm flipH="false" flipV="false" rot="-480000">
            <a:off x="-1258298" y="-216380"/>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7" id="7"/>
          <p:cNvSpPr/>
          <p:nvPr/>
        </p:nvSpPr>
        <p:spPr>
          <a:xfrm rot="0">
            <a:off x="0" y="2570389"/>
            <a:ext cx="406854" cy="2575832"/>
          </a:xfrm>
          <a:prstGeom prst="rect">
            <a:avLst/>
          </a:prstGeom>
          <a:solidFill>
            <a:srgbClr val="F18A00"/>
          </a:solidFill>
        </p:spPr>
      </p:sp>
      <p:sp>
        <p:nvSpPr>
          <p:cNvPr name="Freeform 8" id="8"/>
          <p:cNvSpPr/>
          <p:nvPr/>
        </p:nvSpPr>
        <p:spPr>
          <a:xfrm flipH="false" flipV="false" rot="-2160000">
            <a:off x="-1217873" y="6521630"/>
            <a:ext cx="5010099" cy="3443304"/>
          </a:xfrm>
          <a:custGeom>
            <a:avLst/>
            <a:gdLst/>
            <a:ahLst/>
            <a:cxnLst/>
            <a:rect r="r" b="b" t="t" l="l"/>
            <a:pathLst>
              <a:path h="3443304" w="5010099">
                <a:moveTo>
                  <a:pt x="0" y="0"/>
                </a:moveTo>
                <a:lnTo>
                  <a:pt x="5010099" y="0"/>
                </a:lnTo>
                <a:lnTo>
                  <a:pt x="5010099" y="3443304"/>
                </a:lnTo>
                <a:lnTo>
                  <a:pt x="0" y="34433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9" id="9"/>
          <p:cNvSpPr/>
          <p:nvPr/>
        </p:nvSpPr>
        <p:spPr>
          <a:xfrm rot="0">
            <a:off x="0" y="5140779"/>
            <a:ext cx="406854" cy="2575832"/>
          </a:xfrm>
          <a:prstGeom prst="rect">
            <a:avLst/>
          </a:prstGeom>
          <a:solidFill>
            <a:srgbClr val="3B1F5A"/>
          </a:solidFill>
        </p:spPr>
      </p:sp>
      <p:sp>
        <p:nvSpPr>
          <p:cNvPr name="AutoShape 10" id="10"/>
          <p:cNvSpPr/>
          <p:nvPr/>
        </p:nvSpPr>
        <p:spPr>
          <a:xfrm rot="0">
            <a:off x="0" y="7711168"/>
            <a:ext cx="406854" cy="2575832"/>
          </a:xfrm>
          <a:prstGeom prst="rect">
            <a:avLst/>
          </a:prstGeom>
          <a:solidFill>
            <a:srgbClr val="FEC20E"/>
          </a:solidFill>
        </p:spPr>
      </p:sp>
      <p:sp>
        <p:nvSpPr>
          <p:cNvPr name="Freeform 11" id="11"/>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900000">
            <a:off x="13306658" y="-1359140"/>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900000">
            <a:off x="4075609" y="-589396"/>
            <a:ext cx="2531431" cy="2103389"/>
          </a:xfrm>
          <a:custGeom>
            <a:avLst/>
            <a:gdLst/>
            <a:ahLst/>
            <a:cxnLst/>
            <a:rect r="r" b="b" t="t" l="l"/>
            <a:pathLst>
              <a:path h="2103389" w="2531431">
                <a:moveTo>
                  <a:pt x="0" y="0"/>
                </a:moveTo>
                <a:lnTo>
                  <a:pt x="2531431" y="0"/>
                </a:lnTo>
                <a:lnTo>
                  <a:pt x="2531431" y="2103390"/>
                </a:lnTo>
                <a:lnTo>
                  <a:pt x="0" y="2103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1075112">
            <a:off x="7930484" y="-1695760"/>
            <a:ext cx="4002977" cy="3202382"/>
          </a:xfrm>
          <a:custGeom>
            <a:avLst/>
            <a:gdLst/>
            <a:ahLst/>
            <a:cxnLst/>
            <a:rect r="r" b="b" t="t" l="l"/>
            <a:pathLst>
              <a:path h="3202382" w="4002977">
                <a:moveTo>
                  <a:pt x="0" y="0"/>
                </a:moveTo>
                <a:lnTo>
                  <a:pt x="4002977" y="0"/>
                </a:lnTo>
                <a:lnTo>
                  <a:pt x="4002977" y="3202381"/>
                </a:lnTo>
                <a:lnTo>
                  <a:pt x="0" y="320238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2375306">
            <a:off x="5223281"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7" id="17"/>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83.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2055995" y="3672067"/>
            <a:ext cx="14176010" cy="3152417"/>
          </a:xfrm>
          <a:prstGeom prst="rect">
            <a:avLst/>
          </a:prstGeom>
        </p:spPr>
        <p:txBody>
          <a:bodyPr anchor="t" rtlCol="false" tIns="0" lIns="0" bIns="0" rIns="0">
            <a:spAutoFit/>
          </a:bodyPr>
          <a:lstStyle/>
          <a:p>
            <a:pPr algn="ctr" marL="0" indent="0" lvl="0">
              <a:lnSpc>
                <a:spcPts val="24393"/>
              </a:lnSpc>
            </a:pPr>
            <a:r>
              <a:rPr lang="en-US" sz="22175" spc="3104">
                <a:solidFill>
                  <a:srgbClr val="BF2D11"/>
                </a:solidFill>
                <a:latin typeface="Hammersmith One"/>
                <a:ea typeface="Hammersmith One"/>
                <a:cs typeface="Hammersmith One"/>
                <a:sym typeface="Hammersmith One"/>
              </a:rPr>
              <a:t>BREAK</a:t>
            </a:r>
          </a:p>
        </p:txBody>
      </p:sp>
      <p:sp>
        <p:nvSpPr>
          <p:cNvPr name="Freeform 3" id="3"/>
          <p:cNvSpPr/>
          <p:nvPr/>
        </p:nvSpPr>
        <p:spPr>
          <a:xfrm flipH="false" flipV="false" rot="-900000">
            <a:off x="13310159" y="-802271"/>
            <a:ext cx="2639521" cy="2529141"/>
          </a:xfrm>
          <a:custGeom>
            <a:avLst/>
            <a:gdLst/>
            <a:ahLst/>
            <a:cxnLst/>
            <a:rect r="r" b="b" t="t" l="l"/>
            <a:pathLst>
              <a:path h="2529141" w="2639521">
                <a:moveTo>
                  <a:pt x="0" y="0"/>
                </a:moveTo>
                <a:lnTo>
                  <a:pt x="2639521" y="0"/>
                </a:lnTo>
                <a:lnTo>
                  <a:pt x="2639521" y="2529140"/>
                </a:lnTo>
                <a:lnTo>
                  <a:pt x="0" y="25291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80000">
            <a:off x="-1258298" y="211497"/>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375306">
            <a:off x="5223281"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00000">
            <a:off x="4075609" y="-589396"/>
            <a:ext cx="2531431" cy="2103389"/>
          </a:xfrm>
          <a:custGeom>
            <a:avLst/>
            <a:gdLst/>
            <a:ahLst/>
            <a:cxnLst/>
            <a:rect r="r" b="b" t="t" l="l"/>
            <a:pathLst>
              <a:path h="2103389" w="2531431">
                <a:moveTo>
                  <a:pt x="0" y="0"/>
                </a:moveTo>
                <a:lnTo>
                  <a:pt x="2531431" y="0"/>
                </a:lnTo>
                <a:lnTo>
                  <a:pt x="2531431" y="2103390"/>
                </a:lnTo>
                <a:lnTo>
                  <a:pt x="0" y="210339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2100000">
            <a:off x="16273567" y="464263"/>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160000">
            <a:off x="-1217873" y="6521630"/>
            <a:ext cx="5010099" cy="3443304"/>
          </a:xfrm>
          <a:custGeom>
            <a:avLst/>
            <a:gdLst/>
            <a:ahLst/>
            <a:cxnLst/>
            <a:rect r="r" b="b" t="t" l="l"/>
            <a:pathLst>
              <a:path h="3443304" w="5010099">
                <a:moveTo>
                  <a:pt x="0" y="0"/>
                </a:moveTo>
                <a:lnTo>
                  <a:pt x="5010099" y="0"/>
                </a:lnTo>
                <a:lnTo>
                  <a:pt x="5010099"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1075112">
            <a:off x="7686225" y="-792336"/>
            <a:ext cx="4002977" cy="3202382"/>
          </a:xfrm>
          <a:custGeom>
            <a:avLst/>
            <a:gdLst/>
            <a:ahLst/>
            <a:cxnLst/>
            <a:rect r="r" b="b" t="t" l="l"/>
            <a:pathLst>
              <a:path h="3202382" w="4002977">
                <a:moveTo>
                  <a:pt x="0" y="0"/>
                </a:moveTo>
                <a:lnTo>
                  <a:pt x="4002977" y="0"/>
                </a:lnTo>
                <a:lnTo>
                  <a:pt x="4002977" y="3202382"/>
                </a:lnTo>
                <a:lnTo>
                  <a:pt x="0" y="320238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sld>
</file>

<file path=ppt/slides/slide8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3415984" y="6231222"/>
            <a:ext cx="11456032" cy="1104165"/>
          </a:xfrm>
          <a:prstGeom prst="rect">
            <a:avLst/>
          </a:prstGeom>
        </p:spPr>
        <p:txBody>
          <a:bodyPr anchor="t" rtlCol="false" tIns="0" lIns="0" bIns="0" rIns="0">
            <a:spAutoFit/>
          </a:bodyPr>
          <a:lstStyle/>
          <a:p>
            <a:pPr algn="ctr">
              <a:lnSpc>
                <a:spcPts val="9015"/>
              </a:lnSpc>
            </a:pPr>
            <a:r>
              <a:rPr lang="en-US" b="true" sz="6439">
                <a:solidFill>
                  <a:srgbClr val="168D6E"/>
                </a:solidFill>
                <a:latin typeface="Amiko Bold"/>
                <a:ea typeface="Amiko Bold"/>
                <a:cs typeface="Amiko Bold"/>
                <a:sym typeface="Amiko Bold"/>
              </a:rPr>
              <a:t>with Deb</a:t>
            </a:r>
          </a:p>
        </p:txBody>
      </p:sp>
      <p:sp>
        <p:nvSpPr>
          <p:cNvPr name="Freeform 3" id="3"/>
          <p:cNvSpPr/>
          <p:nvPr/>
        </p:nvSpPr>
        <p:spPr>
          <a:xfrm flipH="false" flipV="false" rot="1710104">
            <a:off x="11305569" y="-658532"/>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80000">
            <a:off x="-1544048" y="-158088"/>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375306">
            <a:off x="4850334"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00000">
            <a:off x="5189931" y="-604935"/>
            <a:ext cx="2531431" cy="2103389"/>
          </a:xfrm>
          <a:custGeom>
            <a:avLst/>
            <a:gdLst/>
            <a:ahLst/>
            <a:cxnLst/>
            <a:rect r="r" b="b" t="t" l="l"/>
            <a:pathLst>
              <a:path h="2103389" w="2531431">
                <a:moveTo>
                  <a:pt x="0" y="0"/>
                </a:moveTo>
                <a:lnTo>
                  <a:pt x="2531432" y="0"/>
                </a:lnTo>
                <a:lnTo>
                  <a:pt x="2531432" y="2103389"/>
                </a:lnTo>
                <a:lnTo>
                  <a:pt x="0" y="21033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2100000">
            <a:off x="15947238" y="293329"/>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160000">
            <a:off x="-1351265" y="6287125"/>
            <a:ext cx="5010099" cy="3443304"/>
          </a:xfrm>
          <a:custGeom>
            <a:avLst/>
            <a:gdLst/>
            <a:ahLst/>
            <a:cxnLst/>
            <a:rect r="r" b="b" t="t" l="l"/>
            <a:pathLst>
              <a:path h="3443304" w="5010099">
                <a:moveTo>
                  <a:pt x="0" y="0"/>
                </a:moveTo>
                <a:lnTo>
                  <a:pt x="5010098" y="0"/>
                </a:lnTo>
                <a:lnTo>
                  <a:pt x="5010098"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6420317">
            <a:off x="16422012" y="4449346"/>
            <a:ext cx="2775882" cy="1857317"/>
          </a:xfrm>
          <a:custGeom>
            <a:avLst/>
            <a:gdLst/>
            <a:ahLst/>
            <a:cxnLst/>
            <a:rect r="r" b="b" t="t" l="l"/>
            <a:pathLst>
              <a:path h="1857317" w="2775882">
                <a:moveTo>
                  <a:pt x="0" y="0"/>
                </a:moveTo>
                <a:lnTo>
                  <a:pt x="2775882" y="0"/>
                </a:lnTo>
                <a:lnTo>
                  <a:pt x="2775882" y="1857318"/>
                </a:lnTo>
                <a:lnTo>
                  <a:pt x="0" y="1857318"/>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0">
            <a:off x="7570501" y="1790210"/>
            <a:ext cx="3146998" cy="1227126"/>
          </a:xfrm>
          <a:custGeom>
            <a:avLst/>
            <a:gdLst/>
            <a:ahLst/>
            <a:cxnLst/>
            <a:rect r="r" b="b" t="t" l="l"/>
            <a:pathLst>
              <a:path h="1227126" w="3146998">
                <a:moveTo>
                  <a:pt x="0" y="0"/>
                </a:moveTo>
                <a:lnTo>
                  <a:pt x="3146998" y="0"/>
                </a:lnTo>
                <a:lnTo>
                  <a:pt x="3146998" y="1227126"/>
                </a:lnTo>
                <a:lnTo>
                  <a:pt x="0" y="1227126"/>
                </a:lnTo>
                <a:lnTo>
                  <a:pt x="0" y="0"/>
                </a:lnTo>
                <a:close/>
              </a:path>
            </a:pathLst>
          </a:custGeom>
          <a:blipFill>
            <a:blip r:embed="rId20"/>
            <a:stretch>
              <a:fillRect l="0" t="0" r="-9120" b="0"/>
            </a:stretch>
          </a:blipFill>
        </p:spPr>
      </p:sp>
      <p:sp>
        <p:nvSpPr>
          <p:cNvPr name="TextBox 13" id="13"/>
          <p:cNvSpPr txBox="true"/>
          <p:nvPr/>
        </p:nvSpPr>
        <p:spPr>
          <a:xfrm rot="0">
            <a:off x="3340210" y="3451411"/>
            <a:ext cx="11607580" cy="2672359"/>
          </a:xfrm>
          <a:prstGeom prst="rect">
            <a:avLst/>
          </a:prstGeom>
        </p:spPr>
        <p:txBody>
          <a:bodyPr anchor="t" rtlCol="false" tIns="0" lIns="0" bIns="0" rIns="0">
            <a:spAutoFit/>
          </a:bodyPr>
          <a:lstStyle/>
          <a:p>
            <a:pPr algn="ctr">
              <a:lnSpc>
                <a:spcPts val="10729"/>
              </a:lnSpc>
            </a:pPr>
            <a:r>
              <a:rPr lang="en-US" b="true" sz="7664">
                <a:solidFill>
                  <a:srgbClr val="60B746"/>
                </a:solidFill>
                <a:latin typeface="Montserrat Bold"/>
                <a:ea typeface="Montserrat Bold"/>
                <a:cs typeface="Montserrat Bold"/>
                <a:sym typeface="Montserrat Bold"/>
              </a:rPr>
              <a:t>FRESH MOBILE PANTRIES</a:t>
            </a:r>
          </a:p>
        </p:txBody>
      </p:sp>
    </p:spTree>
  </p:cSld>
  <p:clrMapOvr>
    <a:masterClrMapping/>
  </p:clrMapOvr>
</p:sld>
</file>

<file path=ppt/slides/slide85.xml><?xml version="1.0" encoding="utf-8"?>
<p:sld xmlns:p="http://schemas.openxmlformats.org/presentationml/2006/main" xmlns:a="http://schemas.openxmlformats.org/drawingml/2006/main" xmlns:r="http://schemas.openxmlformats.org/officeDocument/2006/relationships">
  <p:cSld>
    <p:bg>
      <p:bgPr>
        <a:solidFill>
          <a:srgbClr val="198C6C"/>
        </a:solidFill>
      </p:bgPr>
    </p:bg>
    <p:spTree>
      <p:nvGrpSpPr>
        <p:cNvPr id="1" name=""/>
        <p:cNvGrpSpPr/>
        <p:nvPr/>
      </p:nvGrpSpPr>
      <p:grpSpPr>
        <a:xfrm>
          <a:off x="0" y="0"/>
          <a:ext cx="0" cy="0"/>
          <a:chOff x="0" y="0"/>
          <a:chExt cx="0" cy="0"/>
        </a:xfrm>
      </p:grpSpPr>
      <p:sp>
        <p:nvSpPr>
          <p:cNvPr name="Freeform 2" id="2"/>
          <p:cNvSpPr/>
          <p:nvPr/>
        </p:nvSpPr>
        <p:spPr>
          <a:xfrm flipH="false" flipV="false" rot="0">
            <a:off x="-129716" y="-2683993"/>
            <a:ext cx="18602233" cy="18602233"/>
          </a:xfrm>
          <a:custGeom>
            <a:avLst/>
            <a:gdLst/>
            <a:ahLst/>
            <a:cxnLst/>
            <a:rect r="r" b="b" t="t" l="l"/>
            <a:pathLst>
              <a:path h="18602233" w="18602233">
                <a:moveTo>
                  <a:pt x="0" y="0"/>
                </a:moveTo>
                <a:lnTo>
                  <a:pt x="18602233" y="0"/>
                </a:lnTo>
                <a:lnTo>
                  <a:pt x="18602233" y="18602234"/>
                </a:lnTo>
                <a:lnTo>
                  <a:pt x="0" y="18602234"/>
                </a:lnTo>
                <a:lnTo>
                  <a:pt x="0" y="0"/>
                </a:lnTo>
                <a:close/>
              </a:path>
            </a:pathLst>
          </a:custGeom>
          <a:blipFill>
            <a:blip r:embed="rId2">
              <a:alphaModFix amt="9999"/>
            </a:blip>
            <a:stretch>
              <a:fillRect l="0" t="0" r="0" b="0"/>
            </a:stretch>
          </a:blipFill>
        </p:spPr>
      </p:sp>
      <p:sp>
        <p:nvSpPr>
          <p:cNvPr name="Freeform 3" id="3"/>
          <p:cNvSpPr/>
          <p:nvPr/>
        </p:nvSpPr>
        <p:spPr>
          <a:xfrm flipH="false" flipV="false" rot="-172837">
            <a:off x="1194187" y="-48579"/>
            <a:ext cx="5868834" cy="8783106"/>
          </a:xfrm>
          <a:custGeom>
            <a:avLst/>
            <a:gdLst/>
            <a:ahLst/>
            <a:cxnLst/>
            <a:rect r="r" b="b" t="t" l="l"/>
            <a:pathLst>
              <a:path h="8783106" w="5868834">
                <a:moveTo>
                  <a:pt x="0" y="0"/>
                </a:moveTo>
                <a:lnTo>
                  <a:pt x="5868834" y="0"/>
                </a:lnTo>
                <a:lnTo>
                  <a:pt x="5868834" y="8783106"/>
                </a:lnTo>
                <a:lnTo>
                  <a:pt x="0" y="87831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8579762">
            <a:off x="11153001" y="5430201"/>
            <a:ext cx="9077798" cy="9713598"/>
          </a:xfrm>
          <a:custGeom>
            <a:avLst/>
            <a:gdLst/>
            <a:ahLst/>
            <a:cxnLst/>
            <a:rect r="r" b="b" t="t" l="l"/>
            <a:pathLst>
              <a:path h="9713598" w="9077798">
                <a:moveTo>
                  <a:pt x="9077798" y="9713598"/>
                </a:moveTo>
                <a:lnTo>
                  <a:pt x="0" y="9713598"/>
                </a:lnTo>
                <a:lnTo>
                  <a:pt x="0" y="0"/>
                </a:lnTo>
                <a:lnTo>
                  <a:pt x="9077798" y="0"/>
                </a:lnTo>
                <a:lnTo>
                  <a:pt x="9077798" y="9713598"/>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4559415" y="6973507"/>
            <a:ext cx="4156364" cy="4114800"/>
          </a:xfrm>
          <a:custGeom>
            <a:avLst/>
            <a:gdLst/>
            <a:ahLst/>
            <a:cxnLst/>
            <a:rect r="r" b="b" t="t" l="l"/>
            <a:pathLst>
              <a:path h="4114800" w="4156364">
                <a:moveTo>
                  <a:pt x="0" y="0"/>
                </a:moveTo>
                <a:lnTo>
                  <a:pt x="4156364" y="0"/>
                </a:lnTo>
                <a:lnTo>
                  <a:pt x="41563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10599653">
            <a:off x="16230600" y="-306867"/>
            <a:ext cx="2057400" cy="2057400"/>
          </a:xfrm>
          <a:custGeom>
            <a:avLst/>
            <a:gdLst/>
            <a:ahLst/>
            <a:cxnLst/>
            <a:rect r="r" b="b" t="t" l="l"/>
            <a:pathLst>
              <a:path h="2057400" w="2057400">
                <a:moveTo>
                  <a:pt x="0" y="0"/>
                </a:moveTo>
                <a:lnTo>
                  <a:pt x="2057400" y="0"/>
                </a:lnTo>
                <a:lnTo>
                  <a:pt x="205740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241269">
            <a:off x="1422065" y="5138937"/>
            <a:ext cx="5437792" cy="2054226"/>
          </a:xfrm>
          <a:prstGeom prst="rect">
            <a:avLst/>
          </a:prstGeom>
        </p:spPr>
        <p:txBody>
          <a:bodyPr anchor="t" rtlCol="false" tIns="0" lIns="0" bIns="0" rIns="0">
            <a:spAutoFit/>
          </a:bodyPr>
          <a:lstStyle/>
          <a:p>
            <a:pPr algn="ctr">
              <a:lnSpc>
                <a:spcPts val="7600"/>
              </a:lnSpc>
            </a:pPr>
            <a:r>
              <a:rPr lang="en-US" sz="9500">
                <a:solidFill>
                  <a:srgbClr val="60B746"/>
                </a:solidFill>
                <a:latin typeface="Montserrat"/>
                <a:ea typeface="Montserrat"/>
                <a:cs typeface="Montserrat"/>
                <a:sym typeface="Montserrat"/>
              </a:rPr>
              <a:t>Current Statistics</a:t>
            </a:r>
          </a:p>
        </p:txBody>
      </p:sp>
      <p:sp>
        <p:nvSpPr>
          <p:cNvPr name="TextBox 8" id="8"/>
          <p:cNvSpPr txBox="true"/>
          <p:nvPr/>
        </p:nvSpPr>
        <p:spPr>
          <a:xfrm rot="0">
            <a:off x="8523715" y="2026832"/>
            <a:ext cx="6907211" cy="6356985"/>
          </a:xfrm>
          <a:prstGeom prst="rect">
            <a:avLst/>
          </a:prstGeom>
        </p:spPr>
        <p:txBody>
          <a:bodyPr anchor="t" rtlCol="false" tIns="0" lIns="0" bIns="0" rIns="0">
            <a:spAutoFit/>
          </a:bodyPr>
          <a:lstStyle/>
          <a:p>
            <a:pPr algn="l" marL="777237" indent="-388618" lvl="1">
              <a:lnSpc>
                <a:spcPts val="5039"/>
              </a:lnSpc>
              <a:buFont typeface="Arial"/>
              <a:buChar char="•"/>
            </a:pPr>
            <a:r>
              <a:rPr lang="en-US" b="true" sz="3599">
                <a:solidFill>
                  <a:srgbClr val="F8EACD"/>
                </a:solidFill>
                <a:latin typeface="Amiko Bold"/>
                <a:ea typeface="Amiko Bold"/>
                <a:cs typeface="Amiko Bold"/>
                <a:sym typeface="Amiko Bold"/>
              </a:rPr>
              <a:t>26 monthly Fresh Mobile Pantries.</a:t>
            </a:r>
          </a:p>
          <a:p>
            <a:pPr algn="l" marL="777237" indent="-388618" lvl="1">
              <a:lnSpc>
                <a:spcPts val="5039"/>
              </a:lnSpc>
              <a:buFont typeface="Arial"/>
              <a:buChar char="•"/>
            </a:pPr>
            <a:r>
              <a:rPr lang="en-US" b="true" sz="3599">
                <a:solidFill>
                  <a:srgbClr val="F8EACD"/>
                </a:solidFill>
                <a:latin typeface="Amiko Bold"/>
                <a:ea typeface="Amiko Bold"/>
                <a:cs typeface="Amiko Bold"/>
                <a:sym typeface="Amiko Bold"/>
              </a:rPr>
              <a:t>11 days are an alternating site.</a:t>
            </a:r>
          </a:p>
          <a:p>
            <a:pPr algn="l" marL="777237" indent="-388618" lvl="1">
              <a:lnSpc>
                <a:spcPts val="5039"/>
              </a:lnSpc>
              <a:buFont typeface="Arial"/>
              <a:buChar char="•"/>
            </a:pPr>
            <a:r>
              <a:rPr lang="en-US" b="true" sz="3599">
                <a:solidFill>
                  <a:srgbClr val="F8EACD"/>
                </a:solidFill>
                <a:latin typeface="Amiko Bold"/>
                <a:ea typeface="Amiko Bold"/>
                <a:cs typeface="Amiko Bold"/>
                <a:sym typeface="Amiko Bold"/>
              </a:rPr>
              <a:t>A total of 45 locations, with all 18 counties being served.</a:t>
            </a:r>
          </a:p>
          <a:p>
            <a:pPr algn="l" marL="777237" indent="-388618" lvl="1">
              <a:lnSpc>
                <a:spcPts val="5039"/>
              </a:lnSpc>
              <a:buFont typeface="Arial"/>
              <a:buChar char="•"/>
            </a:pPr>
            <a:r>
              <a:rPr lang="en-US" b="true" sz="3599">
                <a:solidFill>
                  <a:srgbClr val="F8EACD"/>
                </a:solidFill>
                <a:latin typeface="Amiko Bold"/>
                <a:ea typeface="Amiko Bold"/>
                <a:cs typeface="Amiko Bold"/>
                <a:sym typeface="Amiko Bold"/>
              </a:rPr>
              <a:t>By mid-November, all sites will have Service Insights keytags for check-in.</a:t>
            </a:r>
          </a:p>
        </p:txBody>
      </p:sp>
    </p:spTree>
  </p:cSld>
  <p:clrMapOvr>
    <a:masterClrMapping/>
  </p:clrMapOvr>
</p:sld>
</file>

<file path=ppt/slides/slide86.xml><?xml version="1.0" encoding="utf-8"?>
<p:sld xmlns:p="http://schemas.openxmlformats.org/presentationml/2006/main" xmlns:a="http://schemas.openxmlformats.org/drawingml/2006/main" xmlns:r="http://schemas.openxmlformats.org/officeDocument/2006/relationships">
  <p:cSld>
    <p:bg>
      <p:bgPr>
        <a:solidFill>
          <a:srgbClr val="198C6C"/>
        </a:solidFill>
      </p:bgPr>
    </p:bg>
    <p:spTree>
      <p:nvGrpSpPr>
        <p:cNvPr id="1" name=""/>
        <p:cNvGrpSpPr/>
        <p:nvPr/>
      </p:nvGrpSpPr>
      <p:grpSpPr>
        <a:xfrm>
          <a:off x="0" y="0"/>
          <a:ext cx="0" cy="0"/>
          <a:chOff x="0" y="0"/>
          <a:chExt cx="0" cy="0"/>
        </a:xfrm>
      </p:grpSpPr>
      <p:sp>
        <p:nvSpPr>
          <p:cNvPr name="Freeform 2" id="2"/>
          <p:cNvSpPr/>
          <p:nvPr/>
        </p:nvSpPr>
        <p:spPr>
          <a:xfrm flipH="false" flipV="false" rot="0">
            <a:off x="-129716" y="-2683993"/>
            <a:ext cx="18602233" cy="18602233"/>
          </a:xfrm>
          <a:custGeom>
            <a:avLst/>
            <a:gdLst/>
            <a:ahLst/>
            <a:cxnLst/>
            <a:rect r="r" b="b" t="t" l="l"/>
            <a:pathLst>
              <a:path h="18602233" w="18602233">
                <a:moveTo>
                  <a:pt x="0" y="0"/>
                </a:moveTo>
                <a:lnTo>
                  <a:pt x="18602233" y="0"/>
                </a:lnTo>
                <a:lnTo>
                  <a:pt x="18602233" y="18602234"/>
                </a:lnTo>
                <a:lnTo>
                  <a:pt x="0" y="18602234"/>
                </a:lnTo>
                <a:lnTo>
                  <a:pt x="0" y="0"/>
                </a:lnTo>
                <a:close/>
              </a:path>
            </a:pathLst>
          </a:custGeom>
          <a:blipFill>
            <a:blip r:embed="rId2">
              <a:alphaModFix amt="9999"/>
            </a:blip>
            <a:stretch>
              <a:fillRect l="0" t="0" r="0" b="0"/>
            </a:stretch>
          </a:blipFill>
        </p:spPr>
      </p:sp>
      <p:sp>
        <p:nvSpPr>
          <p:cNvPr name="Freeform 3" id="3"/>
          <p:cNvSpPr/>
          <p:nvPr/>
        </p:nvSpPr>
        <p:spPr>
          <a:xfrm flipH="false" flipV="false" rot="0">
            <a:off x="776428" y="5779356"/>
            <a:ext cx="3977707" cy="3679379"/>
          </a:xfrm>
          <a:custGeom>
            <a:avLst/>
            <a:gdLst/>
            <a:ahLst/>
            <a:cxnLst/>
            <a:rect r="r" b="b" t="t" l="l"/>
            <a:pathLst>
              <a:path h="3679379" w="3977707">
                <a:moveTo>
                  <a:pt x="0" y="0"/>
                </a:moveTo>
                <a:lnTo>
                  <a:pt x="3977707" y="0"/>
                </a:lnTo>
                <a:lnTo>
                  <a:pt x="3977707" y="3679379"/>
                </a:lnTo>
                <a:lnTo>
                  <a:pt x="0" y="36793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true" rot="0">
            <a:off x="8664485" y="3416426"/>
            <a:ext cx="3688432" cy="3411799"/>
          </a:xfrm>
          <a:custGeom>
            <a:avLst/>
            <a:gdLst/>
            <a:ahLst/>
            <a:cxnLst/>
            <a:rect r="r" b="b" t="t" l="l"/>
            <a:pathLst>
              <a:path h="3411799" w="3688432">
                <a:moveTo>
                  <a:pt x="3688432" y="3411800"/>
                </a:moveTo>
                <a:lnTo>
                  <a:pt x="0" y="3411800"/>
                </a:lnTo>
                <a:lnTo>
                  <a:pt x="0" y="0"/>
                </a:lnTo>
                <a:lnTo>
                  <a:pt x="3688432" y="0"/>
                </a:lnTo>
                <a:lnTo>
                  <a:pt x="3688432" y="341180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true" flipV="true" rot="0">
            <a:off x="4966170" y="4855131"/>
            <a:ext cx="3776969" cy="4206577"/>
          </a:xfrm>
          <a:custGeom>
            <a:avLst/>
            <a:gdLst/>
            <a:ahLst/>
            <a:cxnLst/>
            <a:rect r="r" b="b" t="t" l="l"/>
            <a:pathLst>
              <a:path h="4206577" w="3776969">
                <a:moveTo>
                  <a:pt x="3776969" y="4206578"/>
                </a:moveTo>
                <a:lnTo>
                  <a:pt x="0" y="4206578"/>
                </a:lnTo>
                <a:lnTo>
                  <a:pt x="0" y="0"/>
                </a:lnTo>
                <a:lnTo>
                  <a:pt x="3776969" y="0"/>
                </a:lnTo>
                <a:lnTo>
                  <a:pt x="3776969" y="4206578"/>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3835868" y="7980284"/>
            <a:ext cx="4200974" cy="2306716"/>
          </a:xfrm>
          <a:custGeom>
            <a:avLst/>
            <a:gdLst/>
            <a:ahLst/>
            <a:cxnLst/>
            <a:rect r="r" b="b" t="t" l="l"/>
            <a:pathLst>
              <a:path h="2306716" w="4200974">
                <a:moveTo>
                  <a:pt x="0" y="0"/>
                </a:moveTo>
                <a:lnTo>
                  <a:pt x="4200973" y="0"/>
                </a:lnTo>
                <a:lnTo>
                  <a:pt x="4200973" y="2306716"/>
                </a:lnTo>
                <a:lnTo>
                  <a:pt x="0" y="23067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4127073" y="8433739"/>
            <a:ext cx="2345142" cy="824561"/>
          </a:xfrm>
          <a:custGeom>
            <a:avLst/>
            <a:gdLst/>
            <a:ahLst/>
            <a:cxnLst/>
            <a:rect r="r" b="b" t="t" l="l"/>
            <a:pathLst>
              <a:path h="824561" w="2345142">
                <a:moveTo>
                  <a:pt x="0" y="0"/>
                </a:moveTo>
                <a:lnTo>
                  <a:pt x="2345142" y="0"/>
                </a:lnTo>
                <a:lnTo>
                  <a:pt x="2345142" y="824561"/>
                </a:lnTo>
                <a:lnTo>
                  <a:pt x="0" y="824561"/>
                </a:lnTo>
                <a:lnTo>
                  <a:pt x="0" y="0"/>
                </a:lnTo>
                <a:close/>
              </a:path>
            </a:pathLst>
          </a:custGeom>
          <a:blipFill>
            <a:blip r:embed="rId9"/>
            <a:stretch>
              <a:fillRect l="0" t="0" r="0" b="0"/>
            </a:stretch>
          </a:blipFill>
        </p:spPr>
      </p:sp>
      <p:sp>
        <p:nvSpPr>
          <p:cNvPr name="TextBox 8" id="8"/>
          <p:cNvSpPr txBox="true"/>
          <p:nvPr/>
        </p:nvSpPr>
        <p:spPr>
          <a:xfrm rot="0">
            <a:off x="293359" y="722186"/>
            <a:ext cx="16358770" cy="868239"/>
          </a:xfrm>
          <a:prstGeom prst="rect">
            <a:avLst/>
          </a:prstGeom>
        </p:spPr>
        <p:txBody>
          <a:bodyPr anchor="t" rtlCol="false" tIns="0" lIns="0" bIns="0" rIns="0">
            <a:spAutoFit/>
          </a:bodyPr>
          <a:lstStyle/>
          <a:p>
            <a:pPr algn="ctr">
              <a:lnSpc>
                <a:spcPts val="6334"/>
              </a:lnSpc>
            </a:pPr>
            <a:r>
              <a:rPr lang="en-US" b="true" sz="7038">
                <a:solidFill>
                  <a:srgbClr val="FCE9CC"/>
                </a:solidFill>
                <a:latin typeface="Montserrat Bold"/>
                <a:ea typeface="Montserrat Bold"/>
                <a:cs typeface="Montserrat Bold"/>
                <a:sym typeface="Montserrat Bold"/>
              </a:rPr>
              <a:t>FY24 Fresh Mobile Pantry Totals</a:t>
            </a:r>
          </a:p>
        </p:txBody>
      </p:sp>
      <p:sp>
        <p:nvSpPr>
          <p:cNvPr name="TextBox 9" id="9"/>
          <p:cNvSpPr txBox="true"/>
          <p:nvPr/>
        </p:nvSpPr>
        <p:spPr>
          <a:xfrm rot="0">
            <a:off x="1248832" y="7212573"/>
            <a:ext cx="3032899" cy="1023011"/>
          </a:xfrm>
          <a:prstGeom prst="rect">
            <a:avLst/>
          </a:prstGeom>
        </p:spPr>
        <p:txBody>
          <a:bodyPr anchor="t" rtlCol="false" tIns="0" lIns="0" bIns="0" rIns="0">
            <a:spAutoFit/>
          </a:bodyPr>
          <a:lstStyle/>
          <a:p>
            <a:pPr algn="ctr">
              <a:lnSpc>
                <a:spcPts val="3880"/>
              </a:lnSpc>
            </a:pPr>
            <a:r>
              <a:rPr lang="en-US" b="true" sz="4312" spc="129">
                <a:solidFill>
                  <a:srgbClr val="F8EACD"/>
                </a:solidFill>
                <a:latin typeface="Montserrat Bold"/>
                <a:ea typeface="Montserrat Bold"/>
                <a:cs typeface="Montserrat Bold"/>
                <a:sym typeface="Montserrat Bold"/>
              </a:rPr>
              <a:t>MOBILES:</a:t>
            </a:r>
          </a:p>
          <a:p>
            <a:pPr algn="ctr">
              <a:lnSpc>
                <a:spcPts val="3880"/>
              </a:lnSpc>
            </a:pPr>
            <a:r>
              <a:rPr lang="en-US" b="true" sz="4312" spc="129">
                <a:solidFill>
                  <a:srgbClr val="F8EACD"/>
                </a:solidFill>
                <a:latin typeface="Montserrat Bold"/>
                <a:ea typeface="Montserrat Bold"/>
                <a:cs typeface="Montserrat Bold"/>
                <a:sym typeface="Montserrat Bold"/>
              </a:rPr>
              <a:t>330</a:t>
            </a:r>
          </a:p>
        </p:txBody>
      </p:sp>
      <p:sp>
        <p:nvSpPr>
          <p:cNvPr name="TextBox 10" id="10"/>
          <p:cNvSpPr txBox="true"/>
          <p:nvPr/>
        </p:nvSpPr>
        <p:spPr>
          <a:xfrm rot="0">
            <a:off x="8756403" y="4660652"/>
            <a:ext cx="3504597" cy="809177"/>
          </a:xfrm>
          <a:prstGeom prst="rect">
            <a:avLst/>
          </a:prstGeom>
        </p:spPr>
        <p:txBody>
          <a:bodyPr anchor="t" rtlCol="false" tIns="0" lIns="0" bIns="0" rIns="0">
            <a:spAutoFit/>
          </a:bodyPr>
          <a:lstStyle/>
          <a:p>
            <a:pPr algn="ctr">
              <a:lnSpc>
                <a:spcPts val="3092"/>
              </a:lnSpc>
            </a:pPr>
            <a:r>
              <a:rPr lang="en-US" b="true" sz="3436" spc="103">
                <a:solidFill>
                  <a:srgbClr val="F8EACD"/>
                </a:solidFill>
                <a:latin typeface="Montserrat Bold"/>
                <a:ea typeface="Montserrat Bold"/>
                <a:cs typeface="Montserrat Bold"/>
                <a:sym typeface="Montserrat Bold"/>
              </a:rPr>
              <a:t>INDIVIDUALS:</a:t>
            </a:r>
          </a:p>
          <a:p>
            <a:pPr algn="ctr">
              <a:lnSpc>
                <a:spcPts val="3092"/>
              </a:lnSpc>
            </a:pPr>
            <a:r>
              <a:rPr lang="en-US" b="true" sz="3436" spc="103">
                <a:solidFill>
                  <a:srgbClr val="F8EACD"/>
                </a:solidFill>
                <a:latin typeface="Montserrat Bold"/>
                <a:ea typeface="Montserrat Bold"/>
                <a:cs typeface="Montserrat Bold"/>
                <a:sym typeface="Montserrat Bold"/>
              </a:rPr>
              <a:t>102,121</a:t>
            </a:r>
          </a:p>
        </p:txBody>
      </p:sp>
      <p:sp>
        <p:nvSpPr>
          <p:cNvPr name="TextBox 11" id="11"/>
          <p:cNvSpPr txBox="true"/>
          <p:nvPr/>
        </p:nvSpPr>
        <p:spPr>
          <a:xfrm rot="0">
            <a:off x="5366579" y="6524868"/>
            <a:ext cx="2976150" cy="981405"/>
          </a:xfrm>
          <a:prstGeom prst="rect">
            <a:avLst/>
          </a:prstGeom>
        </p:spPr>
        <p:txBody>
          <a:bodyPr anchor="t" rtlCol="false" tIns="0" lIns="0" bIns="0" rIns="0">
            <a:spAutoFit/>
          </a:bodyPr>
          <a:lstStyle/>
          <a:p>
            <a:pPr algn="ctr">
              <a:lnSpc>
                <a:spcPts val="3707"/>
              </a:lnSpc>
            </a:pPr>
            <a:r>
              <a:rPr lang="en-US" b="true" sz="4119" spc="123">
                <a:solidFill>
                  <a:srgbClr val="F8EACD"/>
                </a:solidFill>
                <a:latin typeface="Montserrat Bold"/>
                <a:ea typeface="Montserrat Bold"/>
                <a:cs typeface="Montserrat Bold"/>
                <a:sym typeface="Montserrat Bold"/>
              </a:rPr>
              <a:t>FAMILIES:</a:t>
            </a:r>
          </a:p>
          <a:p>
            <a:pPr algn="ctr">
              <a:lnSpc>
                <a:spcPts val="3707"/>
              </a:lnSpc>
            </a:pPr>
            <a:r>
              <a:rPr lang="en-US" b="true" sz="4119" spc="123">
                <a:solidFill>
                  <a:srgbClr val="F8EACD"/>
                </a:solidFill>
                <a:latin typeface="Montserrat Bold"/>
                <a:ea typeface="Montserrat Bold"/>
                <a:cs typeface="Montserrat Bold"/>
                <a:sym typeface="Montserrat Bold"/>
              </a:rPr>
              <a:t>37,321</a:t>
            </a:r>
          </a:p>
        </p:txBody>
      </p:sp>
      <p:sp>
        <p:nvSpPr>
          <p:cNvPr name="TextBox 12" id="12"/>
          <p:cNvSpPr txBox="true"/>
          <p:nvPr/>
        </p:nvSpPr>
        <p:spPr>
          <a:xfrm rot="0">
            <a:off x="7750159" y="8224189"/>
            <a:ext cx="6035027" cy="1306829"/>
          </a:xfrm>
          <a:prstGeom prst="rect">
            <a:avLst/>
          </a:prstGeom>
        </p:spPr>
        <p:txBody>
          <a:bodyPr anchor="t" rtlCol="false" tIns="0" lIns="0" bIns="0" rIns="0">
            <a:spAutoFit/>
          </a:bodyPr>
          <a:lstStyle/>
          <a:p>
            <a:pPr algn="r">
              <a:lnSpc>
                <a:spcPts val="5400"/>
              </a:lnSpc>
            </a:pPr>
            <a:r>
              <a:rPr lang="en-US" sz="2700" b="true">
                <a:solidFill>
                  <a:srgbClr val="FCE9CC"/>
                </a:solidFill>
                <a:latin typeface="Amiko Bold"/>
                <a:ea typeface="Amiko Bold"/>
                <a:cs typeface="Amiko Bold"/>
                <a:sym typeface="Amiko Bold"/>
              </a:rPr>
              <a:t>**This does not include </a:t>
            </a:r>
          </a:p>
          <a:p>
            <a:pPr algn="r">
              <a:lnSpc>
                <a:spcPts val="5400"/>
              </a:lnSpc>
            </a:pPr>
            <a:r>
              <a:rPr lang="en-US" b="true" sz="2700">
                <a:solidFill>
                  <a:srgbClr val="FCE9CC"/>
                </a:solidFill>
                <a:latin typeface="Amiko Bold"/>
                <a:ea typeface="Amiko Bold"/>
                <a:cs typeface="Amiko Bold"/>
                <a:sym typeface="Amiko Bold"/>
              </a:rPr>
              <a:t>Turkey Day or Holiday Express</a:t>
            </a:r>
          </a:p>
        </p:txBody>
      </p:sp>
      <p:sp>
        <p:nvSpPr>
          <p:cNvPr name="Freeform 13" id="13"/>
          <p:cNvSpPr/>
          <p:nvPr/>
        </p:nvSpPr>
        <p:spPr>
          <a:xfrm flipH="false" flipV="false" rot="0">
            <a:off x="12909750" y="1790450"/>
            <a:ext cx="3977707" cy="3679379"/>
          </a:xfrm>
          <a:custGeom>
            <a:avLst/>
            <a:gdLst/>
            <a:ahLst/>
            <a:cxnLst/>
            <a:rect r="r" b="b" t="t" l="l"/>
            <a:pathLst>
              <a:path h="3679379" w="3977707">
                <a:moveTo>
                  <a:pt x="0" y="0"/>
                </a:moveTo>
                <a:lnTo>
                  <a:pt x="3977707" y="0"/>
                </a:lnTo>
                <a:lnTo>
                  <a:pt x="3977707" y="3679379"/>
                </a:lnTo>
                <a:lnTo>
                  <a:pt x="0" y="36793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3439317" y="3180546"/>
            <a:ext cx="3032899" cy="1023011"/>
          </a:xfrm>
          <a:prstGeom prst="rect">
            <a:avLst/>
          </a:prstGeom>
        </p:spPr>
        <p:txBody>
          <a:bodyPr anchor="t" rtlCol="false" tIns="0" lIns="0" bIns="0" rIns="0">
            <a:spAutoFit/>
          </a:bodyPr>
          <a:lstStyle/>
          <a:p>
            <a:pPr algn="ctr">
              <a:lnSpc>
                <a:spcPts val="3880"/>
              </a:lnSpc>
            </a:pPr>
            <a:r>
              <a:rPr lang="en-US" b="true" sz="4312" spc="129">
                <a:solidFill>
                  <a:srgbClr val="F8EACD"/>
                </a:solidFill>
                <a:latin typeface="Montserrat Bold"/>
                <a:ea typeface="Montserrat Bold"/>
                <a:cs typeface="Montserrat Bold"/>
                <a:sym typeface="Montserrat Bold"/>
              </a:rPr>
              <a:t>POUNDS:</a:t>
            </a:r>
          </a:p>
          <a:p>
            <a:pPr algn="ctr">
              <a:lnSpc>
                <a:spcPts val="3880"/>
              </a:lnSpc>
            </a:pPr>
            <a:r>
              <a:rPr lang="en-US" b="true" sz="4312" spc="129">
                <a:solidFill>
                  <a:srgbClr val="F8EACD"/>
                </a:solidFill>
                <a:latin typeface="Montserrat Bold"/>
                <a:ea typeface="Montserrat Bold"/>
                <a:cs typeface="Montserrat Bold"/>
                <a:sym typeface="Montserrat Bold"/>
              </a:rPr>
              <a:t>2,461,366</a:t>
            </a:r>
          </a:p>
        </p:txBody>
      </p:sp>
    </p:spTree>
  </p:cSld>
  <p:clrMapOvr>
    <a:masterClrMapping/>
  </p:clrMapOvr>
</p:sld>
</file>

<file path=ppt/slides/slide8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3560788" y="5405841"/>
            <a:ext cx="11456032" cy="1103259"/>
          </a:xfrm>
          <a:prstGeom prst="rect">
            <a:avLst/>
          </a:prstGeom>
        </p:spPr>
        <p:txBody>
          <a:bodyPr anchor="t" rtlCol="false" tIns="0" lIns="0" bIns="0" rIns="0">
            <a:spAutoFit/>
          </a:bodyPr>
          <a:lstStyle/>
          <a:p>
            <a:pPr algn="ctr">
              <a:lnSpc>
                <a:spcPts val="9015"/>
              </a:lnSpc>
            </a:pPr>
            <a:r>
              <a:rPr lang="en-US" b="true" sz="6439">
                <a:solidFill>
                  <a:srgbClr val="FEC20E"/>
                </a:solidFill>
                <a:latin typeface="Amiko Bold"/>
                <a:ea typeface="Amiko Bold"/>
                <a:cs typeface="Amiko Bold"/>
                <a:sym typeface="Amiko Bold"/>
              </a:rPr>
              <a:t>with Sydney</a:t>
            </a:r>
          </a:p>
        </p:txBody>
      </p:sp>
      <p:sp>
        <p:nvSpPr>
          <p:cNvPr name="Freeform 3" id="3"/>
          <p:cNvSpPr/>
          <p:nvPr/>
        </p:nvSpPr>
        <p:spPr>
          <a:xfrm flipH="false" flipV="false" rot="1710104">
            <a:off x="11305569" y="-658532"/>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80000">
            <a:off x="-1544048" y="-158088"/>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375306">
            <a:off x="4850334"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00000">
            <a:off x="5189931" y="-604935"/>
            <a:ext cx="2531431" cy="2103389"/>
          </a:xfrm>
          <a:custGeom>
            <a:avLst/>
            <a:gdLst/>
            <a:ahLst/>
            <a:cxnLst/>
            <a:rect r="r" b="b" t="t" l="l"/>
            <a:pathLst>
              <a:path h="2103389" w="2531431">
                <a:moveTo>
                  <a:pt x="0" y="0"/>
                </a:moveTo>
                <a:lnTo>
                  <a:pt x="2531432" y="0"/>
                </a:lnTo>
                <a:lnTo>
                  <a:pt x="2531432" y="2103389"/>
                </a:lnTo>
                <a:lnTo>
                  <a:pt x="0" y="21033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2100000">
            <a:off x="15947238" y="293329"/>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160000">
            <a:off x="-1351265" y="6287125"/>
            <a:ext cx="5010099" cy="3443304"/>
          </a:xfrm>
          <a:custGeom>
            <a:avLst/>
            <a:gdLst/>
            <a:ahLst/>
            <a:cxnLst/>
            <a:rect r="r" b="b" t="t" l="l"/>
            <a:pathLst>
              <a:path h="3443304" w="5010099">
                <a:moveTo>
                  <a:pt x="0" y="0"/>
                </a:moveTo>
                <a:lnTo>
                  <a:pt x="5010098" y="0"/>
                </a:lnTo>
                <a:lnTo>
                  <a:pt x="5010098"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7407867" y="1790210"/>
            <a:ext cx="3761875" cy="1484083"/>
          </a:xfrm>
          <a:custGeom>
            <a:avLst/>
            <a:gdLst/>
            <a:ahLst/>
            <a:cxnLst/>
            <a:rect r="r" b="b" t="t" l="l"/>
            <a:pathLst>
              <a:path h="1484083" w="3761875">
                <a:moveTo>
                  <a:pt x="0" y="0"/>
                </a:moveTo>
                <a:lnTo>
                  <a:pt x="3761875" y="0"/>
                </a:lnTo>
                <a:lnTo>
                  <a:pt x="3761875" y="1484082"/>
                </a:lnTo>
                <a:lnTo>
                  <a:pt x="0" y="1484082"/>
                </a:lnTo>
                <a:lnTo>
                  <a:pt x="0" y="0"/>
                </a:lnTo>
                <a:close/>
              </a:path>
            </a:pathLst>
          </a:custGeom>
          <a:blipFill>
            <a:blip r:embed="rId18"/>
            <a:stretch>
              <a:fillRect l="0" t="0" r="-9249" b="0"/>
            </a:stretch>
          </a:blipFill>
        </p:spPr>
      </p:sp>
      <p:sp>
        <p:nvSpPr>
          <p:cNvPr name="TextBox 12" id="12"/>
          <p:cNvSpPr txBox="true"/>
          <p:nvPr/>
        </p:nvSpPr>
        <p:spPr>
          <a:xfrm rot="0">
            <a:off x="2496907" y="3864010"/>
            <a:ext cx="13795887" cy="1558943"/>
          </a:xfrm>
          <a:prstGeom prst="rect">
            <a:avLst/>
          </a:prstGeom>
        </p:spPr>
        <p:txBody>
          <a:bodyPr anchor="t" rtlCol="false" tIns="0" lIns="0" bIns="0" rIns="0">
            <a:spAutoFit/>
          </a:bodyPr>
          <a:lstStyle/>
          <a:p>
            <a:pPr algn="ctr">
              <a:lnSpc>
                <a:spcPts val="12752"/>
              </a:lnSpc>
            </a:pPr>
            <a:r>
              <a:rPr lang="en-US" b="true" sz="9108">
                <a:solidFill>
                  <a:srgbClr val="2E59A8"/>
                </a:solidFill>
                <a:latin typeface="Montserrat Bold"/>
                <a:ea typeface="Montserrat Bold"/>
                <a:cs typeface="Montserrat Bold"/>
                <a:sym typeface="Montserrat Bold"/>
              </a:rPr>
              <a:t>SENIOR INITIATIVES</a:t>
            </a:r>
          </a:p>
        </p:txBody>
      </p:sp>
    </p:spTree>
  </p:cSld>
  <p:clrMapOvr>
    <a:masterClrMapping/>
  </p:clrMapOvr>
</p:sld>
</file>

<file path=ppt/slides/slide88.xml><?xml version="1.0" encoding="utf-8"?>
<p:sld xmlns:p="http://schemas.openxmlformats.org/presentationml/2006/main" xmlns:a="http://schemas.openxmlformats.org/drawingml/2006/main" xmlns:r="http://schemas.openxmlformats.org/officeDocument/2006/relationships">
  <p:cSld>
    <p:bg>
      <p:bgPr>
        <a:solidFill>
          <a:srgbClr val="2E59A8"/>
        </a:solidFill>
      </p:bgPr>
    </p:bg>
    <p:spTree>
      <p:nvGrpSpPr>
        <p:cNvPr id="1" name=""/>
        <p:cNvGrpSpPr/>
        <p:nvPr/>
      </p:nvGrpSpPr>
      <p:grpSpPr>
        <a:xfrm>
          <a:off x="0" y="0"/>
          <a:ext cx="0" cy="0"/>
          <a:chOff x="0" y="0"/>
          <a:chExt cx="0" cy="0"/>
        </a:xfrm>
      </p:grpSpPr>
      <p:sp>
        <p:nvSpPr>
          <p:cNvPr name="Freeform 2" id="2"/>
          <p:cNvSpPr/>
          <p:nvPr/>
        </p:nvSpPr>
        <p:spPr>
          <a:xfrm flipH="false" flipV="false" rot="0">
            <a:off x="114251" y="286966"/>
            <a:ext cx="9961917" cy="2092003"/>
          </a:xfrm>
          <a:custGeom>
            <a:avLst/>
            <a:gdLst/>
            <a:ahLst/>
            <a:cxnLst/>
            <a:rect r="r" b="b" t="t" l="l"/>
            <a:pathLst>
              <a:path h="2092003" w="9961917">
                <a:moveTo>
                  <a:pt x="0" y="0"/>
                </a:moveTo>
                <a:lnTo>
                  <a:pt x="9961916" y="0"/>
                </a:lnTo>
                <a:lnTo>
                  <a:pt x="9961916" y="2092002"/>
                </a:lnTo>
                <a:lnTo>
                  <a:pt x="0" y="2092002"/>
                </a:lnTo>
                <a:lnTo>
                  <a:pt x="0" y="0"/>
                </a:lnTo>
                <a:close/>
              </a:path>
            </a:pathLst>
          </a:custGeom>
          <a:blipFill>
            <a:blip r:embed="rId2"/>
            <a:stretch>
              <a:fillRect l="0" t="0" r="0" b="0"/>
            </a:stretch>
          </a:blipFill>
        </p:spPr>
      </p:sp>
      <p:sp>
        <p:nvSpPr>
          <p:cNvPr name="Freeform 3" id="3"/>
          <p:cNvSpPr/>
          <p:nvPr/>
        </p:nvSpPr>
        <p:spPr>
          <a:xfrm flipH="false" flipV="false" rot="0">
            <a:off x="8061056" y="2726334"/>
            <a:ext cx="9360560" cy="7277835"/>
          </a:xfrm>
          <a:custGeom>
            <a:avLst/>
            <a:gdLst/>
            <a:ahLst/>
            <a:cxnLst/>
            <a:rect r="r" b="b" t="t" l="l"/>
            <a:pathLst>
              <a:path h="7277835" w="9360560">
                <a:moveTo>
                  <a:pt x="0" y="0"/>
                </a:moveTo>
                <a:lnTo>
                  <a:pt x="9360560" y="0"/>
                </a:lnTo>
                <a:lnTo>
                  <a:pt x="9360560" y="7277835"/>
                </a:lnTo>
                <a:lnTo>
                  <a:pt x="0" y="7277835"/>
                </a:lnTo>
                <a:lnTo>
                  <a:pt x="0" y="0"/>
                </a:lnTo>
                <a:close/>
              </a:path>
            </a:pathLst>
          </a:custGeom>
          <a:blipFill>
            <a:blip r:embed="rId3"/>
            <a:stretch>
              <a:fillRect l="0" t="0" r="0" b="0"/>
            </a:stretch>
          </a:blipFill>
        </p:spPr>
      </p:sp>
      <p:sp>
        <p:nvSpPr>
          <p:cNvPr name="TextBox 4" id="4"/>
          <p:cNvSpPr txBox="true"/>
          <p:nvPr/>
        </p:nvSpPr>
        <p:spPr>
          <a:xfrm rot="0">
            <a:off x="882668" y="3206338"/>
            <a:ext cx="6020446" cy="4203700"/>
          </a:xfrm>
          <a:prstGeom prst="rect">
            <a:avLst/>
          </a:prstGeom>
        </p:spPr>
        <p:txBody>
          <a:bodyPr anchor="t" rtlCol="false" tIns="0" lIns="0" bIns="0" rIns="0">
            <a:spAutoFit/>
          </a:bodyPr>
          <a:lstStyle/>
          <a:p>
            <a:pPr algn="ctr">
              <a:lnSpc>
                <a:spcPts val="5600"/>
              </a:lnSpc>
              <a:spcBef>
                <a:spcPct val="0"/>
              </a:spcBef>
            </a:pPr>
            <a:r>
              <a:rPr lang="en-US" b="true" sz="4000">
                <a:solidFill>
                  <a:srgbClr val="FFFFFF"/>
                </a:solidFill>
                <a:latin typeface="Montserrat Bold"/>
                <a:ea typeface="Montserrat Bold"/>
                <a:cs typeface="Montserrat Bold"/>
                <a:sym typeface="Montserrat Bold"/>
              </a:rPr>
              <a:t>•Participant must be over 60 years old.</a:t>
            </a:r>
          </a:p>
          <a:p>
            <a:pPr algn="ctr">
              <a:lnSpc>
                <a:spcPts val="5600"/>
              </a:lnSpc>
              <a:spcBef>
                <a:spcPct val="0"/>
              </a:spcBef>
            </a:pPr>
            <a:r>
              <a:rPr lang="en-US" b="true" sz="4000">
                <a:solidFill>
                  <a:srgbClr val="FFFFFF"/>
                </a:solidFill>
                <a:latin typeface="Montserrat Bold"/>
                <a:ea typeface="Montserrat Bold"/>
                <a:cs typeface="Montserrat Bold"/>
                <a:sym typeface="Montserrat Bold"/>
              </a:rPr>
              <a:t>•Must pick up in the county they live in.</a:t>
            </a:r>
          </a:p>
          <a:p>
            <a:pPr algn="ctr">
              <a:lnSpc>
                <a:spcPts val="5600"/>
              </a:lnSpc>
              <a:spcBef>
                <a:spcPct val="0"/>
              </a:spcBef>
            </a:pPr>
            <a:r>
              <a:rPr lang="en-US" b="true" sz="4000">
                <a:solidFill>
                  <a:srgbClr val="FFFFFF"/>
                </a:solidFill>
                <a:latin typeface="Montserrat Bold"/>
                <a:ea typeface="Montserrat Bold"/>
                <a:cs typeface="Montserrat Bold"/>
                <a:sym typeface="Montserrat Bold"/>
              </a:rPr>
              <a:t>•Income guidelines (self declared).</a:t>
            </a:r>
          </a:p>
        </p:txBody>
      </p:sp>
      <p:sp>
        <p:nvSpPr>
          <p:cNvPr name="TextBox 5" id="5"/>
          <p:cNvSpPr txBox="true"/>
          <p:nvPr/>
        </p:nvSpPr>
        <p:spPr>
          <a:xfrm rot="0">
            <a:off x="-181366" y="372175"/>
            <a:ext cx="9552101" cy="844551"/>
          </a:xfrm>
          <a:prstGeom prst="rect">
            <a:avLst/>
          </a:prstGeom>
        </p:spPr>
        <p:txBody>
          <a:bodyPr anchor="t" rtlCol="false" tIns="0" lIns="0" bIns="0" rIns="0">
            <a:spAutoFit/>
          </a:bodyPr>
          <a:lstStyle/>
          <a:p>
            <a:pPr algn="ctr">
              <a:lnSpc>
                <a:spcPts val="6999"/>
              </a:lnSpc>
              <a:spcBef>
                <a:spcPct val="0"/>
              </a:spcBef>
            </a:pPr>
            <a:r>
              <a:rPr lang="en-US" b="true" sz="4999">
                <a:solidFill>
                  <a:srgbClr val="2E59A8"/>
                </a:solidFill>
                <a:latin typeface="Montserrat Bold"/>
                <a:ea typeface="Montserrat Bold"/>
                <a:cs typeface="Montserrat Bold"/>
                <a:sym typeface="Montserrat Bold"/>
              </a:rPr>
              <a:t>MO CSFP Seni</a:t>
            </a:r>
            <a:r>
              <a:rPr lang="en-US" b="true" sz="4999">
                <a:solidFill>
                  <a:srgbClr val="2E59A8"/>
                </a:solidFill>
                <a:latin typeface="Montserrat Bold"/>
                <a:ea typeface="Montserrat Bold"/>
                <a:cs typeface="Montserrat Bold"/>
                <a:sym typeface="Montserrat Bold"/>
              </a:rPr>
              <a:t>or Box</a:t>
            </a:r>
          </a:p>
        </p:txBody>
      </p:sp>
      <p:sp>
        <p:nvSpPr>
          <p:cNvPr name="TextBox 6" id="6"/>
          <p:cNvSpPr txBox="true"/>
          <p:nvPr/>
        </p:nvSpPr>
        <p:spPr>
          <a:xfrm rot="0">
            <a:off x="2129362" y="1102425"/>
            <a:ext cx="5931694" cy="995681"/>
          </a:xfrm>
          <a:prstGeom prst="rect">
            <a:avLst/>
          </a:prstGeom>
        </p:spPr>
        <p:txBody>
          <a:bodyPr anchor="t" rtlCol="false" tIns="0" lIns="0" bIns="0" rIns="0">
            <a:spAutoFit/>
          </a:bodyPr>
          <a:lstStyle/>
          <a:p>
            <a:pPr algn="ctr">
              <a:lnSpc>
                <a:spcPts val="8119"/>
              </a:lnSpc>
            </a:pPr>
            <a:r>
              <a:rPr lang="en-US" sz="5799" b="true">
                <a:solidFill>
                  <a:srgbClr val="FDFDFD"/>
                </a:solidFill>
                <a:latin typeface="Montserrat Bold"/>
                <a:ea typeface="Montserrat Bold"/>
                <a:cs typeface="Montserrat Bold"/>
                <a:sym typeface="Montserrat Bold"/>
              </a:rPr>
              <a:t>Who Qualifies?</a:t>
            </a:r>
          </a:p>
        </p:txBody>
      </p:sp>
    </p:spTree>
  </p:cSld>
  <p:clrMapOvr>
    <a:masterClrMapping/>
  </p:clrMapOvr>
</p:sld>
</file>

<file path=ppt/slides/slide89.xml><?xml version="1.0" encoding="utf-8"?>
<p:sld xmlns:p="http://schemas.openxmlformats.org/presentationml/2006/main" xmlns:a="http://schemas.openxmlformats.org/drawingml/2006/main" xmlns:r="http://schemas.openxmlformats.org/officeDocument/2006/relationships">
  <p:cSld>
    <p:bg>
      <p:bgPr>
        <a:solidFill>
          <a:srgbClr val="2E59A8"/>
        </a:solidFill>
      </p:bgPr>
    </p:bg>
    <p:spTree>
      <p:nvGrpSpPr>
        <p:cNvPr id="1" name=""/>
        <p:cNvGrpSpPr/>
        <p:nvPr/>
      </p:nvGrpSpPr>
      <p:grpSpPr>
        <a:xfrm>
          <a:off x="0" y="0"/>
          <a:ext cx="0" cy="0"/>
          <a:chOff x="0" y="0"/>
          <a:chExt cx="0" cy="0"/>
        </a:xfrm>
      </p:grpSpPr>
      <p:sp>
        <p:nvSpPr>
          <p:cNvPr name="Freeform 2" id="2"/>
          <p:cNvSpPr/>
          <p:nvPr/>
        </p:nvSpPr>
        <p:spPr>
          <a:xfrm flipH="false" flipV="false" rot="0">
            <a:off x="349423" y="308806"/>
            <a:ext cx="11301259" cy="2373264"/>
          </a:xfrm>
          <a:custGeom>
            <a:avLst/>
            <a:gdLst/>
            <a:ahLst/>
            <a:cxnLst/>
            <a:rect r="r" b="b" t="t" l="l"/>
            <a:pathLst>
              <a:path h="2373264" w="11301259">
                <a:moveTo>
                  <a:pt x="0" y="0"/>
                </a:moveTo>
                <a:lnTo>
                  <a:pt x="11301259" y="0"/>
                </a:lnTo>
                <a:lnTo>
                  <a:pt x="11301259" y="2373264"/>
                </a:lnTo>
                <a:lnTo>
                  <a:pt x="0" y="2373264"/>
                </a:lnTo>
                <a:lnTo>
                  <a:pt x="0" y="0"/>
                </a:lnTo>
                <a:close/>
              </a:path>
            </a:pathLst>
          </a:custGeom>
          <a:blipFill>
            <a:blip r:embed="rId2"/>
            <a:stretch>
              <a:fillRect l="0" t="0" r="0" b="0"/>
            </a:stretch>
          </a:blipFill>
        </p:spPr>
      </p:sp>
      <p:sp>
        <p:nvSpPr>
          <p:cNvPr name="Freeform 3" id="3"/>
          <p:cNvSpPr/>
          <p:nvPr/>
        </p:nvSpPr>
        <p:spPr>
          <a:xfrm flipH="false" flipV="false" rot="0">
            <a:off x="1755216" y="3348820"/>
            <a:ext cx="872463" cy="1389478"/>
          </a:xfrm>
          <a:custGeom>
            <a:avLst/>
            <a:gdLst/>
            <a:ahLst/>
            <a:cxnLst/>
            <a:rect r="r" b="b" t="t" l="l"/>
            <a:pathLst>
              <a:path h="1389478" w="872463">
                <a:moveTo>
                  <a:pt x="0" y="0"/>
                </a:moveTo>
                <a:lnTo>
                  <a:pt x="872463" y="0"/>
                </a:lnTo>
                <a:lnTo>
                  <a:pt x="872463" y="1389478"/>
                </a:lnTo>
                <a:lnTo>
                  <a:pt x="0" y="1389478"/>
                </a:lnTo>
                <a:lnTo>
                  <a:pt x="0" y="0"/>
                </a:lnTo>
                <a:close/>
              </a:path>
            </a:pathLst>
          </a:custGeom>
          <a:blipFill>
            <a:blip r:embed="rId3"/>
            <a:stretch>
              <a:fillRect l="0" t="0" r="0" b="0"/>
            </a:stretch>
          </a:blipFill>
        </p:spPr>
      </p:sp>
      <p:sp>
        <p:nvSpPr>
          <p:cNvPr name="Freeform 4" id="4"/>
          <p:cNvSpPr/>
          <p:nvPr/>
        </p:nvSpPr>
        <p:spPr>
          <a:xfrm flipH="false" flipV="false" rot="0">
            <a:off x="388489" y="5143500"/>
            <a:ext cx="1366727" cy="1140157"/>
          </a:xfrm>
          <a:custGeom>
            <a:avLst/>
            <a:gdLst/>
            <a:ahLst/>
            <a:cxnLst/>
            <a:rect r="r" b="b" t="t" l="l"/>
            <a:pathLst>
              <a:path h="1140157" w="1366727">
                <a:moveTo>
                  <a:pt x="0" y="0"/>
                </a:moveTo>
                <a:lnTo>
                  <a:pt x="1366727" y="0"/>
                </a:lnTo>
                <a:lnTo>
                  <a:pt x="1366727" y="1140157"/>
                </a:lnTo>
                <a:lnTo>
                  <a:pt x="0" y="1140157"/>
                </a:lnTo>
                <a:lnTo>
                  <a:pt x="0" y="0"/>
                </a:lnTo>
                <a:close/>
              </a:path>
            </a:pathLst>
          </a:custGeom>
          <a:blipFill>
            <a:blip r:embed="rId4"/>
            <a:stretch>
              <a:fillRect l="0" t="0" r="0" b="0"/>
            </a:stretch>
          </a:blipFill>
        </p:spPr>
      </p:sp>
      <p:sp>
        <p:nvSpPr>
          <p:cNvPr name="Freeform 5" id="5"/>
          <p:cNvSpPr/>
          <p:nvPr/>
        </p:nvSpPr>
        <p:spPr>
          <a:xfrm flipH="false" flipV="false" rot="0">
            <a:off x="2158246" y="5143500"/>
            <a:ext cx="1488105" cy="1305602"/>
          </a:xfrm>
          <a:custGeom>
            <a:avLst/>
            <a:gdLst/>
            <a:ahLst/>
            <a:cxnLst/>
            <a:rect r="r" b="b" t="t" l="l"/>
            <a:pathLst>
              <a:path h="1305602" w="1488105">
                <a:moveTo>
                  <a:pt x="0" y="0"/>
                </a:moveTo>
                <a:lnTo>
                  <a:pt x="1488105" y="0"/>
                </a:lnTo>
                <a:lnTo>
                  <a:pt x="1488105" y="1305602"/>
                </a:lnTo>
                <a:lnTo>
                  <a:pt x="0" y="1305602"/>
                </a:lnTo>
                <a:lnTo>
                  <a:pt x="0" y="0"/>
                </a:lnTo>
                <a:close/>
              </a:path>
            </a:pathLst>
          </a:custGeom>
          <a:blipFill>
            <a:blip r:embed="rId5"/>
            <a:stretch>
              <a:fillRect l="0" t="0" r="0" b="0"/>
            </a:stretch>
          </a:blipFill>
        </p:spPr>
      </p:sp>
      <p:sp>
        <p:nvSpPr>
          <p:cNvPr name="Freeform 6" id="6"/>
          <p:cNvSpPr/>
          <p:nvPr/>
        </p:nvSpPr>
        <p:spPr>
          <a:xfrm flipH="false" flipV="false" rot="0">
            <a:off x="384445" y="7112332"/>
            <a:ext cx="1288509" cy="1059441"/>
          </a:xfrm>
          <a:custGeom>
            <a:avLst/>
            <a:gdLst/>
            <a:ahLst/>
            <a:cxnLst/>
            <a:rect r="r" b="b" t="t" l="l"/>
            <a:pathLst>
              <a:path h="1059441" w="1288509">
                <a:moveTo>
                  <a:pt x="0" y="0"/>
                </a:moveTo>
                <a:lnTo>
                  <a:pt x="1288510" y="0"/>
                </a:lnTo>
                <a:lnTo>
                  <a:pt x="1288510" y="1059441"/>
                </a:lnTo>
                <a:lnTo>
                  <a:pt x="0" y="1059441"/>
                </a:lnTo>
                <a:lnTo>
                  <a:pt x="0" y="0"/>
                </a:lnTo>
                <a:close/>
              </a:path>
            </a:pathLst>
          </a:custGeom>
          <a:blipFill>
            <a:blip r:embed="rId6"/>
            <a:stretch>
              <a:fillRect l="0" t="0" r="0" b="0"/>
            </a:stretch>
          </a:blipFill>
        </p:spPr>
      </p:sp>
      <p:sp>
        <p:nvSpPr>
          <p:cNvPr name="Freeform 7" id="7"/>
          <p:cNvSpPr/>
          <p:nvPr/>
        </p:nvSpPr>
        <p:spPr>
          <a:xfrm flipH="false" flipV="false" rot="0">
            <a:off x="1816757" y="7112332"/>
            <a:ext cx="1621843" cy="999461"/>
          </a:xfrm>
          <a:custGeom>
            <a:avLst/>
            <a:gdLst/>
            <a:ahLst/>
            <a:cxnLst/>
            <a:rect r="r" b="b" t="t" l="l"/>
            <a:pathLst>
              <a:path h="999461" w="1621843">
                <a:moveTo>
                  <a:pt x="0" y="0"/>
                </a:moveTo>
                <a:lnTo>
                  <a:pt x="1621843" y="0"/>
                </a:lnTo>
                <a:lnTo>
                  <a:pt x="1621843" y="999460"/>
                </a:lnTo>
                <a:lnTo>
                  <a:pt x="0" y="999460"/>
                </a:lnTo>
                <a:lnTo>
                  <a:pt x="0" y="0"/>
                </a:lnTo>
                <a:close/>
              </a:path>
            </a:pathLst>
          </a:custGeom>
          <a:blipFill>
            <a:blip r:embed="rId7"/>
            <a:stretch>
              <a:fillRect l="0" t="0" r="0" b="0"/>
            </a:stretch>
          </a:blipFill>
        </p:spPr>
      </p:sp>
      <p:sp>
        <p:nvSpPr>
          <p:cNvPr name="Freeform 8" id="8"/>
          <p:cNvSpPr/>
          <p:nvPr/>
        </p:nvSpPr>
        <p:spPr>
          <a:xfrm flipH="false" flipV="false" rot="0">
            <a:off x="9868017" y="6914813"/>
            <a:ext cx="1186632" cy="1289818"/>
          </a:xfrm>
          <a:custGeom>
            <a:avLst/>
            <a:gdLst/>
            <a:ahLst/>
            <a:cxnLst/>
            <a:rect r="r" b="b" t="t" l="l"/>
            <a:pathLst>
              <a:path h="1289818" w="1186632">
                <a:moveTo>
                  <a:pt x="0" y="0"/>
                </a:moveTo>
                <a:lnTo>
                  <a:pt x="1186632" y="0"/>
                </a:lnTo>
                <a:lnTo>
                  <a:pt x="1186632" y="1289818"/>
                </a:lnTo>
                <a:lnTo>
                  <a:pt x="0" y="128981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9868017" y="3348820"/>
            <a:ext cx="1186632" cy="1186632"/>
          </a:xfrm>
          <a:custGeom>
            <a:avLst/>
            <a:gdLst/>
            <a:ahLst/>
            <a:cxnLst/>
            <a:rect r="r" b="b" t="t" l="l"/>
            <a:pathLst>
              <a:path h="1186632" w="1186632">
                <a:moveTo>
                  <a:pt x="0" y="0"/>
                </a:moveTo>
                <a:lnTo>
                  <a:pt x="1186632" y="0"/>
                </a:lnTo>
                <a:lnTo>
                  <a:pt x="1186632" y="1186632"/>
                </a:lnTo>
                <a:lnTo>
                  <a:pt x="0" y="1186632"/>
                </a:lnTo>
                <a:lnTo>
                  <a:pt x="0" y="0"/>
                </a:lnTo>
                <a:close/>
              </a:path>
            </a:pathLst>
          </a:custGeom>
          <a:blipFill>
            <a:blip r:embed="rId10"/>
            <a:stretch>
              <a:fillRect l="0" t="0" r="0" b="0"/>
            </a:stretch>
          </a:blipFill>
        </p:spPr>
      </p:sp>
      <p:sp>
        <p:nvSpPr>
          <p:cNvPr name="TextBox 10" id="10"/>
          <p:cNvSpPr txBox="true"/>
          <p:nvPr/>
        </p:nvSpPr>
        <p:spPr>
          <a:xfrm rot="0">
            <a:off x="1787962" y="499757"/>
            <a:ext cx="7902773" cy="995681"/>
          </a:xfrm>
          <a:prstGeom prst="rect">
            <a:avLst/>
          </a:prstGeom>
        </p:spPr>
        <p:txBody>
          <a:bodyPr anchor="t" rtlCol="false" tIns="0" lIns="0" bIns="0" rIns="0">
            <a:spAutoFit/>
          </a:bodyPr>
          <a:lstStyle/>
          <a:p>
            <a:pPr algn="ctr">
              <a:lnSpc>
                <a:spcPts val="8119"/>
              </a:lnSpc>
              <a:spcBef>
                <a:spcPct val="0"/>
              </a:spcBef>
            </a:pPr>
            <a:r>
              <a:rPr lang="en-US" b="true" sz="5799">
                <a:solidFill>
                  <a:srgbClr val="2E59A8"/>
                </a:solidFill>
                <a:latin typeface="Montserrat Bold"/>
                <a:ea typeface="Montserrat Bold"/>
                <a:cs typeface="Montserrat Bold"/>
                <a:sym typeface="Montserrat Bold"/>
              </a:rPr>
              <a:t>MO CSFP </a:t>
            </a:r>
            <a:r>
              <a:rPr lang="en-US" b="true" sz="5799">
                <a:solidFill>
                  <a:srgbClr val="2E59A8"/>
                </a:solidFill>
                <a:latin typeface="Montserrat Bold"/>
                <a:ea typeface="Montserrat Bold"/>
                <a:cs typeface="Montserrat Bold"/>
                <a:sym typeface="Montserrat Bold"/>
              </a:rPr>
              <a:t>Senior Box</a:t>
            </a:r>
          </a:p>
        </p:txBody>
      </p:sp>
      <p:sp>
        <p:nvSpPr>
          <p:cNvPr name="TextBox 11" id="11"/>
          <p:cNvSpPr txBox="true"/>
          <p:nvPr/>
        </p:nvSpPr>
        <p:spPr>
          <a:xfrm rot="0">
            <a:off x="2806647" y="1381138"/>
            <a:ext cx="6386810" cy="995681"/>
          </a:xfrm>
          <a:prstGeom prst="rect">
            <a:avLst/>
          </a:prstGeom>
        </p:spPr>
        <p:txBody>
          <a:bodyPr anchor="t" rtlCol="false" tIns="0" lIns="0" bIns="0" rIns="0">
            <a:spAutoFit/>
          </a:bodyPr>
          <a:lstStyle/>
          <a:p>
            <a:pPr algn="ctr">
              <a:lnSpc>
                <a:spcPts val="8119"/>
              </a:lnSpc>
              <a:spcBef>
                <a:spcPct val="0"/>
              </a:spcBef>
            </a:pPr>
            <a:r>
              <a:rPr lang="en-US" b="true" sz="5799">
                <a:solidFill>
                  <a:srgbClr val="FDFDFD"/>
                </a:solidFill>
                <a:latin typeface="Montserrat Bold"/>
                <a:ea typeface="Montserrat Bold"/>
                <a:cs typeface="Montserrat Bold"/>
                <a:sym typeface="Montserrat Bold"/>
              </a:rPr>
              <a:t>What’s in a box?</a:t>
            </a:r>
          </a:p>
        </p:txBody>
      </p:sp>
      <p:sp>
        <p:nvSpPr>
          <p:cNvPr name="TextBox 12" id="12"/>
          <p:cNvSpPr txBox="true"/>
          <p:nvPr/>
        </p:nvSpPr>
        <p:spPr>
          <a:xfrm rot="0">
            <a:off x="2926573" y="3629109"/>
            <a:ext cx="5035748"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Shelf-stable milk</a:t>
            </a:r>
          </a:p>
        </p:txBody>
      </p:sp>
      <p:sp>
        <p:nvSpPr>
          <p:cNvPr name="TextBox 13" id="13"/>
          <p:cNvSpPr txBox="true"/>
          <p:nvPr/>
        </p:nvSpPr>
        <p:spPr>
          <a:xfrm rot="0">
            <a:off x="3893613" y="5299129"/>
            <a:ext cx="4212878"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Rice or Pasta  </a:t>
            </a:r>
          </a:p>
        </p:txBody>
      </p:sp>
      <p:sp>
        <p:nvSpPr>
          <p:cNvPr name="TextBox 14" id="14"/>
          <p:cNvSpPr txBox="true"/>
          <p:nvPr/>
        </p:nvSpPr>
        <p:spPr>
          <a:xfrm rot="0">
            <a:off x="3762687" y="7166253"/>
            <a:ext cx="3953321" cy="1374999"/>
          </a:xfrm>
          <a:prstGeom prst="rect">
            <a:avLst/>
          </a:prstGeom>
        </p:spPr>
        <p:txBody>
          <a:bodyPr anchor="t" rtlCol="false" tIns="0" lIns="0" bIns="0" rIns="0">
            <a:spAutoFit/>
          </a:bodyPr>
          <a:lstStyle/>
          <a:p>
            <a:pPr algn="ctr">
              <a:lnSpc>
                <a:spcPts val="5587"/>
              </a:lnSpc>
            </a:pPr>
            <a:r>
              <a:rPr lang="en-US" b="true" sz="3991">
                <a:solidFill>
                  <a:srgbClr val="FFFFFF"/>
                </a:solidFill>
                <a:latin typeface="Montserrat Bold"/>
                <a:ea typeface="Montserrat Bold"/>
                <a:cs typeface="Montserrat Bold"/>
                <a:sym typeface="Montserrat Bold"/>
              </a:rPr>
              <a:t>Assorted fruits</a:t>
            </a:r>
          </a:p>
          <a:p>
            <a:pPr algn="ctr">
              <a:lnSpc>
                <a:spcPts val="5587"/>
              </a:lnSpc>
              <a:spcBef>
                <a:spcPct val="0"/>
              </a:spcBef>
            </a:pPr>
            <a:r>
              <a:rPr lang="en-US" b="true" sz="3991">
                <a:solidFill>
                  <a:srgbClr val="FFFFFF"/>
                </a:solidFill>
                <a:latin typeface="Montserrat Bold"/>
                <a:ea typeface="Montserrat Bold"/>
                <a:cs typeface="Montserrat Bold"/>
                <a:sym typeface="Montserrat Bold"/>
              </a:rPr>
              <a:t>and veggies</a:t>
            </a:r>
          </a:p>
        </p:txBody>
      </p:sp>
      <p:sp>
        <p:nvSpPr>
          <p:cNvPr name="TextBox 15" id="15"/>
          <p:cNvSpPr txBox="true"/>
          <p:nvPr/>
        </p:nvSpPr>
        <p:spPr>
          <a:xfrm rot="0">
            <a:off x="11435864" y="3527686"/>
            <a:ext cx="5926038"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Cereal, Oats or Grits</a:t>
            </a:r>
          </a:p>
        </p:txBody>
      </p:sp>
      <p:sp>
        <p:nvSpPr>
          <p:cNvPr name="TextBox 16" id="16"/>
          <p:cNvSpPr txBox="true"/>
          <p:nvPr/>
        </p:nvSpPr>
        <p:spPr>
          <a:xfrm rot="0">
            <a:off x="11340896" y="5280511"/>
            <a:ext cx="6550075" cy="738729"/>
          </a:xfrm>
          <a:prstGeom prst="rect">
            <a:avLst/>
          </a:prstGeom>
        </p:spPr>
        <p:txBody>
          <a:bodyPr anchor="t" rtlCol="false" tIns="0" lIns="0" bIns="0" rIns="0">
            <a:spAutoFit/>
          </a:bodyPr>
          <a:lstStyle/>
          <a:p>
            <a:pPr algn="ctr">
              <a:lnSpc>
                <a:spcPts val="6007"/>
              </a:lnSpc>
              <a:spcBef>
                <a:spcPct val="0"/>
              </a:spcBef>
            </a:pPr>
            <a:r>
              <a:rPr lang="en-US" b="true" sz="4291">
                <a:solidFill>
                  <a:srgbClr val="FFFFFF"/>
                </a:solidFill>
                <a:latin typeface="Montserrat Bold"/>
                <a:ea typeface="Montserrat Bold"/>
                <a:cs typeface="Montserrat Bold"/>
                <a:sym typeface="Montserrat Bold"/>
              </a:rPr>
              <a:t>Meat and plant protein</a:t>
            </a:r>
          </a:p>
        </p:txBody>
      </p:sp>
      <p:sp>
        <p:nvSpPr>
          <p:cNvPr name="Freeform 17" id="17"/>
          <p:cNvSpPr/>
          <p:nvPr/>
        </p:nvSpPr>
        <p:spPr>
          <a:xfrm flipH="false" flipV="false" rot="0">
            <a:off x="9680963" y="5227876"/>
            <a:ext cx="1279734" cy="1055781"/>
          </a:xfrm>
          <a:custGeom>
            <a:avLst/>
            <a:gdLst/>
            <a:ahLst/>
            <a:cxnLst/>
            <a:rect r="r" b="b" t="t" l="l"/>
            <a:pathLst>
              <a:path h="1055781" w="1279734">
                <a:moveTo>
                  <a:pt x="0" y="0"/>
                </a:moveTo>
                <a:lnTo>
                  <a:pt x="1279734" y="0"/>
                </a:lnTo>
                <a:lnTo>
                  <a:pt x="1279734" y="1055781"/>
                </a:lnTo>
                <a:lnTo>
                  <a:pt x="0" y="1055781"/>
                </a:lnTo>
                <a:lnTo>
                  <a:pt x="0" y="0"/>
                </a:lnTo>
                <a:close/>
              </a:path>
            </a:pathLst>
          </a:custGeom>
          <a:blipFill>
            <a:blip r:embed="rId11"/>
            <a:stretch>
              <a:fillRect l="0" t="0" r="0" b="0"/>
            </a:stretch>
          </a:blipFill>
        </p:spPr>
      </p:sp>
      <p:sp>
        <p:nvSpPr>
          <p:cNvPr name="TextBox 18" id="18"/>
          <p:cNvSpPr txBox="true"/>
          <p:nvPr/>
        </p:nvSpPr>
        <p:spPr>
          <a:xfrm rot="0">
            <a:off x="11598250" y="7134391"/>
            <a:ext cx="2194768"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Cheese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DE82"/>
        </a:solidFill>
      </p:bgPr>
    </p:bg>
    <p:spTree>
      <p:nvGrpSpPr>
        <p:cNvPr id="1" name=""/>
        <p:cNvGrpSpPr/>
        <p:nvPr/>
      </p:nvGrpSpPr>
      <p:grpSpPr>
        <a:xfrm>
          <a:off x="0" y="0"/>
          <a:ext cx="0" cy="0"/>
          <a:chOff x="0" y="0"/>
          <a:chExt cx="0" cy="0"/>
        </a:xfrm>
      </p:grpSpPr>
      <p:grpSp>
        <p:nvGrpSpPr>
          <p:cNvPr name="Group 2" id="2"/>
          <p:cNvGrpSpPr/>
          <p:nvPr/>
        </p:nvGrpSpPr>
        <p:grpSpPr>
          <a:xfrm rot="0">
            <a:off x="0" y="0"/>
            <a:ext cx="18536134" cy="12326529"/>
            <a:chOff x="0" y="0"/>
            <a:chExt cx="24714845" cy="16435372"/>
          </a:xfrm>
        </p:grpSpPr>
        <p:sp>
          <p:nvSpPr>
            <p:cNvPr name="Freeform 3" id="3"/>
            <p:cNvSpPr/>
            <p:nvPr/>
          </p:nvSpPr>
          <p:spPr>
            <a:xfrm flipH="false" flipV="false" rot="0">
              <a:off x="0"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238282" y="0"/>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38282" y="8217686"/>
              <a:ext cx="8238282" cy="8217686"/>
            </a:xfrm>
            <a:custGeom>
              <a:avLst/>
              <a:gdLst/>
              <a:ahLst/>
              <a:cxnLst/>
              <a:rect r="r" b="b" t="t" l="l"/>
              <a:pathLst>
                <a:path h="8217686" w="8238282">
                  <a:moveTo>
                    <a:pt x="0" y="0"/>
                  </a:moveTo>
                  <a:lnTo>
                    <a:pt x="8238282" y="0"/>
                  </a:lnTo>
                  <a:lnTo>
                    <a:pt x="8238282"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6476564" y="0"/>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16476564" y="8217686"/>
              <a:ext cx="8238282" cy="8217686"/>
            </a:xfrm>
            <a:custGeom>
              <a:avLst/>
              <a:gdLst/>
              <a:ahLst/>
              <a:cxnLst/>
              <a:rect r="r" b="b" t="t" l="l"/>
              <a:pathLst>
                <a:path h="8217686" w="8238282">
                  <a:moveTo>
                    <a:pt x="0" y="0"/>
                  </a:moveTo>
                  <a:lnTo>
                    <a:pt x="8238281" y="0"/>
                  </a:lnTo>
                  <a:lnTo>
                    <a:pt x="8238281" y="8217686"/>
                  </a:lnTo>
                  <a:lnTo>
                    <a:pt x="0" y="8217686"/>
                  </a:lnTo>
                  <a:lnTo>
                    <a:pt x="0" y="0"/>
                  </a:lnTo>
                  <a:close/>
                </a:path>
              </a:pathLst>
            </a:custGeom>
            <a:blipFill>
              <a:blip r:embed="rId2">
                <a:alphaModFix amt="37000"/>
                <a:extLst>
                  <a:ext uri="{96DAC541-7B7A-43D3-8B79-37D633B846F1}">
                    <asvg:svgBlip xmlns:asvg="http://schemas.microsoft.com/office/drawing/2016/SVG/main" r:embed="rId3"/>
                  </a:ext>
                </a:extLst>
              </a:blip>
              <a:stretch>
                <a:fillRect l="0" t="0" r="0" b="0"/>
              </a:stretch>
            </a:blipFill>
          </p:spPr>
        </p:sp>
      </p:grpSp>
      <p:sp>
        <p:nvSpPr>
          <p:cNvPr name="Freeform 9" id="9"/>
          <p:cNvSpPr/>
          <p:nvPr/>
        </p:nvSpPr>
        <p:spPr>
          <a:xfrm flipH="false" flipV="false" rot="0">
            <a:off x="4118320" y="2907446"/>
            <a:ext cx="10051359" cy="7048516"/>
          </a:xfrm>
          <a:custGeom>
            <a:avLst/>
            <a:gdLst/>
            <a:ahLst/>
            <a:cxnLst/>
            <a:rect r="r" b="b" t="t" l="l"/>
            <a:pathLst>
              <a:path h="7048516" w="10051359">
                <a:moveTo>
                  <a:pt x="0" y="0"/>
                </a:moveTo>
                <a:lnTo>
                  <a:pt x="10051360" y="0"/>
                </a:lnTo>
                <a:lnTo>
                  <a:pt x="10051360" y="7048515"/>
                </a:lnTo>
                <a:lnTo>
                  <a:pt x="0" y="7048515"/>
                </a:lnTo>
                <a:lnTo>
                  <a:pt x="0" y="0"/>
                </a:lnTo>
                <a:close/>
              </a:path>
            </a:pathLst>
          </a:custGeom>
          <a:blipFill>
            <a:blip r:embed="rId4"/>
            <a:stretch>
              <a:fillRect l="0" t="0" r="0" b="0"/>
            </a:stretch>
          </a:blipFill>
        </p:spPr>
      </p:sp>
      <p:sp>
        <p:nvSpPr>
          <p:cNvPr name="TextBox 10" id="10"/>
          <p:cNvSpPr txBox="true"/>
          <p:nvPr/>
        </p:nvSpPr>
        <p:spPr>
          <a:xfrm rot="0">
            <a:off x="0" y="722422"/>
            <a:ext cx="18364661" cy="1523252"/>
          </a:xfrm>
          <a:prstGeom prst="rect">
            <a:avLst/>
          </a:prstGeom>
        </p:spPr>
        <p:txBody>
          <a:bodyPr anchor="t" rtlCol="false" tIns="0" lIns="0" bIns="0" rIns="0">
            <a:spAutoFit/>
          </a:bodyPr>
          <a:lstStyle/>
          <a:p>
            <a:pPr algn="ctr">
              <a:lnSpc>
                <a:spcPts val="6094"/>
              </a:lnSpc>
            </a:pPr>
            <a:r>
              <a:rPr lang="en-US" b="true" sz="4353">
                <a:solidFill>
                  <a:srgbClr val="2A327D"/>
                </a:solidFill>
                <a:latin typeface="Lucida Calligraphy Bold"/>
                <a:ea typeface="Lucida Calligraphy Bold"/>
                <a:cs typeface="Lucida Calligraphy Bold"/>
                <a:sym typeface="Lucida Calligraphy Bold"/>
              </a:rPr>
              <a:t>Families come here for a meal, cause it’s a really good deal.</a:t>
            </a:r>
          </a:p>
          <a:p>
            <a:pPr algn="ctr">
              <a:lnSpc>
                <a:spcPts val="6094"/>
              </a:lnSpc>
            </a:pPr>
            <a:r>
              <a:rPr lang="en-US" b="true" sz="4353">
                <a:solidFill>
                  <a:srgbClr val="2A327D"/>
                </a:solidFill>
                <a:latin typeface="Lucida Calligraphy Bold"/>
                <a:ea typeface="Lucida Calligraphy Bold"/>
                <a:cs typeface="Lucida Calligraphy Bold"/>
                <a:sym typeface="Lucida Calligraphy Bold"/>
              </a:rPr>
              <a:t>And we’re thankful that you fill those bellies full!</a:t>
            </a:r>
          </a:p>
        </p:txBody>
      </p:sp>
    </p:spTree>
  </p:cSld>
  <p:clrMapOvr>
    <a:masterClrMapping/>
  </p:clrMapOvr>
  <p:transition spd="slow">
    <p:push dir="l"/>
  </p:transition>
</p:sld>
</file>

<file path=ppt/slides/slide90.xml><?xml version="1.0" encoding="utf-8"?>
<p:sld xmlns:p="http://schemas.openxmlformats.org/presentationml/2006/main" xmlns:a="http://schemas.openxmlformats.org/drawingml/2006/main" xmlns:r="http://schemas.openxmlformats.org/officeDocument/2006/relationships">
  <p:cSld>
    <p:bg>
      <p:bgPr>
        <a:solidFill>
          <a:srgbClr val="2E59A8"/>
        </a:solidFill>
      </p:bgPr>
    </p:bg>
    <p:spTree>
      <p:nvGrpSpPr>
        <p:cNvPr id="1" name=""/>
        <p:cNvGrpSpPr/>
        <p:nvPr/>
      </p:nvGrpSpPr>
      <p:grpSpPr>
        <a:xfrm>
          <a:off x="0" y="0"/>
          <a:ext cx="0" cy="0"/>
          <a:chOff x="0" y="0"/>
          <a:chExt cx="0" cy="0"/>
        </a:xfrm>
      </p:grpSpPr>
      <p:sp>
        <p:nvSpPr>
          <p:cNvPr name="TextBox 2" id="2"/>
          <p:cNvSpPr txBox="true"/>
          <p:nvPr/>
        </p:nvSpPr>
        <p:spPr>
          <a:xfrm rot="0">
            <a:off x="1224536" y="3175826"/>
            <a:ext cx="5647499" cy="4203700"/>
          </a:xfrm>
          <a:prstGeom prst="rect">
            <a:avLst/>
          </a:prstGeom>
        </p:spPr>
        <p:txBody>
          <a:bodyPr anchor="t" rtlCol="false" tIns="0" lIns="0" bIns="0" rIns="0">
            <a:spAutoFit/>
          </a:bodyPr>
          <a:lstStyle/>
          <a:p>
            <a:pPr algn="ctr">
              <a:lnSpc>
                <a:spcPts val="5600"/>
              </a:lnSpc>
              <a:spcBef>
                <a:spcPct val="0"/>
              </a:spcBef>
            </a:pPr>
            <a:r>
              <a:rPr lang="en-US" b="true" sz="4000">
                <a:solidFill>
                  <a:srgbClr val="FFFFFF"/>
                </a:solidFill>
                <a:latin typeface="Montserrat Bold"/>
                <a:ea typeface="Montserrat Bold"/>
                <a:cs typeface="Montserrat Bold"/>
                <a:sym typeface="Montserrat Bold"/>
              </a:rPr>
              <a:t>•Participant must be over 60 years old.</a:t>
            </a:r>
          </a:p>
          <a:p>
            <a:pPr algn="ctr">
              <a:lnSpc>
                <a:spcPts val="5600"/>
              </a:lnSpc>
              <a:spcBef>
                <a:spcPct val="0"/>
              </a:spcBef>
            </a:pPr>
            <a:r>
              <a:rPr lang="en-US" b="true" sz="4000">
                <a:solidFill>
                  <a:srgbClr val="FFFFFF"/>
                </a:solidFill>
                <a:latin typeface="Montserrat Bold"/>
                <a:ea typeface="Montserrat Bold"/>
                <a:cs typeface="Montserrat Bold"/>
                <a:sym typeface="Montserrat Bold"/>
              </a:rPr>
              <a:t>•Must pick up in the county they live in.</a:t>
            </a:r>
          </a:p>
          <a:p>
            <a:pPr algn="ctr">
              <a:lnSpc>
                <a:spcPts val="5600"/>
              </a:lnSpc>
              <a:spcBef>
                <a:spcPct val="0"/>
              </a:spcBef>
            </a:pPr>
            <a:r>
              <a:rPr lang="en-US" b="true" sz="4000">
                <a:solidFill>
                  <a:srgbClr val="FFFFFF"/>
                </a:solidFill>
                <a:latin typeface="Montserrat Bold"/>
                <a:ea typeface="Montserrat Bold"/>
                <a:cs typeface="Montserrat Bold"/>
                <a:sym typeface="Montserrat Bold"/>
              </a:rPr>
              <a:t>•Income guidelines (self declared).</a:t>
            </a:r>
          </a:p>
        </p:txBody>
      </p:sp>
      <p:graphicFrame>
        <p:nvGraphicFramePr>
          <p:cNvPr name="Object 3" id="3"/>
          <p:cNvGraphicFramePr/>
          <p:nvPr/>
        </p:nvGraphicFramePr>
        <p:xfrm>
          <a:off x="7770503" y="2862382"/>
          <a:ext cx="4600575" cy="3771900"/>
        </p:xfrm>
        <a:graphic>
          <a:graphicData uri="http://schemas.openxmlformats.org/presentationml/2006/ole">
            <p:oleObj imgW="5524500" imgH="4686300" r:id="rId3" progId="Excel.Sheet.12" name="Worksheet">
              <p:embed/>
              <p:pic>
                <p:nvPicPr>
                  <p:cNvPr name="" id="0"/>
                  <p:cNvPicPr/>
                  <p:nvPr/>
                </p:nvPicPr>
                <p:blipFill>
                  <a:blip r:embed="rId2"/>
                  <a:stretch>
                    <a:fillRect/>
                  </a:stretch>
                </p:blipFill>
                <p:spPr>
                  <a:xfrm>
                    <a:off x="1270000" y="1270000"/>
                    <a:ext cx="1270000" cy="1270000"/>
                  </a:xfrm>
                  <a:prstGeom prst="rect"/>
                </p:spPr>
              </p:pic>
            </p:oleObj>
          </a:graphicData>
        </a:graphic>
      </p:graphicFrame>
      <p:sp>
        <p:nvSpPr>
          <p:cNvPr name="Freeform 4" id="4"/>
          <p:cNvSpPr/>
          <p:nvPr/>
        </p:nvSpPr>
        <p:spPr>
          <a:xfrm flipH="false" flipV="false" rot="0">
            <a:off x="349423" y="264171"/>
            <a:ext cx="11301259" cy="2373264"/>
          </a:xfrm>
          <a:custGeom>
            <a:avLst/>
            <a:gdLst/>
            <a:ahLst/>
            <a:cxnLst/>
            <a:rect r="r" b="b" t="t" l="l"/>
            <a:pathLst>
              <a:path h="2373264" w="11301259">
                <a:moveTo>
                  <a:pt x="0" y="0"/>
                </a:moveTo>
                <a:lnTo>
                  <a:pt x="11301259" y="0"/>
                </a:lnTo>
                <a:lnTo>
                  <a:pt x="11301259" y="2373264"/>
                </a:lnTo>
                <a:lnTo>
                  <a:pt x="0" y="2373264"/>
                </a:lnTo>
                <a:lnTo>
                  <a:pt x="0" y="0"/>
                </a:lnTo>
                <a:close/>
              </a:path>
            </a:pathLst>
          </a:custGeom>
          <a:blipFill>
            <a:blip r:embed="rId4"/>
            <a:stretch>
              <a:fillRect l="0" t="0" r="0" b="0"/>
            </a:stretch>
          </a:blipFill>
        </p:spPr>
      </p:sp>
      <p:sp>
        <p:nvSpPr>
          <p:cNvPr name="TextBox 5" id="5"/>
          <p:cNvSpPr txBox="true"/>
          <p:nvPr/>
        </p:nvSpPr>
        <p:spPr>
          <a:xfrm rot="0">
            <a:off x="2755891" y="1336503"/>
            <a:ext cx="5931694" cy="995681"/>
          </a:xfrm>
          <a:prstGeom prst="rect">
            <a:avLst/>
          </a:prstGeom>
        </p:spPr>
        <p:txBody>
          <a:bodyPr anchor="t" rtlCol="false" tIns="0" lIns="0" bIns="0" rIns="0">
            <a:spAutoFit/>
          </a:bodyPr>
          <a:lstStyle/>
          <a:p>
            <a:pPr algn="ctr">
              <a:lnSpc>
                <a:spcPts val="8119"/>
              </a:lnSpc>
            </a:pPr>
            <a:r>
              <a:rPr lang="en-US" sz="5799" b="true">
                <a:solidFill>
                  <a:srgbClr val="FDFDFD"/>
                </a:solidFill>
                <a:latin typeface="Montserrat Bold"/>
                <a:ea typeface="Montserrat Bold"/>
                <a:cs typeface="Montserrat Bold"/>
                <a:sym typeface="Montserrat Bold"/>
              </a:rPr>
              <a:t>Who Qualifies?</a:t>
            </a:r>
          </a:p>
        </p:txBody>
      </p:sp>
      <p:sp>
        <p:nvSpPr>
          <p:cNvPr name="TextBox 6" id="6"/>
          <p:cNvSpPr txBox="true"/>
          <p:nvPr/>
        </p:nvSpPr>
        <p:spPr>
          <a:xfrm rot="0">
            <a:off x="811234" y="455122"/>
            <a:ext cx="10377636" cy="995681"/>
          </a:xfrm>
          <a:prstGeom prst="rect">
            <a:avLst/>
          </a:prstGeom>
        </p:spPr>
        <p:txBody>
          <a:bodyPr anchor="t" rtlCol="false" tIns="0" lIns="0" bIns="0" rIns="0">
            <a:spAutoFit/>
          </a:bodyPr>
          <a:lstStyle/>
          <a:p>
            <a:pPr algn="ctr">
              <a:lnSpc>
                <a:spcPts val="8119"/>
              </a:lnSpc>
              <a:spcBef>
                <a:spcPct val="0"/>
              </a:spcBef>
            </a:pPr>
            <a:r>
              <a:rPr lang="en-US" b="true" sz="5799">
                <a:solidFill>
                  <a:srgbClr val="2E59A8"/>
                </a:solidFill>
                <a:latin typeface="Montserrat Bold"/>
                <a:ea typeface="Montserrat Bold"/>
                <a:cs typeface="Montserrat Bold"/>
                <a:sym typeface="Montserrat Bold"/>
              </a:rPr>
              <a:t>SH Supplement Senior Box</a:t>
            </a:r>
          </a:p>
        </p:txBody>
      </p:sp>
    </p:spTree>
  </p:cSld>
  <p:clrMapOvr>
    <a:masterClrMapping/>
  </p:clrMapOvr>
</p:sld>
</file>

<file path=ppt/slides/slide91.xml><?xml version="1.0" encoding="utf-8"?>
<p:sld xmlns:p="http://schemas.openxmlformats.org/presentationml/2006/main" xmlns:a="http://schemas.openxmlformats.org/drawingml/2006/main" xmlns:r="http://schemas.openxmlformats.org/officeDocument/2006/relationships">
  <p:cSld>
    <p:bg>
      <p:bgPr>
        <a:solidFill>
          <a:srgbClr val="2E59A8"/>
        </a:solidFill>
      </p:bgPr>
    </p:bg>
    <p:spTree>
      <p:nvGrpSpPr>
        <p:cNvPr id="1" name=""/>
        <p:cNvGrpSpPr/>
        <p:nvPr/>
      </p:nvGrpSpPr>
      <p:grpSpPr>
        <a:xfrm>
          <a:off x="0" y="0"/>
          <a:ext cx="0" cy="0"/>
          <a:chOff x="0" y="0"/>
          <a:chExt cx="0" cy="0"/>
        </a:xfrm>
      </p:grpSpPr>
      <p:sp>
        <p:nvSpPr>
          <p:cNvPr name="Freeform 2" id="2"/>
          <p:cNvSpPr/>
          <p:nvPr/>
        </p:nvSpPr>
        <p:spPr>
          <a:xfrm flipH="false" flipV="false" rot="0">
            <a:off x="115371" y="337381"/>
            <a:ext cx="11301259" cy="2373264"/>
          </a:xfrm>
          <a:custGeom>
            <a:avLst/>
            <a:gdLst/>
            <a:ahLst/>
            <a:cxnLst/>
            <a:rect r="r" b="b" t="t" l="l"/>
            <a:pathLst>
              <a:path h="2373264" w="11301259">
                <a:moveTo>
                  <a:pt x="0" y="0"/>
                </a:moveTo>
                <a:lnTo>
                  <a:pt x="11301259" y="0"/>
                </a:lnTo>
                <a:lnTo>
                  <a:pt x="11301259" y="2373264"/>
                </a:lnTo>
                <a:lnTo>
                  <a:pt x="0" y="2373264"/>
                </a:lnTo>
                <a:lnTo>
                  <a:pt x="0" y="0"/>
                </a:lnTo>
                <a:close/>
              </a:path>
            </a:pathLst>
          </a:custGeom>
          <a:blipFill>
            <a:blip r:embed="rId2"/>
            <a:stretch>
              <a:fillRect l="0" t="0" r="0" b="0"/>
            </a:stretch>
          </a:blipFill>
        </p:spPr>
      </p:sp>
      <p:sp>
        <p:nvSpPr>
          <p:cNvPr name="Freeform 3" id="3"/>
          <p:cNvSpPr/>
          <p:nvPr/>
        </p:nvSpPr>
        <p:spPr>
          <a:xfrm flipH="false" flipV="false" rot="0">
            <a:off x="1755216" y="3348820"/>
            <a:ext cx="872463" cy="1389478"/>
          </a:xfrm>
          <a:custGeom>
            <a:avLst/>
            <a:gdLst/>
            <a:ahLst/>
            <a:cxnLst/>
            <a:rect r="r" b="b" t="t" l="l"/>
            <a:pathLst>
              <a:path h="1389478" w="872463">
                <a:moveTo>
                  <a:pt x="0" y="0"/>
                </a:moveTo>
                <a:lnTo>
                  <a:pt x="872463" y="0"/>
                </a:lnTo>
                <a:lnTo>
                  <a:pt x="872463" y="1389478"/>
                </a:lnTo>
                <a:lnTo>
                  <a:pt x="0" y="1389478"/>
                </a:lnTo>
                <a:lnTo>
                  <a:pt x="0" y="0"/>
                </a:lnTo>
                <a:close/>
              </a:path>
            </a:pathLst>
          </a:custGeom>
          <a:blipFill>
            <a:blip r:embed="rId3"/>
            <a:stretch>
              <a:fillRect l="0" t="0" r="0" b="0"/>
            </a:stretch>
          </a:blipFill>
        </p:spPr>
      </p:sp>
      <p:sp>
        <p:nvSpPr>
          <p:cNvPr name="Freeform 4" id="4"/>
          <p:cNvSpPr/>
          <p:nvPr/>
        </p:nvSpPr>
        <p:spPr>
          <a:xfrm flipH="false" flipV="false" rot="0">
            <a:off x="1508084" y="5146076"/>
            <a:ext cx="1366727" cy="1140157"/>
          </a:xfrm>
          <a:custGeom>
            <a:avLst/>
            <a:gdLst/>
            <a:ahLst/>
            <a:cxnLst/>
            <a:rect r="r" b="b" t="t" l="l"/>
            <a:pathLst>
              <a:path h="1140157" w="1366727">
                <a:moveTo>
                  <a:pt x="0" y="0"/>
                </a:moveTo>
                <a:lnTo>
                  <a:pt x="1366727" y="0"/>
                </a:lnTo>
                <a:lnTo>
                  <a:pt x="1366727" y="1140157"/>
                </a:lnTo>
                <a:lnTo>
                  <a:pt x="0" y="1140157"/>
                </a:lnTo>
                <a:lnTo>
                  <a:pt x="0" y="0"/>
                </a:lnTo>
                <a:close/>
              </a:path>
            </a:pathLst>
          </a:custGeom>
          <a:blipFill>
            <a:blip r:embed="rId4"/>
            <a:stretch>
              <a:fillRect l="0" t="0" r="0" b="0"/>
            </a:stretch>
          </a:blipFill>
        </p:spPr>
      </p:sp>
      <p:sp>
        <p:nvSpPr>
          <p:cNvPr name="Freeform 5" id="5"/>
          <p:cNvSpPr/>
          <p:nvPr/>
        </p:nvSpPr>
        <p:spPr>
          <a:xfrm flipH="false" flipV="false" rot="0">
            <a:off x="1386705" y="6588457"/>
            <a:ext cx="1488105" cy="1305602"/>
          </a:xfrm>
          <a:custGeom>
            <a:avLst/>
            <a:gdLst/>
            <a:ahLst/>
            <a:cxnLst/>
            <a:rect r="r" b="b" t="t" l="l"/>
            <a:pathLst>
              <a:path h="1305602" w="1488105">
                <a:moveTo>
                  <a:pt x="0" y="0"/>
                </a:moveTo>
                <a:lnTo>
                  <a:pt x="1488106" y="0"/>
                </a:lnTo>
                <a:lnTo>
                  <a:pt x="1488106" y="1305602"/>
                </a:lnTo>
                <a:lnTo>
                  <a:pt x="0" y="1305602"/>
                </a:lnTo>
                <a:lnTo>
                  <a:pt x="0" y="0"/>
                </a:lnTo>
                <a:close/>
              </a:path>
            </a:pathLst>
          </a:custGeom>
          <a:blipFill>
            <a:blip r:embed="rId5"/>
            <a:stretch>
              <a:fillRect l="0" t="0" r="0" b="0"/>
            </a:stretch>
          </a:blipFill>
        </p:spPr>
      </p:sp>
      <p:sp>
        <p:nvSpPr>
          <p:cNvPr name="Freeform 6" id="6"/>
          <p:cNvSpPr/>
          <p:nvPr/>
        </p:nvSpPr>
        <p:spPr>
          <a:xfrm flipH="false" flipV="false" rot="0">
            <a:off x="1486503" y="8303634"/>
            <a:ext cx="1288509" cy="1059441"/>
          </a:xfrm>
          <a:custGeom>
            <a:avLst/>
            <a:gdLst/>
            <a:ahLst/>
            <a:cxnLst/>
            <a:rect r="r" b="b" t="t" l="l"/>
            <a:pathLst>
              <a:path h="1059441" w="1288509">
                <a:moveTo>
                  <a:pt x="0" y="0"/>
                </a:moveTo>
                <a:lnTo>
                  <a:pt x="1288510" y="0"/>
                </a:lnTo>
                <a:lnTo>
                  <a:pt x="1288510" y="1059441"/>
                </a:lnTo>
                <a:lnTo>
                  <a:pt x="0" y="1059441"/>
                </a:lnTo>
                <a:lnTo>
                  <a:pt x="0" y="0"/>
                </a:lnTo>
                <a:close/>
              </a:path>
            </a:pathLst>
          </a:custGeom>
          <a:blipFill>
            <a:blip r:embed="rId6"/>
            <a:stretch>
              <a:fillRect l="0" t="0" r="0" b="0"/>
            </a:stretch>
          </a:blipFill>
        </p:spPr>
      </p:sp>
      <p:sp>
        <p:nvSpPr>
          <p:cNvPr name="Freeform 7" id="7"/>
          <p:cNvSpPr/>
          <p:nvPr/>
        </p:nvSpPr>
        <p:spPr>
          <a:xfrm flipH="false" flipV="false" rot="0">
            <a:off x="10230803" y="3449883"/>
            <a:ext cx="1010944" cy="1187351"/>
          </a:xfrm>
          <a:custGeom>
            <a:avLst/>
            <a:gdLst/>
            <a:ahLst/>
            <a:cxnLst/>
            <a:rect r="r" b="b" t="t" l="l"/>
            <a:pathLst>
              <a:path h="1187351" w="1010944">
                <a:moveTo>
                  <a:pt x="0" y="0"/>
                </a:moveTo>
                <a:lnTo>
                  <a:pt x="1010944" y="0"/>
                </a:lnTo>
                <a:lnTo>
                  <a:pt x="1010944" y="1187351"/>
                </a:lnTo>
                <a:lnTo>
                  <a:pt x="0" y="1187351"/>
                </a:lnTo>
                <a:lnTo>
                  <a:pt x="0" y="0"/>
                </a:lnTo>
                <a:close/>
              </a:path>
            </a:pathLst>
          </a:custGeom>
          <a:blipFill>
            <a:blip r:embed="rId7"/>
            <a:stretch>
              <a:fillRect l="0" t="0" r="0" b="0"/>
            </a:stretch>
          </a:blipFill>
        </p:spPr>
      </p:sp>
      <p:sp>
        <p:nvSpPr>
          <p:cNvPr name="Freeform 8" id="8"/>
          <p:cNvSpPr/>
          <p:nvPr/>
        </p:nvSpPr>
        <p:spPr>
          <a:xfrm flipH="false" flipV="false" rot="0">
            <a:off x="10055919" y="5032060"/>
            <a:ext cx="1360711" cy="1251597"/>
          </a:xfrm>
          <a:custGeom>
            <a:avLst/>
            <a:gdLst/>
            <a:ahLst/>
            <a:cxnLst/>
            <a:rect r="r" b="b" t="t" l="l"/>
            <a:pathLst>
              <a:path h="1251597" w="1360711">
                <a:moveTo>
                  <a:pt x="0" y="0"/>
                </a:moveTo>
                <a:lnTo>
                  <a:pt x="1360711" y="0"/>
                </a:lnTo>
                <a:lnTo>
                  <a:pt x="1360711" y="1251597"/>
                </a:lnTo>
                <a:lnTo>
                  <a:pt x="0" y="1251597"/>
                </a:lnTo>
                <a:lnTo>
                  <a:pt x="0" y="0"/>
                </a:lnTo>
                <a:close/>
              </a:path>
            </a:pathLst>
          </a:custGeom>
          <a:blipFill>
            <a:blip r:embed="rId8"/>
            <a:stretch>
              <a:fillRect l="0" t="0" r="0" b="0"/>
            </a:stretch>
          </a:blipFill>
        </p:spPr>
      </p:sp>
      <p:sp>
        <p:nvSpPr>
          <p:cNvPr name="Freeform 9" id="9"/>
          <p:cNvSpPr/>
          <p:nvPr/>
        </p:nvSpPr>
        <p:spPr>
          <a:xfrm flipH="false" flipV="false" rot="0">
            <a:off x="10055919" y="6588457"/>
            <a:ext cx="1326958" cy="1094740"/>
          </a:xfrm>
          <a:custGeom>
            <a:avLst/>
            <a:gdLst/>
            <a:ahLst/>
            <a:cxnLst/>
            <a:rect r="r" b="b" t="t" l="l"/>
            <a:pathLst>
              <a:path h="1094740" w="1326958">
                <a:moveTo>
                  <a:pt x="0" y="0"/>
                </a:moveTo>
                <a:lnTo>
                  <a:pt x="1326958" y="0"/>
                </a:lnTo>
                <a:lnTo>
                  <a:pt x="1326958" y="1094740"/>
                </a:lnTo>
                <a:lnTo>
                  <a:pt x="0" y="1094740"/>
                </a:lnTo>
                <a:lnTo>
                  <a:pt x="0" y="0"/>
                </a:lnTo>
                <a:close/>
              </a:path>
            </a:pathLst>
          </a:custGeom>
          <a:blipFill>
            <a:blip r:embed="rId9"/>
            <a:stretch>
              <a:fillRect l="0" t="0" r="0" b="0"/>
            </a:stretch>
          </a:blipFill>
        </p:spPr>
      </p:sp>
      <p:sp>
        <p:nvSpPr>
          <p:cNvPr name="TextBox 10" id="10"/>
          <p:cNvSpPr txBox="true"/>
          <p:nvPr/>
        </p:nvSpPr>
        <p:spPr>
          <a:xfrm rot="0">
            <a:off x="550530" y="547820"/>
            <a:ext cx="10377636" cy="995681"/>
          </a:xfrm>
          <a:prstGeom prst="rect">
            <a:avLst/>
          </a:prstGeom>
        </p:spPr>
        <p:txBody>
          <a:bodyPr anchor="t" rtlCol="false" tIns="0" lIns="0" bIns="0" rIns="0">
            <a:spAutoFit/>
          </a:bodyPr>
          <a:lstStyle/>
          <a:p>
            <a:pPr algn="ctr">
              <a:lnSpc>
                <a:spcPts val="8119"/>
              </a:lnSpc>
              <a:spcBef>
                <a:spcPct val="0"/>
              </a:spcBef>
            </a:pPr>
            <a:r>
              <a:rPr lang="en-US" b="true" sz="5799">
                <a:solidFill>
                  <a:srgbClr val="2E59A8"/>
                </a:solidFill>
                <a:latin typeface="Montserrat Bold"/>
                <a:ea typeface="Montserrat Bold"/>
                <a:cs typeface="Montserrat Bold"/>
                <a:sym typeface="Montserrat Bold"/>
              </a:rPr>
              <a:t>SH Supplement Senior Box</a:t>
            </a:r>
          </a:p>
        </p:txBody>
      </p:sp>
      <p:sp>
        <p:nvSpPr>
          <p:cNvPr name="TextBox 11" id="11"/>
          <p:cNvSpPr txBox="true"/>
          <p:nvPr/>
        </p:nvSpPr>
        <p:spPr>
          <a:xfrm rot="0">
            <a:off x="2775013" y="1409713"/>
            <a:ext cx="6386810" cy="995681"/>
          </a:xfrm>
          <a:prstGeom prst="rect">
            <a:avLst/>
          </a:prstGeom>
        </p:spPr>
        <p:txBody>
          <a:bodyPr anchor="t" rtlCol="false" tIns="0" lIns="0" bIns="0" rIns="0">
            <a:spAutoFit/>
          </a:bodyPr>
          <a:lstStyle/>
          <a:p>
            <a:pPr algn="ctr">
              <a:lnSpc>
                <a:spcPts val="8119"/>
              </a:lnSpc>
              <a:spcBef>
                <a:spcPct val="0"/>
              </a:spcBef>
            </a:pPr>
            <a:r>
              <a:rPr lang="en-US" b="true" sz="5799">
                <a:solidFill>
                  <a:srgbClr val="FDFDFD"/>
                </a:solidFill>
                <a:latin typeface="Montserrat Bold"/>
                <a:ea typeface="Montserrat Bold"/>
                <a:cs typeface="Montserrat Bold"/>
                <a:sym typeface="Montserrat Bold"/>
              </a:rPr>
              <a:t>What’s in a box?</a:t>
            </a:r>
          </a:p>
        </p:txBody>
      </p:sp>
      <p:sp>
        <p:nvSpPr>
          <p:cNvPr name="TextBox 12" id="12"/>
          <p:cNvSpPr txBox="true"/>
          <p:nvPr/>
        </p:nvSpPr>
        <p:spPr>
          <a:xfrm rot="0">
            <a:off x="3221474" y="3829174"/>
            <a:ext cx="5035748"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Shelf-stable milk</a:t>
            </a:r>
          </a:p>
        </p:txBody>
      </p:sp>
      <p:sp>
        <p:nvSpPr>
          <p:cNvPr name="TextBox 13" id="13"/>
          <p:cNvSpPr txBox="true"/>
          <p:nvPr/>
        </p:nvSpPr>
        <p:spPr>
          <a:xfrm rot="0">
            <a:off x="11622208" y="6829031"/>
            <a:ext cx="6550075" cy="738729"/>
          </a:xfrm>
          <a:prstGeom prst="rect">
            <a:avLst/>
          </a:prstGeom>
        </p:spPr>
        <p:txBody>
          <a:bodyPr anchor="t" rtlCol="false" tIns="0" lIns="0" bIns="0" rIns="0">
            <a:spAutoFit/>
          </a:bodyPr>
          <a:lstStyle/>
          <a:p>
            <a:pPr algn="ctr">
              <a:lnSpc>
                <a:spcPts val="6007"/>
              </a:lnSpc>
              <a:spcBef>
                <a:spcPct val="0"/>
              </a:spcBef>
            </a:pPr>
            <a:r>
              <a:rPr lang="en-US" b="true" sz="4291">
                <a:solidFill>
                  <a:srgbClr val="FFFFFF"/>
                </a:solidFill>
                <a:latin typeface="Montserrat Bold"/>
                <a:ea typeface="Montserrat Bold"/>
                <a:cs typeface="Montserrat Bold"/>
                <a:sym typeface="Montserrat Bold"/>
              </a:rPr>
              <a:t>Meat and plant protein</a:t>
            </a:r>
          </a:p>
        </p:txBody>
      </p:sp>
      <p:sp>
        <p:nvSpPr>
          <p:cNvPr name="TextBox 14" id="14"/>
          <p:cNvSpPr txBox="true"/>
          <p:nvPr/>
        </p:nvSpPr>
        <p:spPr>
          <a:xfrm rot="0">
            <a:off x="12132428" y="5240412"/>
            <a:ext cx="4844653"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Breakfast cereal</a:t>
            </a:r>
          </a:p>
        </p:txBody>
      </p:sp>
      <p:sp>
        <p:nvSpPr>
          <p:cNvPr name="TextBox 15" id="15"/>
          <p:cNvSpPr txBox="true"/>
          <p:nvPr/>
        </p:nvSpPr>
        <p:spPr>
          <a:xfrm rot="0">
            <a:off x="12136729" y="3629109"/>
            <a:ext cx="4180731"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Peanut butter</a:t>
            </a:r>
          </a:p>
        </p:txBody>
      </p:sp>
      <p:sp>
        <p:nvSpPr>
          <p:cNvPr name="TextBox 16" id="16"/>
          <p:cNvSpPr txBox="true"/>
          <p:nvPr/>
        </p:nvSpPr>
        <p:spPr>
          <a:xfrm rot="0">
            <a:off x="3328605" y="5372449"/>
            <a:ext cx="1283940"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Rice</a:t>
            </a:r>
          </a:p>
        </p:txBody>
      </p:sp>
      <p:sp>
        <p:nvSpPr>
          <p:cNvPr name="TextBox 17" id="17"/>
          <p:cNvSpPr txBox="true"/>
          <p:nvPr/>
        </p:nvSpPr>
        <p:spPr>
          <a:xfrm rot="0">
            <a:off x="3159745" y="6915723"/>
            <a:ext cx="5074593" cy="752699"/>
          </a:xfrm>
          <a:prstGeom prst="rect">
            <a:avLst/>
          </a:prstGeom>
        </p:spPr>
        <p:txBody>
          <a:bodyPr anchor="t" rtlCol="false" tIns="0" lIns="0" bIns="0" rIns="0">
            <a:spAutoFit/>
          </a:bodyPr>
          <a:lstStyle/>
          <a:p>
            <a:pPr algn="ctr">
              <a:lnSpc>
                <a:spcPts val="6287"/>
              </a:lnSpc>
              <a:spcBef>
                <a:spcPct val="0"/>
              </a:spcBef>
            </a:pPr>
            <a:r>
              <a:rPr lang="en-US" b="true" sz="4491">
                <a:solidFill>
                  <a:srgbClr val="FFFFFF"/>
                </a:solidFill>
                <a:latin typeface="Montserrat Bold"/>
                <a:ea typeface="Montserrat Bold"/>
                <a:cs typeface="Montserrat Bold"/>
                <a:sym typeface="Montserrat Bold"/>
              </a:rPr>
              <a:t>Pasta with sauce</a:t>
            </a:r>
          </a:p>
        </p:txBody>
      </p:sp>
      <p:sp>
        <p:nvSpPr>
          <p:cNvPr name="TextBox 18" id="18"/>
          <p:cNvSpPr txBox="true"/>
          <p:nvPr/>
        </p:nvSpPr>
        <p:spPr>
          <a:xfrm rot="0">
            <a:off x="3053883" y="8464942"/>
            <a:ext cx="7323237" cy="670149"/>
          </a:xfrm>
          <a:prstGeom prst="rect">
            <a:avLst/>
          </a:prstGeom>
        </p:spPr>
        <p:txBody>
          <a:bodyPr anchor="t" rtlCol="false" tIns="0" lIns="0" bIns="0" rIns="0">
            <a:spAutoFit/>
          </a:bodyPr>
          <a:lstStyle/>
          <a:p>
            <a:pPr algn="ctr">
              <a:lnSpc>
                <a:spcPts val="5587"/>
              </a:lnSpc>
              <a:spcBef>
                <a:spcPct val="0"/>
              </a:spcBef>
            </a:pPr>
            <a:r>
              <a:rPr lang="en-US" b="true" sz="3991">
                <a:solidFill>
                  <a:srgbClr val="FFFFFF"/>
                </a:solidFill>
                <a:latin typeface="Montserrat Bold"/>
                <a:ea typeface="Montserrat Bold"/>
                <a:cs typeface="Montserrat Bold"/>
                <a:sym typeface="Montserrat Bold"/>
              </a:rPr>
              <a:t>Assorted fruits and veggies</a:t>
            </a:r>
          </a:p>
        </p:txBody>
      </p:sp>
    </p:spTree>
  </p:cSld>
  <p:clrMapOvr>
    <a:masterClrMapping/>
  </p:clrMapOvr>
</p:sld>
</file>

<file path=ppt/slides/slide92.xml><?xml version="1.0" encoding="utf-8"?>
<p:sld xmlns:p="http://schemas.openxmlformats.org/presentationml/2006/main" xmlns:a="http://schemas.openxmlformats.org/drawingml/2006/main" xmlns:r="http://schemas.openxmlformats.org/officeDocument/2006/relationships">
  <p:cSld>
    <p:bg>
      <p:bgPr>
        <a:solidFill>
          <a:srgbClr val="2E59A8"/>
        </a:solidFill>
      </p:bgPr>
    </p:bg>
    <p:spTree>
      <p:nvGrpSpPr>
        <p:cNvPr id="1" name=""/>
        <p:cNvGrpSpPr/>
        <p:nvPr/>
      </p:nvGrpSpPr>
      <p:grpSpPr>
        <a:xfrm>
          <a:off x="0" y="0"/>
          <a:ext cx="0" cy="0"/>
          <a:chOff x="0" y="0"/>
          <a:chExt cx="0" cy="0"/>
        </a:xfrm>
      </p:grpSpPr>
      <p:sp>
        <p:nvSpPr>
          <p:cNvPr name="Freeform 2" id="2"/>
          <p:cNvSpPr/>
          <p:nvPr/>
        </p:nvSpPr>
        <p:spPr>
          <a:xfrm flipH="false" flipV="false" rot="0">
            <a:off x="3626715" y="710565"/>
            <a:ext cx="10288723" cy="1870199"/>
          </a:xfrm>
          <a:custGeom>
            <a:avLst/>
            <a:gdLst/>
            <a:ahLst/>
            <a:cxnLst/>
            <a:rect r="r" b="b" t="t" l="l"/>
            <a:pathLst>
              <a:path h="1870199" w="10288723">
                <a:moveTo>
                  <a:pt x="0" y="0"/>
                </a:moveTo>
                <a:lnTo>
                  <a:pt x="10288722" y="0"/>
                </a:lnTo>
                <a:lnTo>
                  <a:pt x="10288722" y="1870199"/>
                </a:lnTo>
                <a:lnTo>
                  <a:pt x="0" y="1870199"/>
                </a:lnTo>
                <a:lnTo>
                  <a:pt x="0" y="0"/>
                </a:lnTo>
                <a:close/>
              </a:path>
            </a:pathLst>
          </a:custGeom>
          <a:blipFill>
            <a:blip r:embed="rId2"/>
            <a:stretch>
              <a:fillRect l="0" t="-7764" r="0" b="-7764"/>
            </a:stretch>
          </a:blipFill>
        </p:spPr>
      </p:sp>
      <p:sp>
        <p:nvSpPr>
          <p:cNvPr name="TextBox 3" id="3"/>
          <p:cNvSpPr txBox="true"/>
          <p:nvPr/>
        </p:nvSpPr>
        <p:spPr>
          <a:xfrm rot="0">
            <a:off x="5592652" y="3486130"/>
            <a:ext cx="5701280" cy="5647328"/>
          </a:xfrm>
          <a:prstGeom prst="rect">
            <a:avLst/>
          </a:prstGeom>
        </p:spPr>
        <p:txBody>
          <a:bodyPr anchor="t" rtlCol="false" tIns="0" lIns="0" bIns="0" rIns="0">
            <a:spAutoFit/>
          </a:bodyPr>
          <a:lstStyle/>
          <a:p>
            <a:pPr algn="ctr">
              <a:lnSpc>
                <a:spcPts val="3640"/>
              </a:lnSpc>
            </a:pPr>
            <a:r>
              <a:rPr lang="en-US" b="true" sz="2600">
                <a:solidFill>
                  <a:srgbClr val="FFDE82"/>
                </a:solidFill>
                <a:latin typeface="Canva Sans Bold"/>
                <a:ea typeface="Canva Sans Bold"/>
                <a:cs typeface="Canva Sans Bold"/>
                <a:sym typeface="Canva Sans Bold"/>
              </a:rPr>
              <a:t>Missouri</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Andrew County Ministries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Community Services, Inc. (Tarkio)</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East Ridge Manor</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Chilton Apartments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King Hill Apartments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Saint Francis Apartments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Village East Towers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Wesley Senior Towers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Woodbine Meadows</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Caldwell County FP</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First Baptist Church of Polo</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Second Harvest Community FB</a:t>
            </a:r>
          </a:p>
        </p:txBody>
      </p:sp>
      <p:grpSp>
        <p:nvGrpSpPr>
          <p:cNvPr name="Group 4" id="4"/>
          <p:cNvGrpSpPr/>
          <p:nvPr/>
        </p:nvGrpSpPr>
        <p:grpSpPr>
          <a:xfrm rot="0">
            <a:off x="217552" y="5811782"/>
            <a:ext cx="4746533" cy="4475218"/>
            <a:chOff x="0" y="0"/>
            <a:chExt cx="6328711" cy="5966957"/>
          </a:xfrm>
        </p:grpSpPr>
        <p:sp>
          <p:nvSpPr>
            <p:cNvPr name="Freeform 5" id="5"/>
            <p:cNvSpPr/>
            <p:nvPr/>
          </p:nvSpPr>
          <p:spPr>
            <a:xfrm flipH="false" flipV="false" rot="0">
              <a:off x="299295" y="849490"/>
              <a:ext cx="6029416" cy="5117467"/>
            </a:xfrm>
            <a:custGeom>
              <a:avLst/>
              <a:gdLst/>
              <a:ahLst/>
              <a:cxnLst/>
              <a:rect r="r" b="b" t="t" l="l"/>
              <a:pathLst>
                <a:path h="5117467" w="6029416">
                  <a:moveTo>
                    <a:pt x="0" y="0"/>
                  </a:moveTo>
                  <a:lnTo>
                    <a:pt x="6029416" y="0"/>
                  </a:lnTo>
                  <a:lnTo>
                    <a:pt x="6029416" y="5117467"/>
                  </a:lnTo>
                  <a:lnTo>
                    <a:pt x="0" y="51174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621578" y="557080"/>
              <a:ext cx="621578" cy="849490"/>
            </a:xfrm>
            <a:custGeom>
              <a:avLst/>
              <a:gdLst/>
              <a:ahLst/>
              <a:cxnLst/>
              <a:rect r="r" b="b" t="t" l="l"/>
              <a:pathLst>
                <a:path h="849490" w="621578">
                  <a:moveTo>
                    <a:pt x="0" y="0"/>
                  </a:moveTo>
                  <a:lnTo>
                    <a:pt x="621579" y="0"/>
                  </a:lnTo>
                  <a:lnTo>
                    <a:pt x="621579" y="849491"/>
                  </a:lnTo>
                  <a:lnTo>
                    <a:pt x="0" y="849491"/>
                  </a:lnTo>
                  <a:lnTo>
                    <a:pt x="0" y="0"/>
                  </a:lnTo>
                  <a:close/>
                </a:path>
              </a:pathLst>
            </a:custGeom>
            <a:blipFill>
              <a:blip r:embed="rId3">
                <a:extLst>
                  <a:ext uri="{96DAC541-7B7A-43D3-8B79-37D633B846F1}">
                    <asvg:svgBlip xmlns:asvg="http://schemas.microsoft.com/office/drawing/2016/SVG/main" r:embed="rId4"/>
                  </a:ext>
                </a:extLst>
              </a:blip>
              <a:stretch>
                <a:fillRect l="-399158" t="-202905" r="-470858" b="-299510"/>
              </a:stretch>
            </a:blipFill>
          </p:spPr>
        </p:sp>
        <p:sp>
          <p:nvSpPr>
            <p:cNvPr name="Freeform 7" id="7"/>
            <p:cNvSpPr/>
            <p:nvPr/>
          </p:nvSpPr>
          <p:spPr>
            <a:xfrm flipH="false" flipV="false" rot="0">
              <a:off x="2859496" y="0"/>
              <a:ext cx="621578" cy="849490"/>
            </a:xfrm>
            <a:custGeom>
              <a:avLst/>
              <a:gdLst/>
              <a:ahLst/>
              <a:cxnLst/>
              <a:rect r="r" b="b" t="t" l="l"/>
              <a:pathLst>
                <a:path h="849490" w="621578">
                  <a:moveTo>
                    <a:pt x="0" y="0"/>
                  </a:moveTo>
                  <a:lnTo>
                    <a:pt x="621578" y="0"/>
                  </a:lnTo>
                  <a:lnTo>
                    <a:pt x="621578" y="849490"/>
                  </a:lnTo>
                  <a:lnTo>
                    <a:pt x="0" y="849490"/>
                  </a:lnTo>
                  <a:lnTo>
                    <a:pt x="0" y="0"/>
                  </a:lnTo>
                  <a:close/>
                </a:path>
              </a:pathLst>
            </a:custGeom>
            <a:blipFill>
              <a:blip r:embed="rId3">
                <a:extLst>
                  <a:ext uri="{96DAC541-7B7A-43D3-8B79-37D633B846F1}">
                    <asvg:svgBlip xmlns:asvg="http://schemas.microsoft.com/office/drawing/2016/SVG/main" r:embed="rId4"/>
                  </a:ext>
                </a:extLst>
              </a:blip>
              <a:stretch>
                <a:fillRect l="-399158" t="-202905" r="-470858" b="-299510"/>
              </a:stretch>
            </a:blipFill>
          </p:spPr>
        </p:sp>
        <p:sp>
          <p:nvSpPr>
            <p:cNvPr name="Freeform 8" id="8"/>
            <p:cNvSpPr/>
            <p:nvPr/>
          </p:nvSpPr>
          <p:spPr>
            <a:xfrm flipH="false" flipV="false" rot="0">
              <a:off x="0" y="2558733"/>
              <a:ext cx="621578" cy="849490"/>
            </a:xfrm>
            <a:custGeom>
              <a:avLst/>
              <a:gdLst/>
              <a:ahLst/>
              <a:cxnLst/>
              <a:rect r="r" b="b" t="t" l="l"/>
              <a:pathLst>
                <a:path h="849490" w="621578">
                  <a:moveTo>
                    <a:pt x="0" y="0"/>
                  </a:moveTo>
                  <a:lnTo>
                    <a:pt x="621578" y="0"/>
                  </a:lnTo>
                  <a:lnTo>
                    <a:pt x="621578" y="849491"/>
                  </a:lnTo>
                  <a:lnTo>
                    <a:pt x="0" y="849491"/>
                  </a:lnTo>
                  <a:lnTo>
                    <a:pt x="0" y="0"/>
                  </a:lnTo>
                  <a:close/>
                </a:path>
              </a:pathLst>
            </a:custGeom>
            <a:blipFill>
              <a:blip r:embed="rId3">
                <a:extLst>
                  <a:ext uri="{96DAC541-7B7A-43D3-8B79-37D633B846F1}">
                    <asvg:svgBlip xmlns:asvg="http://schemas.microsoft.com/office/drawing/2016/SVG/main" r:embed="rId4"/>
                  </a:ext>
                </a:extLst>
              </a:blip>
              <a:stretch>
                <a:fillRect l="-399158" t="-202905" r="-470858" b="-299510"/>
              </a:stretch>
            </a:blipFill>
          </p:spPr>
        </p:sp>
        <p:sp>
          <p:nvSpPr>
            <p:cNvPr name="Freeform 9" id="9"/>
            <p:cNvSpPr/>
            <p:nvPr/>
          </p:nvSpPr>
          <p:spPr>
            <a:xfrm flipH="false" flipV="false" rot="0">
              <a:off x="3684039" y="4170612"/>
              <a:ext cx="621578" cy="849490"/>
            </a:xfrm>
            <a:custGeom>
              <a:avLst/>
              <a:gdLst/>
              <a:ahLst/>
              <a:cxnLst/>
              <a:rect r="r" b="b" t="t" l="l"/>
              <a:pathLst>
                <a:path h="849490" w="621578">
                  <a:moveTo>
                    <a:pt x="0" y="0"/>
                  </a:moveTo>
                  <a:lnTo>
                    <a:pt x="621578" y="0"/>
                  </a:lnTo>
                  <a:lnTo>
                    <a:pt x="621578" y="849490"/>
                  </a:lnTo>
                  <a:lnTo>
                    <a:pt x="0" y="849490"/>
                  </a:lnTo>
                  <a:lnTo>
                    <a:pt x="0" y="0"/>
                  </a:lnTo>
                  <a:close/>
                </a:path>
              </a:pathLst>
            </a:custGeom>
            <a:blipFill>
              <a:blip r:embed="rId3">
                <a:extLst>
                  <a:ext uri="{96DAC541-7B7A-43D3-8B79-37D633B846F1}">
                    <asvg:svgBlip xmlns:asvg="http://schemas.microsoft.com/office/drawing/2016/SVG/main" r:embed="rId4"/>
                  </a:ext>
                </a:extLst>
              </a:blip>
              <a:stretch>
                <a:fillRect l="-399158" t="-202905" r="-470858" b="-299510"/>
              </a:stretch>
            </a:blipFill>
          </p:spPr>
        </p:sp>
        <p:sp>
          <p:nvSpPr>
            <p:cNvPr name="Freeform 10" id="10"/>
            <p:cNvSpPr/>
            <p:nvPr/>
          </p:nvSpPr>
          <p:spPr>
            <a:xfrm flipH="false" flipV="false" rot="0">
              <a:off x="905987" y="4275804"/>
              <a:ext cx="1205549" cy="464208"/>
            </a:xfrm>
            <a:custGeom>
              <a:avLst/>
              <a:gdLst/>
              <a:ahLst/>
              <a:cxnLst/>
              <a:rect r="r" b="b" t="t" l="l"/>
              <a:pathLst>
                <a:path h="464208" w="1205549">
                  <a:moveTo>
                    <a:pt x="0" y="0"/>
                  </a:moveTo>
                  <a:lnTo>
                    <a:pt x="1205549" y="0"/>
                  </a:lnTo>
                  <a:lnTo>
                    <a:pt x="1205549" y="464208"/>
                  </a:lnTo>
                  <a:lnTo>
                    <a:pt x="0" y="464208"/>
                  </a:lnTo>
                  <a:lnTo>
                    <a:pt x="0" y="0"/>
                  </a:lnTo>
                  <a:close/>
                </a:path>
              </a:pathLst>
            </a:custGeom>
            <a:blipFill>
              <a:blip r:embed="rId5"/>
              <a:stretch>
                <a:fillRect l="-4757" t="0" r="-4757" b="0"/>
              </a:stretch>
            </a:blipFill>
          </p:spPr>
        </p:sp>
      </p:grpSp>
      <p:sp>
        <p:nvSpPr>
          <p:cNvPr name="TextBox 11" id="11"/>
          <p:cNvSpPr txBox="true"/>
          <p:nvPr/>
        </p:nvSpPr>
        <p:spPr>
          <a:xfrm rot="0">
            <a:off x="4111364" y="1090674"/>
            <a:ext cx="9539436" cy="995681"/>
          </a:xfrm>
          <a:prstGeom prst="rect">
            <a:avLst/>
          </a:prstGeom>
        </p:spPr>
        <p:txBody>
          <a:bodyPr anchor="t" rtlCol="false" tIns="0" lIns="0" bIns="0" rIns="0">
            <a:spAutoFit/>
          </a:bodyPr>
          <a:lstStyle/>
          <a:p>
            <a:pPr algn="ctr">
              <a:lnSpc>
                <a:spcPts val="8119"/>
              </a:lnSpc>
            </a:pPr>
            <a:r>
              <a:rPr lang="en-US" b="true" sz="5799">
                <a:solidFill>
                  <a:srgbClr val="2E59A8"/>
                </a:solidFill>
                <a:latin typeface="Montserrat Bold"/>
                <a:ea typeface="Montserrat Bold"/>
                <a:cs typeface="Montserrat Bold"/>
                <a:sym typeface="Montserrat Bold"/>
              </a:rPr>
              <a:t>Where do we distribute?</a:t>
            </a:r>
          </a:p>
        </p:txBody>
      </p:sp>
      <p:sp>
        <p:nvSpPr>
          <p:cNvPr name="TextBox 12" id="12"/>
          <p:cNvSpPr txBox="true"/>
          <p:nvPr/>
        </p:nvSpPr>
        <p:spPr>
          <a:xfrm rot="0">
            <a:off x="11293933" y="3486130"/>
            <a:ext cx="6877653" cy="5647328"/>
          </a:xfrm>
          <a:prstGeom prst="rect">
            <a:avLst/>
          </a:prstGeom>
        </p:spPr>
        <p:txBody>
          <a:bodyPr anchor="t" rtlCol="false" tIns="0" lIns="0" bIns="0" rIns="0">
            <a:spAutoFit/>
          </a:bodyPr>
          <a:lstStyle/>
          <a:p>
            <a:pPr algn="ctr">
              <a:lnSpc>
                <a:spcPts val="3640"/>
              </a:lnSpc>
            </a:pPr>
            <a:r>
              <a:rPr lang="en-US" b="true" sz="2600">
                <a:solidFill>
                  <a:srgbClr val="FFDE82"/>
                </a:solidFill>
                <a:latin typeface="Canva Sans Bold"/>
                <a:ea typeface="Canva Sans Bold"/>
                <a:cs typeface="Canva Sans Bold"/>
                <a:sym typeface="Canva Sans Bold"/>
              </a:rPr>
              <a:t>Missouri</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Cameron Food Pantry</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Grace Trimble</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7</a:t>
            </a:r>
            <a:r>
              <a:rPr lang="en-US" b="true" sz="2491">
                <a:solidFill>
                  <a:srgbClr val="FFDE82"/>
                </a:solidFill>
                <a:latin typeface="Canva Sans Bold"/>
                <a:ea typeface="Canva Sans Bold"/>
                <a:cs typeface="Canva Sans Bold"/>
                <a:sym typeface="Canva Sans Bold"/>
              </a:rPr>
              <a:t>th</a:t>
            </a:r>
            <a:r>
              <a:rPr lang="en-US" b="true" sz="2491">
                <a:solidFill>
                  <a:srgbClr val="FFDE82"/>
                </a:solidFill>
                <a:latin typeface="Canva Sans Bold"/>
                <a:ea typeface="Canva Sans Bold"/>
                <a:cs typeface="Canva Sans Bold"/>
                <a:sym typeface="Canva Sans Bold"/>
              </a:rPr>
              <a:t> Day Adventist FP</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Dekalb Senior Center</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Albany Ministerial Alliance</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Community Food Bank of Grundy County</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Harrison County FP</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Community Service, Inc. (Mound City)</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Impact Mission Center</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Mercer County Senior Center</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Maryvile FP (Ministry Center)</a:t>
            </a:r>
          </a:p>
          <a:p>
            <a:pPr algn="ctr" marL="537973" indent="-268986" lvl="1">
              <a:lnSpc>
                <a:spcPts val="3488"/>
              </a:lnSpc>
              <a:buFont typeface="Arial"/>
              <a:buChar char="•"/>
            </a:pPr>
            <a:r>
              <a:rPr lang="en-US" b="true" sz="2491">
                <a:solidFill>
                  <a:srgbClr val="FFDE82"/>
                </a:solidFill>
                <a:latin typeface="Canva Sans Bold"/>
                <a:ea typeface="Canva Sans Bold"/>
                <a:cs typeface="Canva Sans Bold"/>
                <a:sym typeface="Canva Sans Bold"/>
              </a:rPr>
              <a:t>City of Skidmore</a:t>
            </a:r>
          </a:p>
        </p:txBody>
      </p:sp>
      <p:sp>
        <p:nvSpPr>
          <p:cNvPr name="TextBox 13" id="13"/>
          <p:cNvSpPr txBox="true"/>
          <p:nvPr/>
        </p:nvSpPr>
        <p:spPr>
          <a:xfrm rot="0">
            <a:off x="0" y="3495655"/>
            <a:ext cx="5190532" cy="2189871"/>
          </a:xfrm>
          <a:prstGeom prst="rect">
            <a:avLst/>
          </a:prstGeom>
        </p:spPr>
        <p:txBody>
          <a:bodyPr anchor="t" rtlCol="false" tIns="0" lIns="0" bIns="0" rIns="0">
            <a:spAutoFit/>
          </a:bodyPr>
          <a:lstStyle/>
          <a:p>
            <a:pPr algn="ctr">
              <a:lnSpc>
                <a:spcPts val="3675"/>
              </a:lnSpc>
            </a:pPr>
            <a:r>
              <a:rPr lang="en-US" b="true" sz="2625">
                <a:solidFill>
                  <a:srgbClr val="FFFFFF"/>
                </a:solidFill>
                <a:latin typeface="Canva Sans Bold"/>
                <a:ea typeface="Canva Sans Bold"/>
                <a:cs typeface="Canva Sans Bold"/>
                <a:sym typeface="Canva Sans Bold"/>
              </a:rPr>
              <a:t>Kansas</a:t>
            </a:r>
          </a:p>
          <a:p>
            <a:pPr algn="ctr" marL="543248" indent="-271624" lvl="1">
              <a:lnSpc>
                <a:spcPts val="3522"/>
              </a:lnSpc>
              <a:buFont typeface="Arial"/>
              <a:buChar char="•"/>
            </a:pPr>
            <a:r>
              <a:rPr lang="en-US" b="true" sz="2516">
                <a:solidFill>
                  <a:srgbClr val="FFFFFF"/>
                </a:solidFill>
                <a:latin typeface="Canva Sans Bold"/>
                <a:ea typeface="Canva Sans Bold"/>
                <a:cs typeface="Canva Sans Bold"/>
                <a:sym typeface="Canva Sans Bold"/>
              </a:rPr>
              <a:t>Catholic Charities of Atchison</a:t>
            </a:r>
          </a:p>
          <a:p>
            <a:pPr algn="ctr" marL="543248" indent="-271624" lvl="1">
              <a:lnSpc>
                <a:spcPts val="3522"/>
              </a:lnSpc>
              <a:buFont typeface="Arial"/>
              <a:buChar char="•"/>
            </a:pPr>
            <a:r>
              <a:rPr lang="en-US" b="true" sz="2516">
                <a:solidFill>
                  <a:srgbClr val="FFFFFF"/>
                </a:solidFill>
                <a:latin typeface="Canva Sans Bold"/>
                <a:ea typeface="Canva Sans Bold"/>
                <a:cs typeface="Canva Sans Bold"/>
                <a:sym typeface="Canva Sans Bold"/>
              </a:rPr>
              <a:t>Trinity Center FP</a:t>
            </a:r>
          </a:p>
          <a:p>
            <a:pPr algn="ctr" marL="543248" indent="-271624" lvl="1">
              <a:lnSpc>
                <a:spcPts val="3522"/>
              </a:lnSpc>
              <a:buFont typeface="Arial"/>
              <a:buChar char="•"/>
            </a:pPr>
            <a:r>
              <a:rPr lang="en-US" b="true" sz="2516">
                <a:solidFill>
                  <a:srgbClr val="FFFFFF"/>
                </a:solidFill>
                <a:latin typeface="Canva Sans Bold"/>
                <a:ea typeface="Canva Sans Bold"/>
                <a:cs typeface="Canva Sans Bold"/>
                <a:sym typeface="Canva Sans Bold"/>
              </a:rPr>
              <a:t>South Brown FP</a:t>
            </a:r>
          </a:p>
          <a:p>
            <a:pPr algn="ctr" marL="543248" indent="-271624" lvl="1">
              <a:lnSpc>
                <a:spcPts val="3522"/>
              </a:lnSpc>
              <a:buFont typeface="Arial"/>
              <a:buChar char="•"/>
            </a:pPr>
            <a:r>
              <a:rPr lang="en-US" b="true" sz="2516">
                <a:solidFill>
                  <a:srgbClr val="FFFFFF"/>
                </a:solidFill>
                <a:latin typeface="Canva Sans Bold"/>
                <a:ea typeface="Canva Sans Bold"/>
                <a:cs typeface="Canva Sans Bold"/>
                <a:sym typeface="Canva Sans Bold"/>
              </a:rPr>
              <a:t>New Life Church</a:t>
            </a:r>
          </a:p>
        </p:txBody>
      </p:sp>
    </p:spTree>
  </p:cSld>
  <p:clrMapOvr>
    <a:masterClrMapping/>
  </p:clrMapOvr>
</p:sld>
</file>

<file path=ppt/slides/slide93.xml><?xml version="1.0" encoding="utf-8"?>
<p:sld xmlns:p="http://schemas.openxmlformats.org/presentationml/2006/main" xmlns:a="http://schemas.openxmlformats.org/drawingml/2006/main" xmlns:r="http://schemas.openxmlformats.org/officeDocument/2006/relationships">
  <p:cSld>
    <p:bg>
      <p:bgPr>
        <a:solidFill>
          <a:srgbClr val="2E59A8"/>
        </a:solidFill>
      </p:bgPr>
    </p:bg>
    <p:spTree>
      <p:nvGrpSpPr>
        <p:cNvPr id="1" name=""/>
        <p:cNvGrpSpPr/>
        <p:nvPr/>
      </p:nvGrpSpPr>
      <p:grpSpPr>
        <a:xfrm>
          <a:off x="0" y="0"/>
          <a:ext cx="0" cy="0"/>
          <a:chOff x="0" y="0"/>
          <a:chExt cx="0" cy="0"/>
        </a:xfrm>
      </p:grpSpPr>
      <p:sp>
        <p:nvSpPr>
          <p:cNvPr name="Freeform 2" id="2"/>
          <p:cNvSpPr/>
          <p:nvPr/>
        </p:nvSpPr>
        <p:spPr>
          <a:xfrm flipH="false" flipV="false" rot="0">
            <a:off x="238289" y="269874"/>
            <a:ext cx="11301259" cy="2373264"/>
          </a:xfrm>
          <a:custGeom>
            <a:avLst/>
            <a:gdLst/>
            <a:ahLst/>
            <a:cxnLst/>
            <a:rect r="r" b="b" t="t" l="l"/>
            <a:pathLst>
              <a:path h="2373264" w="11301259">
                <a:moveTo>
                  <a:pt x="0" y="0"/>
                </a:moveTo>
                <a:lnTo>
                  <a:pt x="11301259" y="0"/>
                </a:lnTo>
                <a:lnTo>
                  <a:pt x="11301259" y="2373265"/>
                </a:lnTo>
                <a:lnTo>
                  <a:pt x="0" y="2373265"/>
                </a:lnTo>
                <a:lnTo>
                  <a:pt x="0" y="0"/>
                </a:lnTo>
                <a:close/>
              </a:path>
            </a:pathLst>
          </a:custGeom>
          <a:blipFill>
            <a:blip r:embed="rId2"/>
            <a:stretch>
              <a:fillRect l="0" t="0" r="0" b="0"/>
            </a:stretch>
          </a:blipFill>
        </p:spPr>
      </p:sp>
      <p:sp>
        <p:nvSpPr>
          <p:cNvPr name="Freeform 3" id="3"/>
          <p:cNvSpPr/>
          <p:nvPr/>
        </p:nvSpPr>
        <p:spPr>
          <a:xfrm flipH="false" flipV="false" rot="0">
            <a:off x="10696931" y="2863307"/>
            <a:ext cx="5427194" cy="4114800"/>
          </a:xfrm>
          <a:custGeom>
            <a:avLst/>
            <a:gdLst/>
            <a:ahLst/>
            <a:cxnLst/>
            <a:rect r="r" b="b" t="t" l="l"/>
            <a:pathLst>
              <a:path h="4114800" w="5427194">
                <a:moveTo>
                  <a:pt x="0" y="0"/>
                </a:moveTo>
                <a:lnTo>
                  <a:pt x="5427195" y="0"/>
                </a:lnTo>
                <a:lnTo>
                  <a:pt x="54271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47563" y="3137726"/>
            <a:ext cx="8448981" cy="5693091"/>
          </a:xfrm>
          <a:prstGeom prst="rect">
            <a:avLst/>
          </a:prstGeom>
        </p:spPr>
        <p:txBody>
          <a:bodyPr anchor="t" rtlCol="false" tIns="0" lIns="0" bIns="0" rIns="0">
            <a:spAutoFit/>
          </a:bodyPr>
          <a:lstStyle/>
          <a:p>
            <a:pPr algn="l" marL="1157777" indent="-578888" lvl="1">
              <a:lnSpc>
                <a:spcPts val="7507"/>
              </a:lnSpc>
              <a:buFont typeface="Arial"/>
              <a:buChar char="•"/>
            </a:pPr>
            <a:r>
              <a:rPr lang="en-US" b="true" sz="5362">
                <a:solidFill>
                  <a:srgbClr val="FFFFFF"/>
                </a:solidFill>
                <a:latin typeface="Montserrat Bold"/>
                <a:ea typeface="Montserrat Bold"/>
                <a:cs typeface="Montserrat Bold"/>
                <a:sym typeface="Montserrat Bold"/>
              </a:rPr>
              <a:t>Outreach</a:t>
            </a:r>
          </a:p>
          <a:p>
            <a:pPr algn="l" marL="1157777" indent="-578888" lvl="1">
              <a:lnSpc>
                <a:spcPts val="7507"/>
              </a:lnSpc>
              <a:buFont typeface="Arial"/>
              <a:buChar char="•"/>
            </a:pPr>
            <a:r>
              <a:rPr lang="en-US" b="true" sz="5362">
                <a:solidFill>
                  <a:srgbClr val="FFFFFF"/>
                </a:solidFill>
                <a:latin typeface="Montserrat Bold"/>
                <a:ea typeface="Montserrat Bold"/>
                <a:cs typeface="Montserrat Bold"/>
                <a:sym typeface="Montserrat Bold"/>
              </a:rPr>
              <a:t>Food storage safety</a:t>
            </a:r>
          </a:p>
          <a:p>
            <a:pPr algn="l" marL="1157777" indent="-578888" lvl="1">
              <a:lnSpc>
                <a:spcPts val="7507"/>
              </a:lnSpc>
              <a:buFont typeface="Arial"/>
              <a:buChar char="•"/>
            </a:pPr>
            <a:r>
              <a:rPr lang="en-US" b="true" sz="5362">
                <a:solidFill>
                  <a:srgbClr val="FFFFFF"/>
                </a:solidFill>
                <a:latin typeface="Montserrat Bold"/>
                <a:ea typeface="Montserrat Bold"/>
                <a:cs typeface="Montserrat Bold"/>
                <a:sym typeface="Montserrat Bold"/>
              </a:rPr>
              <a:t>Distribution</a:t>
            </a:r>
          </a:p>
          <a:p>
            <a:pPr algn="l" marL="1157777" indent="-578888" lvl="1">
              <a:lnSpc>
                <a:spcPts val="7507"/>
              </a:lnSpc>
              <a:buFont typeface="Arial"/>
              <a:buChar char="•"/>
            </a:pPr>
            <a:r>
              <a:rPr lang="en-US" b="true" sz="5362">
                <a:solidFill>
                  <a:srgbClr val="FFFFFF"/>
                </a:solidFill>
                <a:latin typeface="Montserrat Bold"/>
                <a:ea typeface="Montserrat Bold"/>
                <a:cs typeface="Montserrat Bold"/>
                <a:sym typeface="Montserrat Bold"/>
              </a:rPr>
              <a:t>Reporting</a:t>
            </a:r>
          </a:p>
          <a:p>
            <a:pPr algn="l" marL="1157777" indent="-578888" lvl="1">
              <a:lnSpc>
                <a:spcPts val="7507"/>
              </a:lnSpc>
              <a:buFont typeface="Arial"/>
              <a:buChar char="•"/>
            </a:pPr>
            <a:r>
              <a:rPr lang="en-US" b="true" sz="5362">
                <a:solidFill>
                  <a:srgbClr val="FFFFFF"/>
                </a:solidFill>
                <a:latin typeface="Montserrat Bold"/>
                <a:ea typeface="Montserrat Bold"/>
                <a:cs typeface="Montserrat Bold"/>
                <a:sym typeface="Montserrat Bold"/>
              </a:rPr>
              <a:t>Great communication</a:t>
            </a:r>
          </a:p>
        </p:txBody>
      </p:sp>
      <p:sp>
        <p:nvSpPr>
          <p:cNvPr name="TextBox 5" id="5"/>
          <p:cNvSpPr txBox="true"/>
          <p:nvPr/>
        </p:nvSpPr>
        <p:spPr>
          <a:xfrm rot="0">
            <a:off x="3577382" y="691217"/>
            <a:ext cx="4338638" cy="1111251"/>
          </a:xfrm>
          <a:prstGeom prst="rect">
            <a:avLst/>
          </a:prstGeom>
        </p:spPr>
        <p:txBody>
          <a:bodyPr anchor="t" rtlCol="false" tIns="0" lIns="0" bIns="0" rIns="0">
            <a:spAutoFit/>
          </a:bodyPr>
          <a:lstStyle/>
          <a:p>
            <a:pPr algn="ctr">
              <a:lnSpc>
                <a:spcPts val="9099"/>
              </a:lnSpc>
            </a:pPr>
            <a:r>
              <a:rPr lang="en-US" b="true" sz="6499">
                <a:solidFill>
                  <a:srgbClr val="2E59A8"/>
                </a:solidFill>
                <a:latin typeface="Montserrat Bold"/>
                <a:ea typeface="Montserrat Bold"/>
                <a:cs typeface="Montserrat Bold"/>
                <a:sym typeface="Montserrat Bold"/>
              </a:rPr>
              <a:t>Your Role:</a:t>
            </a:r>
          </a:p>
        </p:txBody>
      </p:sp>
      <p:sp>
        <p:nvSpPr>
          <p:cNvPr name="TextBox 6" id="6"/>
          <p:cNvSpPr txBox="true"/>
          <p:nvPr/>
        </p:nvSpPr>
        <p:spPr>
          <a:xfrm rot="0">
            <a:off x="8533057" y="7111457"/>
            <a:ext cx="9754943" cy="1782670"/>
          </a:xfrm>
          <a:prstGeom prst="rect">
            <a:avLst/>
          </a:prstGeom>
        </p:spPr>
        <p:txBody>
          <a:bodyPr anchor="t" rtlCol="false" tIns="0" lIns="0" bIns="0" rIns="0">
            <a:spAutoFit/>
          </a:bodyPr>
          <a:lstStyle/>
          <a:p>
            <a:pPr algn="ctr">
              <a:lnSpc>
                <a:spcPts val="7267"/>
              </a:lnSpc>
              <a:spcBef>
                <a:spcPct val="0"/>
              </a:spcBef>
            </a:pPr>
            <a:r>
              <a:rPr lang="en-US" b="true" sz="5191">
                <a:solidFill>
                  <a:srgbClr val="FEC20E"/>
                </a:solidFill>
                <a:latin typeface="Montserrat Bold"/>
                <a:ea typeface="Montserrat Bold"/>
                <a:cs typeface="Montserrat Bold"/>
                <a:sym typeface="Montserrat Bold"/>
              </a:rPr>
              <a:t>We can’t do this without you!</a:t>
            </a:r>
          </a:p>
        </p:txBody>
      </p:sp>
    </p:spTree>
  </p:cSld>
  <p:clrMapOvr>
    <a:masterClrMapping/>
  </p:clrMapOvr>
</p:sld>
</file>

<file path=ppt/slides/slide94.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3415984" y="6232128"/>
            <a:ext cx="11456032" cy="1103259"/>
          </a:xfrm>
          <a:prstGeom prst="rect">
            <a:avLst/>
          </a:prstGeom>
        </p:spPr>
        <p:txBody>
          <a:bodyPr anchor="t" rtlCol="false" tIns="0" lIns="0" bIns="0" rIns="0">
            <a:spAutoFit/>
          </a:bodyPr>
          <a:lstStyle/>
          <a:p>
            <a:pPr algn="ctr">
              <a:lnSpc>
                <a:spcPts val="9015"/>
              </a:lnSpc>
            </a:pPr>
            <a:r>
              <a:rPr lang="en-US" b="true" sz="6439">
                <a:solidFill>
                  <a:srgbClr val="3A2059"/>
                </a:solidFill>
                <a:latin typeface="Amiko Bold"/>
                <a:ea typeface="Amiko Bold"/>
                <a:cs typeface="Amiko Bold"/>
                <a:sym typeface="Amiko Bold"/>
              </a:rPr>
              <a:t>with Faith</a:t>
            </a:r>
          </a:p>
        </p:txBody>
      </p:sp>
      <p:sp>
        <p:nvSpPr>
          <p:cNvPr name="Freeform 3" id="3"/>
          <p:cNvSpPr/>
          <p:nvPr/>
        </p:nvSpPr>
        <p:spPr>
          <a:xfrm flipH="false" flipV="false" rot="1710104">
            <a:off x="11305569" y="-658532"/>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80000">
            <a:off x="-1544048" y="-158088"/>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375306">
            <a:off x="4850334"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00000">
            <a:off x="5189931" y="-604935"/>
            <a:ext cx="2531431" cy="2103389"/>
          </a:xfrm>
          <a:custGeom>
            <a:avLst/>
            <a:gdLst/>
            <a:ahLst/>
            <a:cxnLst/>
            <a:rect r="r" b="b" t="t" l="l"/>
            <a:pathLst>
              <a:path h="2103389" w="2531431">
                <a:moveTo>
                  <a:pt x="0" y="0"/>
                </a:moveTo>
                <a:lnTo>
                  <a:pt x="2531432" y="0"/>
                </a:lnTo>
                <a:lnTo>
                  <a:pt x="2531432" y="2103389"/>
                </a:lnTo>
                <a:lnTo>
                  <a:pt x="0" y="21033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2100000">
            <a:off x="15947238" y="293329"/>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160000">
            <a:off x="-1351265" y="6287125"/>
            <a:ext cx="5010099" cy="3443304"/>
          </a:xfrm>
          <a:custGeom>
            <a:avLst/>
            <a:gdLst/>
            <a:ahLst/>
            <a:cxnLst/>
            <a:rect r="r" b="b" t="t" l="l"/>
            <a:pathLst>
              <a:path h="3443304" w="5010099">
                <a:moveTo>
                  <a:pt x="0" y="0"/>
                </a:moveTo>
                <a:lnTo>
                  <a:pt x="5010098" y="0"/>
                </a:lnTo>
                <a:lnTo>
                  <a:pt x="5010098"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3595456" y="1790210"/>
            <a:ext cx="2647150" cy="1044908"/>
          </a:xfrm>
          <a:custGeom>
            <a:avLst/>
            <a:gdLst/>
            <a:ahLst/>
            <a:cxnLst/>
            <a:rect r="r" b="b" t="t" l="l"/>
            <a:pathLst>
              <a:path h="1044908" w="2647150">
                <a:moveTo>
                  <a:pt x="0" y="0"/>
                </a:moveTo>
                <a:lnTo>
                  <a:pt x="2647150" y="0"/>
                </a:lnTo>
                <a:lnTo>
                  <a:pt x="2647150" y="1044908"/>
                </a:lnTo>
                <a:lnTo>
                  <a:pt x="0" y="1044908"/>
                </a:lnTo>
                <a:lnTo>
                  <a:pt x="0" y="0"/>
                </a:lnTo>
                <a:close/>
              </a:path>
            </a:pathLst>
          </a:custGeom>
          <a:blipFill>
            <a:blip r:embed="rId18"/>
            <a:stretch>
              <a:fillRect l="0" t="0" r="-9339" b="0"/>
            </a:stretch>
          </a:blipFill>
        </p:spPr>
      </p:sp>
      <p:sp>
        <p:nvSpPr>
          <p:cNvPr name="Freeform 12" id="12"/>
          <p:cNvSpPr/>
          <p:nvPr/>
        </p:nvSpPr>
        <p:spPr>
          <a:xfrm flipH="false" flipV="false" rot="0">
            <a:off x="12231886" y="1765565"/>
            <a:ext cx="2681586" cy="1062251"/>
          </a:xfrm>
          <a:custGeom>
            <a:avLst/>
            <a:gdLst/>
            <a:ahLst/>
            <a:cxnLst/>
            <a:rect r="r" b="b" t="t" l="l"/>
            <a:pathLst>
              <a:path h="1062251" w="2681586">
                <a:moveTo>
                  <a:pt x="0" y="0"/>
                </a:moveTo>
                <a:lnTo>
                  <a:pt x="2681586" y="0"/>
                </a:lnTo>
                <a:lnTo>
                  <a:pt x="2681586" y="1062250"/>
                </a:lnTo>
                <a:lnTo>
                  <a:pt x="0" y="1062250"/>
                </a:lnTo>
                <a:lnTo>
                  <a:pt x="0" y="0"/>
                </a:lnTo>
                <a:close/>
              </a:path>
            </a:pathLst>
          </a:custGeom>
          <a:blipFill>
            <a:blip r:embed="rId19"/>
            <a:stretch>
              <a:fillRect l="0" t="0" r="-9177" b="0"/>
            </a:stretch>
          </a:blipFill>
        </p:spPr>
      </p:sp>
      <p:sp>
        <p:nvSpPr>
          <p:cNvPr name="Freeform 13" id="13"/>
          <p:cNvSpPr/>
          <p:nvPr/>
        </p:nvSpPr>
        <p:spPr>
          <a:xfrm flipH="false" flipV="false" rot="0">
            <a:off x="9304040" y="1765565"/>
            <a:ext cx="2718295" cy="1069553"/>
          </a:xfrm>
          <a:custGeom>
            <a:avLst/>
            <a:gdLst/>
            <a:ahLst/>
            <a:cxnLst/>
            <a:rect r="r" b="b" t="t" l="l"/>
            <a:pathLst>
              <a:path h="1069553" w="2718295">
                <a:moveTo>
                  <a:pt x="0" y="0"/>
                </a:moveTo>
                <a:lnTo>
                  <a:pt x="2718296" y="0"/>
                </a:lnTo>
                <a:lnTo>
                  <a:pt x="2718296" y="1069553"/>
                </a:lnTo>
                <a:lnTo>
                  <a:pt x="0" y="1069553"/>
                </a:lnTo>
                <a:lnTo>
                  <a:pt x="0" y="0"/>
                </a:lnTo>
                <a:close/>
              </a:path>
            </a:pathLst>
          </a:custGeom>
          <a:blipFill>
            <a:blip r:embed="rId20"/>
            <a:stretch>
              <a:fillRect l="0" t="0" r="-8495" b="0"/>
            </a:stretch>
          </a:blipFill>
        </p:spPr>
      </p:sp>
      <p:sp>
        <p:nvSpPr>
          <p:cNvPr name="Freeform 14" id="14"/>
          <p:cNvSpPr/>
          <p:nvPr/>
        </p:nvSpPr>
        <p:spPr>
          <a:xfrm flipH="false" flipV="false" rot="0">
            <a:off x="6455647" y="1790210"/>
            <a:ext cx="2638843" cy="1037606"/>
          </a:xfrm>
          <a:custGeom>
            <a:avLst/>
            <a:gdLst/>
            <a:ahLst/>
            <a:cxnLst/>
            <a:rect r="r" b="b" t="t" l="l"/>
            <a:pathLst>
              <a:path h="1037606" w="2638843">
                <a:moveTo>
                  <a:pt x="0" y="0"/>
                </a:moveTo>
                <a:lnTo>
                  <a:pt x="2638843" y="0"/>
                </a:lnTo>
                <a:lnTo>
                  <a:pt x="2638843" y="1037605"/>
                </a:lnTo>
                <a:lnTo>
                  <a:pt x="0" y="1037605"/>
                </a:lnTo>
                <a:lnTo>
                  <a:pt x="0" y="0"/>
                </a:lnTo>
                <a:close/>
              </a:path>
            </a:pathLst>
          </a:custGeom>
          <a:blipFill>
            <a:blip r:embed="rId21"/>
            <a:stretch>
              <a:fillRect l="0" t="0" r="-9177" b="0"/>
            </a:stretch>
          </a:blipFill>
        </p:spPr>
      </p:sp>
      <p:sp>
        <p:nvSpPr>
          <p:cNvPr name="TextBox 15" id="15"/>
          <p:cNvSpPr txBox="true"/>
          <p:nvPr/>
        </p:nvSpPr>
        <p:spPr>
          <a:xfrm rot="0">
            <a:off x="3340210" y="3432551"/>
            <a:ext cx="11607580" cy="2672359"/>
          </a:xfrm>
          <a:prstGeom prst="rect">
            <a:avLst/>
          </a:prstGeom>
        </p:spPr>
        <p:txBody>
          <a:bodyPr anchor="t" rtlCol="false" tIns="0" lIns="0" bIns="0" rIns="0">
            <a:spAutoFit/>
          </a:bodyPr>
          <a:lstStyle/>
          <a:p>
            <a:pPr algn="ctr">
              <a:lnSpc>
                <a:spcPts val="10729"/>
              </a:lnSpc>
            </a:pPr>
            <a:r>
              <a:rPr lang="en-US" b="true" sz="7664">
                <a:solidFill>
                  <a:srgbClr val="F08A20"/>
                </a:solidFill>
                <a:latin typeface="Montserrat Bold"/>
                <a:ea typeface="Montserrat Bold"/>
                <a:cs typeface="Montserrat Bold"/>
                <a:sym typeface="Montserrat Bold"/>
              </a:rPr>
              <a:t>CHILDREN’S INITIATIVES</a:t>
            </a:r>
          </a:p>
        </p:txBody>
      </p:sp>
    </p:spTree>
  </p:cSld>
  <p:clrMapOvr>
    <a:masterClrMapping/>
  </p:clrMapOvr>
</p:sld>
</file>

<file path=ppt/slides/slide95.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3415984" y="5920963"/>
            <a:ext cx="11456032" cy="1103259"/>
          </a:xfrm>
          <a:prstGeom prst="rect">
            <a:avLst/>
          </a:prstGeom>
        </p:spPr>
        <p:txBody>
          <a:bodyPr anchor="t" rtlCol="false" tIns="0" lIns="0" bIns="0" rIns="0">
            <a:spAutoFit/>
          </a:bodyPr>
          <a:lstStyle/>
          <a:p>
            <a:pPr algn="ctr">
              <a:lnSpc>
                <a:spcPts val="9015"/>
              </a:lnSpc>
            </a:pPr>
            <a:r>
              <a:rPr lang="en-US" b="true" sz="6439">
                <a:solidFill>
                  <a:srgbClr val="546122"/>
                </a:solidFill>
                <a:latin typeface="Amiko Bold"/>
                <a:ea typeface="Amiko Bold"/>
                <a:cs typeface="Amiko Bold"/>
                <a:sym typeface="Amiko Bold"/>
              </a:rPr>
              <a:t>with Andrew</a:t>
            </a:r>
          </a:p>
        </p:txBody>
      </p:sp>
      <p:sp>
        <p:nvSpPr>
          <p:cNvPr name="Freeform 3" id="3"/>
          <p:cNvSpPr/>
          <p:nvPr/>
        </p:nvSpPr>
        <p:spPr>
          <a:xfrm flipH="false" flipV="false" rot="1710104">
            <a:off x="11305569" y="-658532"/>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80000">
            <a:off x="-1544048" y="-158088"/>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375306">
            <a:off x="4850334"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00000">
            <a:off x="5189931" y="-604935"/>
            <a:ext cx="2531431" cy="2103389"/>
          </a:xfrm>
          <a:custGeom>
            <a:avLst/>
            <a:gdLst/>
            <a:ahLst/>
            <a:cxnLst/>
            <a:rect r="r" b="b" t="t" l="l"/>
            <a:pathLst>
              <a:path h="2103389" w="2531431">
                <a:moveTo>
                  <a:pt x="0" y="0"/>
                </a:moveTo>
                <a:lnTo>
                  <a:pt x="2531432" y="0"/>
                </a:lnTo>
                <a:lnTo>
                  <a:pt x="2531432" y="2103389"/>
                </a:lnTo>
                <a:lnTo>
                  <a:pt x="0" y="21033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2100000">
            <a:off x="15947238" y="293329"/>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160000">
            <a:off x="-1351265" y="6287125"/>
            <a:ext cx="5010099" cy="3443304"/>
          </a:xfrm>
          <a:custGeom>
            <a:avLst/>
            <a:gdLst/>
            <a:ahLst/>
            <a:cxnLst/>
            <a:rect r="r" b="b" t="t" l="l"/>
            <a:pathLst>
              <a:path h="3443304" w="5010099">
                <a:moveTo>
                  <a:pt x="0" y="0"/>
                </a:moveTo>
                <a:lnTo>
                  <a:pt x="5010098" y="0"/>
                </a:lnTo>
                <a:lnTo>
                  <a:pt x="5010098"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3340210" y="2705679"/>
            <a:ext cx="11607580" cy="2672359"/>
          </a:xfrm>
          <a:prstGeom prst="rect">
            <a:avLst/>
          </a:prstGeom>
        </p:spPr>
        <p:txBody>
          <a:bodyPr anchor="t" rtlCol="false" tIns="0" lIns="0" bIns="0" rIns="0">
            <a:spAutoFit/>
          </a:bodyPr>
          <a:lstStyle/>
          <a:p>
            <a:pPr algn="ctr">
              <a:lnSpc>
                <a:spcPts val="10729"/>
              </a:lnSpc>
            </a:pPr>
            <a:r>
              <a:rPr lang="en-US" b="true" sz="7664">
                <a:solidFill>
                  <a:srgbClr val="F08A20"/>
                </a:solidFill>
                <a:latin typeface="Montserrat Bold"/>
                <a:ea typeface="Montserrat Bold"/>
                <a:cs typeface="Montserrat Bold"/>
                <a:sym typeface="Montserrat Bold"/>
              </a:rPr>
              <a:t>COMMUNITY PARTNERSHIPS</a:t>
            </a:r>
          </a:p>
        </p:txBody>
      </p:sp>
    </p:spTree>
  </p:cSld>
  <p:clrMapOvr>
    <a:masterClrMapping/>
  </p:clrMapOvr>
</p:sld>
</file>

<file path=ppt/slides/slide96.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587672" y="-3384461"/>
            <a:ext cx="19096085" cy="18101560"/>
          </a:xfrm>
          <a:custGeom>
            <a:avLst/>
            <a:gdLst/>
            <a:ahLst/>
            <a:cxnLst/>
            <a:rect r="r" b="b" t="t" l="l"/>
            <a:pathLst>
              <a:path h="18101560" w="19096085">
                <a:moveTo>
                  <a:pt x="0" y="0"/>
                </a:moveTo>
                <a:lnTo>
                  <a:pt x="19096085" y="0"/>
                </a:lnTo>
                <a:lnTo>
                  <a:pt x="19096085" y="18101559"/>
                </a:lnTo>
                <a:lnTo>
                  <a:pt x="0" y="18101559"/>
                </a:lnTo>
                <a:lnTo>
                  <a:pt x="0" y="0"/>
                </a:lnTo>
                <a:close/>
              </a:path>
            </a:pathLst>
          </a:custGeom>
          <a:blipFill>
            <a:blip r:embed="rId2">
              <a:alphaModFix amt="12000"/>
            </a:blip>
            <a:stretch>
              <a:fillRect l="0" t="-2747" r="0" b="-2747"/>
            </a:stretch>
          </a:blipFill>
        </p:spPr>
      </p:sp>
      <p:sp>
        <p:nvSpPr>
          <p:cNvPr name="TextBox 3" id="3"/>
          <p:cNvSpPr txBox="true"/>
          <p:nvPr/>
        </p:nvSpPr>
        <p:spPr>
          <a:xfrm rot="0">
            <a:off x="2083497" y="454231"/>
            <a:ext cx="13753749" cy="2128807"/>
          </a:xfrm>
          <a:prstGeom prst="rect">
            <a:avLst/>
          </a:prstGeom>
        </p:spPr>
        <p:txBody>
          <a:bodyPr anchor="t" rtlCol="false" tIns="0" lIns="0" bIns="0" rIns="0">
            <a:spAutoFit/>
          </a:bodyPr>
          <a:lstStyle/>
          <a:p>
            <a:pPr algn="ctr">
              <a:lnSpc>
                <a:spcPts val="8504"/>
              </a:lnSpc>
            </a:pPr>
            <a:r>
              <a:rPr lang="en-US" b="true" sz="6074">
                <a:solidFill>
                  <a:srgbClr val="F18A00"/>
                </a:solidFill>
                <a:latin typeface="Montserrat Bold"/>
                <a:ea typeface="Montserrat Bold"/>
                <a:cs typeface="Montserrat Bold"/>
                <a:sym typeface="Montserrat Bold"/>
              </a:rPr>
              <a:t>ROLE AS THE COMMUNITY PARTNERSHIP MANAGER</a:t>
            </a:r>
          </a:p>
        </p:txBody>
      </p:sp>
      <p:sp>
        <p:nvSpPr>
          <p:cNvPr name="TextBox 4" id="4"/>
          <p:cNvSpPr txBox="true"/>
          <p:nvPr/>
        </p:nvSpPr>
        <p:spPr>
          <a:xfrm rot="0">
            <a:off x="581598" y="3271089"/>
            <a:ext cx="17124804" cy="3668622"/>
          </a:xfrm>
          <a:prstGeom prst="rect">
            <a:avLst/>
          </a:prstGeom>
        </p:spPr>
        <p:txBody>
          <a:bodyPr anchor="t" rtlCol="false" tIns="0" lIns="0" bIns="0" rIns="0">
            <a:spAutoFit/>
          </a:bodyPr>
          <a:lstStyle/>
          <a:p>
            <a:pPr algn="l" marL="898957" indent="-449478" lvl="1">
              <a:lnSpc>
                <a:spcPts val="5829"/>
              </a:lnSpc>
              <a:buAutoNum type="arabicPeriod" startAt="1"/>
            </a:pPr>
            <a:r>
              <a:rPr lang="en-US" b="true" sz="4163">
                <a:solidFill>
                  <a:srgbClr val="000000"/>
                </a:solidFill>
                <a:latin typeface="Montserrat Bold"/>
                <a:ea typeface="Montserrat Bold"/>
                <a:cs typeface="Montserrat Bold"/>
                <a:sym typeface="Montserrat Bold"/>
              </a:rPr>
              <a:t>Build and nurture relationships with external partners to further Second Harvest’s mission.</a:t>
            </a:r>
          </a:p>
          <a:p>
            <a:pPr algn="l" marL="898957" indent="-449478" lvl="1">
              <a:lnSpc>
                <a:spcPts val="5829"/>
              </a:lnSpc>
              <a:buAutoNum type="arabicPeriod" startAt="1"/>
            </a:pPr>
            <a:r>
              <a:rPr lang="en-US" b="true" sz="4163">
                <a:solidFill>
                  <a:srgbClr val="000000"/>
                </a:solidFill>
                <a:latin typeface="Montserrat Bold"/>
                <a:ea typeface="Montserrat Bold"/>
                <a:cs typeface="Montserrat Bold"/>
                <a:sym typeface="Montserrat Bold"/>
              </a:rPr>
              <a:t>Foster engagement, secure resources, and create strategic collaborations with local businesses, civic organizations, churches and community groups.</a:t>
            </a:r>
          </a:p>
        </p:txBody>
      </p:sp>
    </p:spTree>
  </p:cSld>
  <p:clrMapOvr>
    <a:masterClrMapping/>
  </p:clrMapOvr>
</p:sld>
</file>

<file path=ppt/slides/slide97.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587672" y="-3384461"/>
            <a:ext cx="19096085" cy="18101560"/>
          </a:xfrm>
          <a:custGeom>
            <a:avLst/>
            <a:gdLst/>
            <a:ahLst/>
            <a:cxnLst/>
            <a:rect r="r" b="b" t="t" l="l"/>
            <a:pathLst>
              <a:path h="18101560" w="19096085">
                <a:moveTo>
                  <a:pt x="0" y="0"/>
                </a:moveTo>
                <a:lnTo>
                  <a:pt x="19096085" y="0"/>
                </a:lnTo>
                <a:lnTo>
                  <a:pt x="19096085" y="18101559"/>
                </a:lnTo>
                <a:lnTo>
                  <a:pt x="0" y="18101559"/>
                </a:lnTo>
                <a:lnTo>
                  <a:pt x="0" y="0"/>
                </a:lnTo>
                <a:close/>
              </a:path>
            </a:pathLst>
          </a:custGeom>
          <a:blipFill>
            <a:blip r:embed="rId2">
              <a:alphaModFix amt="12000"/>
            </a:blip>
            <a:stretch>
              <a:fillRect l="0" t="-2747" r="0" b="-2747"/>
            </a:stretch>
          </a:blipFill>
        </p:spPr>
      </p:sp>
      <p:sp>
        <p:nvSpPr>
          <p:cNvPr name="TextBox 3" id="3"/>
          <p:cNvSpPr txBox="true"/>
          <p:nvPr/>
        </p:nvSpPr>
        <p:spPr>
          <a:xfrm rot="0">
            <a:off x="2083497" y="904875"/>
            <a:ext cx="13753749" cy="1049165"/>
          </a:xfrm>
          <a:prstGeom prst="rect">
            <a:avLst/>
          </a:prstGeom>
        </p:spPr>
        <p:txBody>
          <a:bodyPr anchor="t" rtlCol="false" tIns="0" lIns="0" bIns="0" rIns="0">
            <a:spAutoFit/>
          </a:bodyPr>
          <a:lstStyle/>
          <a:p>
            <a:pPr algn="ctr">
              <a:lnSpc>
                <a:spcPts val="8504"/>
              </a:lnSpc>
            </a:pPr>
            <a:r>
              <a:rPr lang="en-US" b="true" sz="6074">
                <a:solidFill>
                  <a:srgbClr val="F18A00"/>
                </a:solidFill>
                <a:latin typeface="Montserrat Bold"/>
                <a:ea typeface="Montserrat Bold"/>
                <a:cs typeface="Montserrat Bold"/>
                <a:sym typeface="Montserrat Bold"/>
              </a:rPr>
              <a:t>HELP ME HELP YOU!</a:t>
            </a:r>
          </a:p>
        </p:txBody>
      </p:sp>
      <p:sp>
        <p:nvSpPr>
          <p:cNvPr name="TextBox 4" id="4"/>
          <p:cNvSpPr txBox="true"/>
          <p:nvPr/>
        </p:nvSpPr>
        <p:spPr>
          <a:xfrm rot="0">
            <a:off x="581598" y="3271089"/>
            <a:ext cx="17124804" cy="3637565"/>
          </a:xfrm>
          <a:prstGeom prst="rect">
            <a:avLst/>
          </a:prstGeom>
        </p:spPr>
        <p:txBody>
          <a:bodyPr anchor="t" rtlCol="false" tIns="0" lIns="0" bIns="0" rIns="0">
            <a:spAutoFit/>
          </a:bodyPr>
          <a:lstStyle/>
          <a:p>
            <a:pPr algn="l" marL="898957" indent="-449479" lvl="1">
              <a:lnSpc>
                <a:spcPts val="5829"/>
              </a:lnSpc>
              <a:buAutoNum type="arabicPeriod" startAt="1"/>
            </a:pPr>
            <a:r>
              <a:rPr lang="en-US" b="true" sz="4163">
                <a:solidFill>
                  <a:srgbClr val="000000"/>
                </a:solidFill>
                <a:latin typeface="Montserrat Bold"/>
                <a:ea typeface="Montserrat Bold"/>
                <a:cs typeface="Montserrat Bold"/>
                <a:sym typeface="Montserrat Bold"/>
              </a:rPr>
              <a:t>In-Kind Donations</a:t>
            </a:r>
          </a:p>
          <a:p>
            <a:pPr algn="l" marL="1797915" indent="-599305" lvl="2">
              <a:lnSpc>
                <a:spcPts val="5829"/>
              </a:lnSpc>
              <a:buAutoNum type="alphaLcPeriod" startAt="1"/>
            </a:pPr>
            <a:r>
              <a:rPr lang="en-US" sz="4163">
                <a:solidFill>
                  <a:srgbClr val="000000"/>
                </a:solidFill>
                <a:latin typeface="Montserrat"/>
                <a:ea typeface="Montserrat"/>
                <a:cs typeface="Montserrat"/>
                <a:sym typeface="Montserrat"/>
              </a:rPr>
              <a:t>Food producers, manufacturers, and growers</a:t>
            </a:r>
          </a:p>
          <a:p>
            <a:pPr algn="l" marL="898957" indent="-449479" lvl="1">
              <a:lnSpc>
                <a:spcPts val="5829"/>
              </a:lnSpc>
              <a:buAutoNum type="arabicPeriod" startAt="1"/>
            </a:pPr>
            <a:r>
              <a:rPr lang="en-US" b="true" sz="4163">
                <a:solidFill>
                  <a:srgbClr val="000000"/>
                </a:solidFill>
                <a:latin typeface="Montserrat Bold"/>
                <a:ea typeface="Montserrat Bold"/>
                <a:cs typeface="Montserrat Bold"/>
                <a:sym typeface="Montserrat Bold"/>
              </a:rPr>
              <a:t>Potential Funding Sources</a:t>
            </a:r>
          </a:p>
          <a:p>
            <a:pPr algn="l" marL="1797915" indent="-599305" lvl="2">
              <a:lnSpc>
                <a:spcPts val="5829"/>
              </a:lnSpc>
              <a:buAutoNum type="alphaLcPeriod" startAt="1"/>
            </a:pPr>
            <a:r>
              <a:rPr lang="en-US" sz="4163">
                <a:solidFill>
                  <a:srgbClr val="000000"/>
                </a:solidFill>
                <a:latin typeface="Montserrat"/>
                <a:ea typeface="Montserrat"/>
                <a:cs typeface="Montserrat"/>
                <a:sym typeface="Montserrat"/>
              </a:rPr>
              <a:t>Identify corporations, businesses and groups in your community.</a:t>
            </a:r>
          </a:p>
        </p:txBody>
      </p:sp>
    </p:spTree>
  </p:cSld>
  <p:clrMapOvr>
    <a:masterClrMapping/>
  </p:clrMapOvr>
</p:sld>
</file>

<file path=ppt/slides/slide98.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TextBox 2" id="2"/>
          <p:cNvSpPr txBox="true"/>
          <p:nvPr/>
        </p:nvSpPr>
        <p:spPr>
          <a:xfrm rot="0">
            <a:off x="3415984" y="5920963"/>
            <a:ext cx="11456032" cy="1103259"/>
          </a:xfrm>
          <a:prstGeom prst="rect">
            <a:avLst/>
          </a:prstGeom>
        </p:spPr>
        <p:txBody>
          <a:bodyPr anchor="t" rtlCol="false" tIns="0" lIns="0" bIns="0" rIns="0">
            <a:spAutoFit/>
          </a:bodyPr>
          <a:lstStyle/>
          <a:p>
            <a:pPr algn="ctr">
              <a:lnSpc>
                <a:spcPts val="9015"/>
              </a:lnSpc>
            </a:pPr>
            <a:r>
              <a:rPr lang="en-US" b="true" sz="6439">
                <a:solidFill>
                  <a:srgbClr val="546122"/>
                </a:solidFill>
                <a:latin typeface="Amiko Bold"/>
                <a:ea typeface="Amiko Bold"/>
                <a:cs typeface="Amiko Bold"/>
                <a:sym typeface="Amiko Bold"/>
              </a:rPr>
              <a:t>with Kylee</a:t>
            </a:r>
          </a:p>
        </p:txBody>
      </p:sp>
      <p:sp>
        <p:nvSpPr>
          <p:cNvPr name="Freeform 3" id="3"/>
          <p:cNvSpPr/>
          <p:nvPr/>
        </p:nvSpPr>
        <p:spPr>
          <a:xfrm flipH="false" flipV="false" rot="1710104">
            <a:off x="11305569" y="-658532"/>
            <a:ext cx="2639521" cy="2529141"/>
          </a:xfrm>
          <a:custGeom>
            <a:avLst/>
            <a:gdLst/>
            <a:ahLst/>
            <a:cxnLst/>
            <a:rect r="r" b="b" t="t" l="l"/>
            <a:pathLst>
              <a:path h="2529141" w="2639521">
                <a:moveTo>
                  <a:pt x="0" y="0"/>
                </a:moveTo>
                <a:lnTo>
                  <a:pt x="2639521" y="0"/>
                </a:lnTo>
                <a:lnTo>
                  <a:pt x="2639521" y="2529141"/>
                </a:lnTo>
                <a:lnTo>
                  <a:pt x="0" y="2529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900000">
            <a:off x="14663428" y="6852257"/>
            <a:ext cx="4219825" cy="4437674"/>
          </a:xfrm>
          <a:custGeom>
            <a:avLst/>
            <a:gdLst/>
            <a:ahLst/>
            <a:cxnLst/>
            <a:rect r="r" b="b" t="t" l="l"/>
            <a:pathLst>
              <a:path h="4437674" w="4219825">
                <a:moveTo>
                  <a:pt x="4219825" y="0"/>
                </a:moveTo>
                <a:lnTo>
                  <a:pt x="0" y="0"/>
                </a:lnTo>
                <a:lnTo>
                  <a:pt x="0" y="4437674"/>
                </a:lnTo>
                <a:lnTo>
                  <a:pt x="4219825" y="4437674"/>
                </a:lnTo>
                <a:lnTo>
                  <a:pt x="421982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480000">
            <a:off x="-1544048" y="-158088"/>
            <a:ext cx="4764078" cy="5230026"/>
          </a:xfrm>
          <a:custGeom>
            <a:avLst/>
            <a:gdLst/>
            <a:ahLst/>
            <a:cxnLst/>
            <a:rect r="r" b="b" t="t" l="l"/>
            <a:pathLst>
              <a:path h="5230026" w="4764078">
                <a:moveTo>
                  <a:pt x="0" y="0"/>
                </a:moveTo>
                <a:lnTo>
                  <a:pt x="4764079" y="0"/>
                </a:lnTo>
                <a:lnTo>
                  <a:pt x="4764079" y="5230026"/>
                </a:lnTo>
                <a:lnTo>
                  <a:pt x="0" y="52300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375306">
            <a:off x="4850334" y="7695983"/>
            <a:ext cx="2464732" cy="3703833"/>
          </a:xfrm>
          <a:custGeom>
            <a:avLst/>
            <a:gdLst/>
            <a:ahLst/>
            <a:cxnLst/>
            <a:rect r="r" b="b" t="t" l="l"/>
            <a:pathLst>
              <a:path h="3703833" w="2464732">
                <a:moveTo>
                  <a:pt x="0" y="0"/>
                </a:moveTo>
                <a:lnTo>
                  <a:pt x="2464732" y="0"/>
                </a:lnTo>
                <a:lnTo>
                  <a:pt x="2464732" y="3703833"/>
                </a:lnTo>
                <a:lnTo>
                  <a:pt x="0" y="37038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900000">
            <a:off x="5189931" y="-604935"/>
            <a:ext cx="2531431" cy="2103389"/>
          </a:xfrm>
          <a:custGeom>
            <a:avLst/>
            <a:gdLst/>
            <a:ahLst/>
            <a:cxnLst/>
            <a:rect r="r" b="b" t="t" l="l"/>
            <a:pathLst>
              <a:path h="2103389" w="2531431">
                <a:moveTo>
                  <a:pt x="0" y="0"/>
                </a:moveTo>
                <a:lnTo>
                  <a:pt x="2531432" y="0"/>
                </a:lnTo>
                <a:lnTo>
                  <a:pt x="2531432" y="2103389"/>
                </a:lnTo>
                <a:lnTo>
                  <a:pt x="0" y="21033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2100000">
            <a:off x="15947238" y="293329"/>
            <a:ext cx="3072773" cy="3565454"/>
          </a:xfrm>
          <a:custGeom>
            <a:avLst/>
            <a:gdLst/>
            <a:ahLst/>
            <a:cxnLst/>
            <a:rect r="r" b="b" t="t" l="l"/>
            <a:pathLst>
              <a:path h="3565454" w="3072773">
                <a:moveTo>
                  <a:pt x="0" y="0"/>
                </a:moveTo>
                <a:lnTo>
                  <a:pt x="3072773" y="0"/>
                </a:lnTo>
                <a:lnTo>
                  <a:pt x="3072773" y="3565454"/>
                </a:lnTo>
                <a:lnTo>
                  <a:pt x="0" y="356545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2160000">
            <a:off x="-1351265" y="6287125"/>
            <a:ext cx="5010099" cy="3443304"/>
          </a:xfrm>
          <a:custGeom>
            <a:avLst/>
            <a:gdLst/>
            <a:ahLst/>
            <a:cxnLst/>
            <a:rect r="r" b="b" t="t" l="l"/>
            <a:pathLst>
              <a:path h="3443304" w="5010099">
                <a:moveTo>
                  <a:pt x="0" y="0"/>
                </a:moveTo>
                <a:lnTo>
                  <a:pt x="5010098" y="0"/>
                </a:lnTo>
                <a:lnTo>
                  <a:pt x="5010098" y="3443304"/>
                </a:lnTo>
                <a:lnTo>
                  <a:pt x="0" y="344330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900000">
            <a:off x="10564186" y="7952039"/>
            <a:ext cx="2437314" cy="3191721"/>
          </a:xfrm>
          <a:custGeom>
            <a:avLst/>
            <a:gdLst/>
            <a:ahLst/>
            <a:cxnLst/>
            <a:rect r="r" b="b" t="t" l="l"/>
            <a:pathLst>
              <a:path h="3191721" w="2437314">
                <a:moveTo>
                  <a:pt x="0" y="0"/>
                </a:moveTo>
                <a:lnTo>
                  <a:pt x="2437314" y="0"/>
                </a:lnTo>
                <a:lnTo>
                  <a:pt x="2437314" y="3191721"/>
                </a:lnTo>
                <a:lnTo>
                  <a:pt x="0" y="319172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3340210" y="2705679"/>
            <a:ext cx="11607580" cy="2672359"/>
          </a:xfrm>
          <a:prstGeom prst="rect">
            <a:avLst/>
          </a:prstGeom>
        </p:spPr>
        <p:txBody>
          <a:bodyPr anchor="t" rtlCol="false" tIns="0" lIns="0" bIns="0" rIns="0">
            <a:spAutoFit/>
          </a:bodyPr>
          <a:lstStyle/>
          <a:p>
            <a:pPr algn="ctr">
              <a:lnSpc>
                <a:spcPts val="10729"/>
              </a:lnSpc>
            </a:pPr>
            <a:r>
              <a:rPr lang="en-US" b="true" sz="7664">
                <a:solidFill>
                  <a:srgbClr val="F08A20"/>
                </a:solidFill>
                <a:latin typeface="Montserrat Bold"/>
                <a:ea typeface="Montserrat Bold"/>
                <a:cs typeface="Montserrat Bold"/>
                <a:sym typeface="Montserrat Bold"/>
              </a:rPr>
              <a:t>SOURCING THROUGH FOOD DRIVES</a:t>
            </a:r>
          </a:p>
        </p:txBody>
      </p:sp>
    </p:spTree>
  </p:cSld>
  <p:clrMapOvr>
    <a:masterClrMapping/>
  </p:clrMapOvr>
</p:sld>
</file>

<file path=ppt/slides/slide99.xml><?xml version="1.0" encoding="utf-8"?>
<p:sld xmlns:p="http://schemas.openxmlformats.org/presentationml/2006/main" xmlns:a="http://schemas.openxmlformats.org/drawingml/2006/main" xmlns:r="http://schemas.openxmlformats.org/officeDocument/2006/relationships">
  <p:cSld>
    <p:bg>
      <p:bgPr>
        <a:solidFill>
          <a:srgbClr val="F8F1EB"/>
        </a:solidFill>
      </p:bgPr>
    </p:bg>
    <p:spTree>
      <p:nvGrpSpPr>
        <p:cNvPr id="1" name=""/>
        <p:cNvGrpSpPr/>
        <p:nvPr/>
      </p:nvGrpSpPr>
      <p:grpSpPr>
        <a:xfrm>
          <a:off x="0" y="0"/>
          <a:ext cx="0" cy="0"/>
          <a:chOff x="0" y="0"/>
          <a:chExt cx="0" cy="0"/>
        </a:xfrm>
      </p:grpSpPr>
      <p:sp>
        <p:nvSpPr>
          <p:cNvPr name="Freeform 2" id="2"/>
          <p:cNvSpPr/>
          <p:nvPr/>
        </p:nvSpPr>
        <p:spPr>
          <a:xfrm flipH="false" flipV="false" rot="0">
            <a:off x="-587672" y="-3384461"/>
            <a:ext cx="19096085" cy="18101560"/>
          </a:xfrm>
          <a:custGeom>
            <a:avLst/>
            <a:gdLst/>
            <a:ahLst/>
            <a:cxnLst/>
            <a:rect r="r" b="b" t="t" l="l"/>
            <a:pathLst>
              <a:path h="18101560" w="19096085">
                <a:moveTo>
                  <a:pt x="0" y="0"/>
                </a:moveTo>
                <a:lnTo>
                  <a:pt x="19096085" y="0"/>
                </a:lnTo>
                <a:lnTo>
                  <a:pt x="19096085" y="18101559"/>
                </a:lnTo>
                <a:lnTo>
                  <a:pt x="0" y="18101559"/>
                </a:lnTo>
                <a:lnTo>
                  <a:pt x="0" y="0"/>
                </a:lnTo>
                <a:close/>
              </a:path>
            </a:pathLst>
          </a:custGeom>
          <a:blipFill>
            <a:blip r:embed="rId2">
              <a:alphaModFix amt="12000"/>
            </a:blip>
            <a:stretch>
              <a:fillRect l="0" t="-2747" r="0" b="-2747"/>
            </a:stretch>
          </a:blipFill>
        </p:spPr>
      </p:sp>
      <p:sp>
        <p:nvSpPr>
          <p:cNvPr name="TextBox 3" id="3"/>
          <p:cNvSpPr txBox="true"/>
          <p:nvPr/>
        </p:nvSpPr>
        <p:spPr>
          <a:xfrm rot="0">
            <a:off x="3340210" y="885825"/>
            <a:ext cx="11607580" cy="1310284"/>
          </a:xfrm>
          <a:prstGeom prst="rect">
            <a:avLst/>
          </a:prstGeom>
        </p:spPr>
        <p:txBody>
          <a:bodyPr anchor="t" rtlCol="false" tIns="0" lIns="0" bIns="0" rIns="0">
            <a:spAutoFit/>
          </a:bodyPr>
          <a:lstStyle/>
          <a:p>
            <a:pPr algn="ctr">
              <a:lnSpc>
                <a:spcPts val="10729"/>
              </a:lnSpc>
            </a:pPr>
            <a:r>
              <a:rPr lang="en-US" b="true" sz="7664">
                <a:solidFill>
                  <a:srgbClr val="F18A00"/>
                </a:solidFill>
                <a:latin typeface="Montserrat Bold"/>
                <a:ea typeface="Montserrat Bold"/>
                <a:cs typeface="Montserrat Bold"/>
                <a:sym typeface="Montserrat Bold"/>
              </a:rPr>
              <a:t>FOOD DRIVES</a:t>
            </a:r>
          </a:p>
        </p:txBody>
      </p:sp>
      <p:sp>
        <p:nvSpPr>
          <p:cNvPr name="TextBox 4" id="4"/>
          <p:cNvSpPr txBox="true"/>
          <p:nvPr/>
        </p:nvSpPr>
        <p:spPr>
          <a:xfrm rot="0">
            <a:off x="524518" y="2370031"/>
            <a:ext cx="15284558" cy="6468758"/>
          </a:xfrm>
          <a:prstGeom prst="rect">
            <a:avLst/>
          </a:prstGeom>
        </p:spPr>
        <p:txBody>
          <a:bodyPr anchor="t" rtlCol="false" tIns="0" lIns="0" bIns="0" rIns="0">
            <a:spAutoFit/>
          </a:bodyPr>
          <a:lstStyle/>
          <a:p>
            <a:pPr algn="l" marL="717757" indent="-358878" lvl="1">
              <a:lnSpc>
                <a:spcPts val="4654"/>
              </a:lnSpc>
              <a:buAutoNum type="arabicPeriod" startAt="1"/>
            </a:pPr>
            <a:r>
              <a:rPr lang="en-US" b="true" sz="3324">
                <a:solidFill>
                  <a:srgbClr val="000000"/>
                </a:solidFill>
                <a:latin typeface="Montserrat Bold"/>
                <a:ea typeface="Montserrat Bold"/>
                <a:cs typeface="Montserrat Bold"/>
                <a:sym typeface="Montserrat Bold"/>
              </a:rPr>
              <a:t>Host a food drive.</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Local grocery stores</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Schools</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Churches</a:t>
            </a:r>
          </a:p>
          <a:p>
            <a:pPr algn="l" marL="717757" indent="-358878" lvl="1">
              <a:lnSpc>
                <a:spcPts val="4654"/>
              </a:lnSpc>
              <a:buAutoNum type="arabicPeriod" startAt="1"/>
            </a:pPr>
            <a:r>
              <a:rPr lang="en-US" b="true" sz="3324">
                <a:solidFill>
                  <a:srgbClr val="000000"/>
                </a:solidFill>
                <a:latin typeface="Montserrat Bold"/>
                <a:ea typeface="Montserrat Bold"/>
                <a:cs typeface="Montserrat Bold"/>
                <a:sym typeface="Montserrat Bold"/>
              </a:rPr>
              <a:t>Second Harvest as a Resource</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Provide a tool-kit to have a successful food drive.</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Share ideas.</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Build connections.</a:t>
            </a:r>
          </a:p>
          <a:p>
            <a:pPr algn="l" marL="1435514" indent="-478505" lvl="2">
              <a:lnSpc>
                <a:spcPts val="4654"/>
              </a:lnSpc>
              <a:buAutoNum type="alphaLcPeriod" startAt="1"/>
            </a:pPr>
            <a:r>
              <a:rPr lang="en-US" sz="3324">
                <a:solidFill>
                  <a:srgbClr val="000000"/>
                </a:solidFill>
                <a:latin typeface="Montserrat"/>
                <a:ea typeface="Montserrat"/>
                <a:cs typeface="Montserrat"/>
                <a:sym typeface="Montserrat"/>
              </a:rPr>
              <a:t>Promotion</a:t>
            </a:r>
          </a:p>
          <a:p>
            <a:pPr algn="l" marL="717757" indent="-358878" lvl="1">
              <a:lnSpc>
                <a:spcPts val="4654"/>
              </a:lnSpc>
              <a:buAutoNum type="arabicPeriod" startAt="1"/>
            </a:pPr>
            <a:r>
              <a:rPr lang="en-US" b="true" sz="3324">
                <a:solidFill>
                  <a:srgbClr val="000000"/>
                </a:solidFill>
                <a:latin typeface="Montserrat Bold"/>
                <a:ea typeface="Montserrat Bold"/>
                <a:cs typeface="Montserrat Bold"/>
                <a:sym typeface="Montserrat Bold"/>
              </a:rPr>
              <a:t>New Region Wide Food Drive this December - 12 Days of Giving</a:t>
            </a:r>
          </a:p>
          <a:p>
            <a:pPr algn="l" marL="717757" indent="-358878" lvl="1">
              <a:lnSpc>
                <a:spcPts val="4654"/>
              </a:lnSpc>
              <a:buAutoNum type="arabicPeriod" startAt="1"/>
            </a:pPr>
            <a:r>
              <a:rPr lang="en-US" b="true" sz="3324">
                <a:solidFill>
                  <a:srgbClr val="000000"/>
                </a:solidFill>
                <a:latin typeface="Montserrat Bold"/>
                <a:ea typeface="Montserrat Bold"/>
                <a:cs typeface="Montserrat Bold"/>
                <a:sym typeface="Montserrat Bold"/>
              </a:rPr>
              <a:t>Breakout Session Two.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DAGzP-RiOVw</dc:identifier>
  <dcterms:modified xsi:type="dcterms:W3CDTF">2011-08-01T06:04:30Z</dcterms:modified>
  <cp:revision>1</cp:revision>
  <dc:title>2025 Agency Conference PowerPoint</dc:title>
</cp:coreProperties>
</file>