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Montserrat" charset="1" panose="00000500000000000000"/>
      <p:regular r:id="rId29"/>
    </p:embeddedFont>
    <p:embeddedFont>
      <p:font typeface="Montserrat Bold" charset="1" panose="00000800000000000000"/>
      <p:regular r:id="rId30"/>
    </p:embeddedFont>
    <p:embeddedFont>
      <p:font typeface="Montserrat Italics" charset="1" panose="000005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mofb.org/missouri-meat-producers/" TargetMode="External" Type="http://schemas.openxmlformats.org/officeDocument/2006/relationships/hyperlink"/><Relationship Id="rId4" Target="https://www.mobees.org/local-honey-finder/" TargetMode="External" Type="http://schemas.openxmlformats.org/officeDocument/2006/relationships/hyperlink"/><Relationship Id="rId5" Target="https://www.crockettfarmsproduce.com" TargetMode="External" Type="http://schemas.openxmlformats.org/officeDocument/2006/relationships/hyperlink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983436" y="1300610"/>
            <a:ext cx="14321128" cy="7685780"/>
            <a:chOff x="0" y="0"/>
            <a:chExt cx="3771820" cy="20242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71820" cy="2024238"/>
            </a:xfrm>
            <a:custGeom>
              <a:avLst/>
              <a:gdLst/>
              <a:ahLst/>
              <a:cxnLst/>
              <a:rect r="r" b="b" t="t" l="l"/>
              <a:pathLst>
                <a:path h="2024238" w="3771820">
                  <a:moveTo>
                    <a:pt x="0" y="0"/>
                  </a:moveTo>
                  <a:lnTo>
                    <a:pt x="3771820" y="0"/>
                  </a:lnTo>
                  <a:lnTo>
                    <a:pt x="3771820" y="2024238"/>
                  </a:lnTo>
                  <a:lnTo>
                    <a:pt x="0" y="2024238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849D2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771820" cy="20623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070265" y="2634661"/>
            <a:ext cx="10147470" cy="4731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78"/>
              </a:lnSpc>
            </a:pPr>
            <a:r>
              <a:rPr lang="en-US" sz="15627">
                <a:solidFill>
                  <a:srgbClr val="849D23"/>
                </a:solidFill>
                <a:latin typeface="Montserrat"/>
                <a:ea typeface="Montserrat"/>
                <a:cs typeface="Montserrat"/>
                <a:sym typeface="Montserrat"/>
              </a:rPr>
              <a:t>KS TEFAP </a:t>
            </a:r>
          </a:p>
          <a:p>
            <a:pPr algn="ctr">
              <a:lnSpc>
                <a:spcPts val="15934"/>
              </a:lnSpc>
            </a:pPr>
            <a:r>
              <a:rPr lang="en-US" sz="11381">
                <a:solidFill>
                  <a:srgbClr val="849D23"/>
                </a:solidFill>
                <a:latin typeface="Montserrat"/>
                <a:ea typeface="Montserrat"/>
                <a:cs typeface="Montserrat"/>
                <a:sym typeface="Montserrat"/>
              </a:rPr>
              <a:t>with Payton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87776" y="2420987"/>
            <a:ext cx="17112449" cy="5264732"/>
            <a:chOff x="0" y="0"/>
            <a:chExt cx="4506982" cy="13865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06982" cy="1386596"/>
            </a:xfrm>
            <a:custGeom>
              <a:avLst/>
              <a:gdLst/>
              <a:ahLst/>
              <a:cxnLst/>
              <a:rect r="r" b="b" t="t" l="l"/>
              <a:pathLst>
                <a:path h="1386596" w="4506982">
                  <a:moveTo>
                    <a:pt x="0" y="0"/>
                  </a:moveTo>
                  <a:lnTo>
                    <a:pt x="4506982" y="0"/>
                  </a:lnTo>
                  <a:lnTo>
                    <a:pt x="4506982" y="1386596"/>
                  </a:lnTo>
                  <a:lnTo>
                    <a:pt x="0" y="13865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506982" cy="14246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15748" y="2571750"/>
            <a:ext cx="16256504" cy="5316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commodities served to participants without regard to race, color, national origin, age, sex, gender identity, sexual orientation, or disability?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Civil Rights poster visibly displayed?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the TEFAP written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notic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of Beneficiary Rights poster displayed visibly to the public?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the USDA non-discrimination statement displayed on all programs related materials, agency generated or otherwise?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reasonable accommodations been made for participants with disabilities?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staff and volunteers up to date on civil rights training?</a:t>
            </a:r>
          </a:p>
          <a:p>
            <a:pPr algn="l">
              <a:lnSpc>
                <a:spcPts val="508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Civil Rights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87776" y="2420987"/>
            <a:ext cx="17112449" cy="7207164"/>
            <a:chOff x="0" y="0"/>
            <a:chExt cx="4506982" cy="18981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06982" cy="1898183"/>
            </a:xfrm>
            <a:custGeom>
              <a:avLst/>
              <a:gdLst/>
              <a:ahLst/>
              <a:cxnLst/>
              <a:rect r="r" b="b" t="t" l="l"/>
              <a:pathLst>
                <a:path h="1898183" w="4506982">
                  <a:moveTo>
                    <a:pt x="0" y="0"/>
                  </a:moveTo>
                  <a:lnTo>
                    <a:pt x="4506982" y="0"/>
                  </a:lnTo>
                  <a:lnTo>
                    <a:pt x="4506982" y="1898183"/>
                  </a:lnTo>
                  <a:lnTo>
                    <a:pt x="0" y="189818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506982" cy="1936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15748" y="2571750"/>
            <a:ext cx="16256504" cy="741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proof of residency required?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proof of income required?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Does the site follow distribution guidelines?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commodities and non-USDA foods distributed simultaneously?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Does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site allow households to receive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commoditi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 by proxy pickup and/or delivery?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Does the site have the capability to store frozen and/or cooled commodities?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reimbursements for any types of expenses normally requested? If so, are copies of requests being maintained for a minimum of 3 years?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 the organization expend more than $1,000,000 in federal funds, including the value of USDA commodities in a fiscal year? If yes, is an annual audit conducted? Were there any audit findings concerning the organization’s participation in any USDA commodity programs? </a:t>
            </a:r>
          </a:p>
          <a:p>
            <a:pPr algn="l">
              <a:lnSpc>
                <a:spcPts val="508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General Site Questions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172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4492747" y="4042649"/>
            <a:ext cx="9302506" cy="1982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84"/>
              </a:lnSpc>
            </a:pPr>
            <a:r>
              <a:rPr lang="en-US" sz="11631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983436" y="1300610"/>
            <a:ext cx="14321128" cy="7685780"/>
            <a:chOff x="0" y="0"/>
            <a:chExt cx="3771820" cy="20242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71820" cy="2024238"/>
            </a:xfrm>
            <a:custGeom>
              <a:avLst/>
              <a:gdLst/>
              <a:ahLst/>
              <a:cxnLst/>
              <a:rect r="r" b="b" t="t" l="l"/>
              <a:pathLst>
                <a:path h="2024238" w="3771820">
                  <a:moveTo>
                    <a:pt x="0" y="0"/>
                  </a:moveTo>
                  <a:lnTo>
                    <a:pt x="3771820" y="0"/>
                  </a:lnTo>
                  <a:lnTo>
                    <a:pt x="3771820" y="2024238"/>
                  </a:lnTo>
                  <a:lnTo>
                    <a:pt x="0" y="2024238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E88936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771820" cy="20623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068455" y="3060209"/>
            <a:ext cx="12151091" cy="3937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38"/>
              </a:lnSpc>
            </a:pPr>
            <a:r>
              <a:rPr lang="en-US" sz="12027">
                <a:solidFill>
                  <a:srgbClr val="E88936"/>
                </a:solidFill>
                <a:latin typeface="Montserrat"/>
                <a:ea typeface="Montserrat"/>
                <a:cs typeface="Montserrat"/>
                <a:sym typeface="Montserrat"/>
              </a:rPr>
              <a:t>Capacity Grants</a:t>
            </a:r>
          </a:p>
          <a:p>
            <a:pPr algn="ctr">
              <a:lnSpc>
                <a:spcPts val="14684"/>
              </a:lnSpc>
            </a:pPr>
            <a:r>
              <a:rPr lang="en-US" sz="10488">
                <a:solidFill>
                  <a:srgbClr val="E88936"/>
                </a:solidFill>
                <a:latin typeface="Montserrat"/>
                <a:ea typeface="Montserrat"/>
                <a:cs typeface="Montserrat"/>
                <a:sym typeface="Montserrat"/>
              </a:rPr>
              <a:t>with Kris and TJ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064773" y="2511134"/>
            <a:ext cx="13786717" cy="5264732"/>
            <a:chOff x="0" y="0"/>
            <a:chExt cx="3631070" cy="13865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31069" cy="1386596"/>
            </a:xfrm>
            <a:custGeom>
              <a:avLst/>
              <a:gdLst/>
              <a:ahLst/>
              <a:cxnLst/>
              <a:rect r="r" b="b" t="t" l="l"/>
              <a:pathLst>
                <a:path h="1386596" w="3631069">
                  <a:moveTo>
                    <a:pt x="0" y="0"/>
                  </a:moveTo>
                  <a:lnTo>
                    <a:pt x="3631069" y="0"/>
                  </a:lnTo>
                  <a:lnTo>
                    <a:pt x="3631069" y="1386596"/>
                  </a:lnTo>
                  <a:lnTo>
                    <a:pt x="0" y="138659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49D2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631070" cy="1434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just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SHCFB Received a Feeding America Community Response Fund grant of $200,000</a:t>
              </a:r>
            </a:p>
            <a:p>
              <a:pPr algn="l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invest in community partners – agencies, farmers, locally owned/operated producers, processors, and distributors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Bolster the resilience of local food systems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Prioritize communities most impacted by food insecurity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Must address food access challenges and capacity building to help create a stronger, more resilient system.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100% of funds must benefit local partners </a:t>
              </a: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Overview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139273" y="2511134"/>
            <a:ext cx="13738988" cy="5774737"/>
            <a:chOff x="0" y="0"/>
            <a:chExt cx="3618499" cy="152091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8499" cy="1520919"/>
            </a:xfrm>
            <a:custGeom>
              <a:avLst/>
              <a:gdLst/>
              <a:ahLst/>
              <a:cxnLst/>
              <a:rect r="r" b="b" t="t" l="l"/>
              <a:pathLst>
                <a:path h="1520919" w="3618499">
                  <a:moveTo>
                    <a:pt x="0" y="0"/>
                  </a:moveTo>
                  <a:lnTo>
                    <a:pt x="3618499" y="0"/>
                  </a:lnTo>
                  <a:lnTo>
                    <a:pt x="3618499" y="1520919"/>
                  </a:lnTo>
                  <a:lnTo>
                    <a:pt x="0" y="1520919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49D2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618499" cy="1568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 have earmarked $130,000 of the grant for our partner agency to apply for through a grant process.</a:t>
              </a:r>
            </a:p>
            <a:p>
              <a:pPr algn="l">
                <a:lnSpc>
                  <a:spcPts val="3779"/>
                </a:lnSpc>
              </a:pPr>
            </a:p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Why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</a:p>
            <a:p>
              <a:pPr algn="l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know your local community resources. </a:t>
              </a:r>
            </a:p>
            <a:p>
              <a:pPr algn="l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 want you to 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establish and grow a relationship with the local producers, processors, and distributors for a long-term benefit for your food pantry.</a:t>
              </a:r>
            </a:p>
            <a:p>
              <a:pPr algn="l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Wanted to give you the purchasing decision to determine the products that the neighbors in your community need.</a:t>
              </a:r>
            </a:p>
            <a:p>
              <a:pPr algn="just">
                <a:lnSpc>
                  <a:spcPts val="377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Commitment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064507" y="2539171"/>
            <a:ext cx="14009454" cy="5264732"/>
            <a:chOff x="0" y="0"/>
            <a:chExt cx="3689733" cy="13865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89733" cy="1386596"/>
            </a:xfrm>
            <a:custGeom>
              <a:avLst/>
              <a:gdLst/>
              <a:ahLst/>
              <a:cxnLst/>
              <a:rect r="r" b="b" t="t" l="l"/>
              <a:pathLst>
                <a:path h="1386596" w="3689733">
                  <a:moveTo>
                    <a:pt x="0" y="0"/>
                  </a:moveTo>
                  <a:lnTo>
                    <a:pt x="3689733" y="0"/>
                  </a:lnTo>
                  <a:lnTo>
                    <a:pt x="3689733" y="1386596"/>
                  </a:lnTo>
                  <a:lnTo>
                    <a:pt x="0" y="138659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49D2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689733" cy="1434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Agencies must be in good standing (i.e., they must not have a past-due balance on their account).</a:t>
              </a:r>
            </a:p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Current on Monthly Agency Reports and Monthly Donations Report</a:t>
              </a:r>
            </a:p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issues with site inspections</a:t>
              </a:r>
            </a:p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Full compliance with Food Safety and Civil Rights training</a:t>
              </a:r>
            </a:p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Active participant in Annual Agency Partner Conferences</a:t>
              </a:r>
            </a:p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Active participant on MealConnect &amp; Service Insights </a:t>
              </a:r>
            </a:p>
            <a:p>
              <a:pPr algn="just">
                <a:lnSpc>
                  <a:spcPts val="377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Grant Criteria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064507" y="2539171"/>
            <a:ext cx="14009454" cy="5264732"/>
            <a:chOff x="0" y="0"/>
            <a:chExt cx="3689733" cy="13865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89733" cy="1386596"/>
            </a:xfrm>
            <a:custGeom>
              <a:avLst/>
              <a:gdLst/>
              <a:ahLst/>
              <a:cxnLst/>
              <a:rect r="r" b="b" t="t" l="l"/>
              <a:pathLst>
                <a:path h="1386596" w="3689733">
                  <a:moveTo>
                    <a:pt x="0" y="0"/>
                  </a:moveTo>
                  <a:lnTo>
                    <a:pt x="3689733" y="0"/>
                  </a:lnTo>
                  <a:lnTo>
                    <a:pt x="3689733" y="1386596"/>
                  </a:lnTo>
                  <a:lnTo>
                    <a:pt x="0" y="138659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49D2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689733" cy="1434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Agency Partners will sign and abide by the Capacity Grant Agreement.</a:t>
              </a:r>
            </a:p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Agency Partners will agree to submit monthly reports in MealConnect, outlining the quantity of food purchased and providing receipts for their purchases.</a:t>
              </a:r>
            </a:p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Agency Partners will agree to submit a final report outlining their purchases and receipts.</a:t>
              </a:r>
            </a:p>
            <a:p>
              <a:pPr algn="l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Agency Partner must submit the list of vendors they will be purchasing from before receiving funding. </a:t>
              </a:r>
            </a:p>
            <a:p>
              <a:pPr algn="just">
                <a:lnSpc>
                  <a:spcPts val="377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Expectations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03859" y="2511134"/>
            <a:ext cx="14009454" cy="5264732"/>
            <a:chOff x="0" y="0"/>
            <a:chExt cx="3689733" cy="13865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89733" cy="1386596"/>
            </a:xfrm>
            <a:custGeom>
              <a:avLst/>
              <a:gdLst/>
              <a:ahLst/>
              <a:cxnLst/>
              <a:rect r="r" b="b" t="t" l="l"/>
              <a:pathLst>
                <a:path h="1386596" w="3689733">
                  <a:moveTo>
                    <a:pt x="0" y="0"/>
                  </a:moveTo>
                  <a:lnTo>
                    <a:pt x="3689733" y="0"/>
                  </a:lnTo>
                  <a:lnTo>
                    <a:pt x="3689733" y="1386596"/>
                  </a:lnTo>
                  <a:lnTo>
                    <a:pt x="0" y="138659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49D2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689733" cy="1434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Two grants are available for Agency Partners</a:t>
              </a:r>
            </a:p>
            <a:p>
              <a:pPr algn="just">
                <a:lnSpc>
                  <a:spcPts val="3919"/>
                </a:lnSpc>
              </a:pP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Capacity Building Grant 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Purchasing Grant </a:t>
              </a:r>
            </a:p>
            <a:p>
              <a:pPr algn="just">
                <a:lnSpc>
                  <a:spcPts val="3779"/>
                </a:lnSpc>
              </a:pPr>
            </a:p>
            <a:p>
              <a:pPr algn="just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Grants Available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577695" y="2296182"/>
            <a:ext cx="14009454" cy="5264732"/>
            <a:chOff x="0" y="0"/>
            <a:chExt cx="3689733" cy="13865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89733" cy="1386596"/>
            </a:xfrm>
            <a:custGeom>
              <a:avLst/>
              <a:gdLst/>
              <a:ahLst/>
              <a:cxnLst/>
              <a:rect r="r" b="b" t="t" l="l"/>
              <a:pathLst>
                <a:path h="1386596" w="3689733">
                  <a:moveTo>
                    <a:pt x="0" y="0"/>
                  </a:moveTo>
                  <a:lnTo>
                    <a:pt x="3689733" y="0"/>
                  </a:lnTo>
                  <a:lnTo>
                    <a:pt x="3689733" y="1386596"/>
                  </a:lnTo>
                  <a:lnTo>
                    <a:pt x="0" y="138659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49D2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689733" cy="1434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just" marL="582925" indent="-291463" lvl="1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Capacity Building opportunities include (up to $5000, but not limited to)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Household combination refrigerator/freezer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Upright refrigeration/freezer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Commercial refrigeration/freezer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Coolers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Thermal Blankets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Shelving Unit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Scales</a:t>
              </a:r>
            </a:p>
            <a:p>
              <a:pPr algn="just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Capacity Building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888374" y="2057400"/>
            <a:ext cx="16511251" cy="6870343"/>
            <a:chOff x="0" y="0"/>
            <a:chExt cx="4348642" cy="180947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348642" cy="1809473"/>
            </a:xfrm>
            <a:custGeom>
              <a:avLst/>
              <a:gdLst/>
              <a:ahLst/>
              <a:cxnLst/>
              <a:rect r="r" b="b" t="t" l="l"/>
              <a:pathLst>
                <a:path h="1809473" w="4348642">
                  <a:moveTo>
                    <a:pt x="0" y="0"/>
                  </a:moveTo>
                  <a:lnTo>
                    <a:pt x="4348642" y="0"/>
                  </a:lnTo>
                  <a:lnTo>
                    <a:pt x="4348642" y="1809473"/>
                  </a:lnTo>
                  <a:lnTo>
                    <a:pt x="0" y="180947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348642" cy="18475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66416" y="2433243"/>
            <a:ext cx="16833209" cy="6589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0101" indent="-370050" lvl="1">
              <a:lnSpc>
                <a:spcPts val="4799"/>
              </a:lnSpc>
              <a:buFont typeface="Arial"/>
              <a:buChar char="•"/>
            </a:pPr>
            <a:r>
              <a:rPr lang="en-US" sz="34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is important to think about the main purpose of a State – Organization monitoring visit before performing one. The most obvious reasons for performing such a visit include the following: </a:t>
            </a:r>
          </a:p>
          <a:p>
            <a:pPr algn="l" marL="1480202" indent="-493401" lvl="2">
              <a:lnSpc>
                <a:spcPts val="4799"/>
              </a:lnSpc>
              <a:buFont typeface="Arial"/>
              <a:buChar char="⚬"/>
            </a:pPr>
            <a:r>
              <a:rPr lang="en-US" sz="34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ensure that the high sanitation of food safety standards we are committed to are upheld</a:t>
            </a:r>
          </a:p>
          <a:p>
            <a:pPr algn="l" marL="1480202" indent="-493401" lvl="2">
              <a:lnSpc>
                <a:spcPts val="4799"/>
              </a:lnSpc>
              <a:buFont typeface="Arial"/>
              <a:buChar char="⚬"/>
            </a:pPr>
            <a:r>
              <a:rPr lang="en-US" sz="34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increase communication between DCF Food Distribution Unit and TEFAP partners</a:t>
            </a:r>
          </a:p>
          <a:p>
            <a:pPr algn="l" marL="1480202" indent="-493401" lvl="2">
              <a:lnSpc>
                <a:spcPts val="4799"/>
              </a:lnSpc>
              <a:buFont typeface="Arial"/>
              <a:buChar char="⚬"/>
            </a:pPr>
            <a:r>
              <a:rPr lang="en-US" sz="34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give the organization a chance to showcase their great programs, volunteers, and services</a:t>
            </a:r>
          </a:p>
          <a:p>
            <a:pPr algn="l" marL="1480202" indent="-493401" lvl="2">
              <a:lnSpc>
                <a:spcPts val="4799"/>
              </a:lnSpc>
              <a:buFont typeface="Arial"/>
              <a:buChar char="⚬"/>
            </a:pPr>
            <a:r>
              <a:rPr lang="en-US" sz="34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explore and discuss opportunities</a:t>
            </a:r>
          </a:p>
          <a:p>
            <a:pPr algn="l">
              <a:lnSpc>
                <a:spcPts val="479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66416" y="303500"/>
            <a:ext cx="17155167" cy="1310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29"/>
              </a:lnSpc>
            </a:pPr>
            <a:r>
              <a:rPr lang="en-US" sz="76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Purpose of a Monitoring Visit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4586" y="49714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099499" y="2422939"/>
            <a:ext cx="14089002" cy="6250987"/>
            <a:chOff x="0" y="0"/>
            <a:chExt cx="3710684" cy="16463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10684" cy="1646351"/>
            </a:xfrm>
            <a:custGeom>
              <a:avLst/>
              <a:gdLst/>
              <a:ahLst/>
              <a:cxnLst/>
              <a:rect r="r" b="b" t="t" l="l"/>
              <a:pathLst>
                <a:path h="1646351" w="3710684">
                  <a:moveTo>
                    <a:pt x="0" y="0"/>
                  </a:moveTo>
                  <a:lnTo>
                    <a:pt x="3710684" y="0"/>
                  </a:lnTo>
                  <a:lnTo>
                    <a:pt x="3710684" y="1646351"/>
                  </a:lnTo>
                  <a:lnTo>
                    <a:pt x="0" y="164635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49D2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710684" cy="1693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just">
                <a:lnSpc>
                  <a:spcPts val="3779"/>
                </a:lnSpc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Purchasing locally sourced produce, proteins and/or dairy.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Holt County: Bierman Eggs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Gentry County: Stanberry Farms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 a cow/pig/lamb from a local farmer and have it processed at a local processor; </a:t>
              </a:r>
              <a:r>
                <a:rPr lang="en-US" sz="2699" u="sng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  <a:hlinkClick r:id="rId3" tooltip="https://mofb.org/missouri-meat-producers/"/>
                </a:rPr>
                <a:t>Buy Direct from Missouri Meat Producers - Missouri Farm Bureau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Mercer County: Honey from GM Farms </a:t>
              </a:r>
              <a:r>
                <a:rPr lang="en-US" sz="2699" u="sng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  <a:hlinkClick r:id="rId4" tooltip="https://www.mobees.org/local-honey-finder/"/>
                </a:rPr>
                <a:t>Local Honey Finder – Missouri State Beekeepers Association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Kansas Counties: </a:t>
              </a:r>
              <a:r>
                <a:rPr lang="en-US" sz="2699" u="sng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  <a:hlinkClick r:id="rId5" tooltip="https://www.crockettfarmsproduce.com"/>
                </a:rPr>
                <a:t>crockettfarmsproduce.com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Vend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ors at Farmers Market</a:t>
              </a:r>
            </a:p>
            <a:p>
              <a:pPr algn="just">
                <a:lnSpc>
                  <a:spcPts val="3779"/>
                </a:lnSpc>
              </a:pPr>
            </a:p>
            <a:p>
              <a:pPr algn="just">
                <a:lnSpc>
                  <a:spcPts val="3779"/>
                </a:lnSpc>
              </a:pPr>
            </a:p>
            <a:p>
              <a:pPr algn="just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Food Purchasing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172" y="49714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187002" y="2359300"/>
            <a:ext cx="13913995" cy="6126016"/>
            <a:chOff x="0" y="0"/>
            <a:chExt cx="3664591" cy="16134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64591" cy="1613436"/>
            </a:xfrm>
            <a:custGeom>
              <a:avLst/>
              <a:gdLst/>
              <a:ahLst/>
              <a:cxnLst/>
              <a:rect r="r" b="b" t="t" l="l"/>
              <a:pathLst>
                <a:path h="1613436" w="3664591">
                  <a:moveTo>
                    <a:pt x="0" y="0"/>
                  </a:moveTo>
                  <a:lnTo>
                    <a:pt x="3664591" y="0"/>
                  </a:lnTo>
                  <a:lnTo>
                    <a:pt x="3664591" y="1613436"/>
                  </a:lnTo>
                  <a:lnTo>
                    <a:pt x="0" y="16134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49D2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664591" cy="1661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just">
                <a:lnSpc>
                  <a:spcPts val="3779"/>
                </a:lnSpc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Procuring food from local farmers, processors, and/or food businesses by purchasing or covering Pick and Pack Out (PPO), Value Added Process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ng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ee,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or tr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or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tion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es. 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Gallatin: Dungy’s Super Market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Hami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on 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&amp;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Pol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Hy-Kl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 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oo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 </a:t>
              </a:r>
            </a:p>
            <a:p>
              <a:pPr algn="just" marL="1165850" indent="-388617" lvl="2">
                <a:lnSpc>
                  <a:spcPts val="3779"/>
                </a:lnSpc>
                <a:buFont typeface="Arial"/>
                <a:buChar char="⚬"/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Jamesport: J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am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 C</a:t>
              </a:r>
              <a:r>
                <a:rPr lang="en-US" sz="2699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try Store</a:t>
              </a:r>
            </a:p>
            <a:p>
              <a:pPr algn="just">
                <a:lnSpc>
                  <a:spcPts val="3779"/>
                </a:lnSpc>
              </a:pPr>
            </a:p>
            <a:p>
              <a:pPr algn="just">
                <a:lnSpc>
                  <a:spcPts val="3779"/>
                </a:lnSpc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100% of funds must be used for food purchasing within our service area.  Prior approval can be granted for a business that is located within 100 miles of your pantry. </a:t>
              </a:r>
            </a:p>
            <a:p>
              <a:pPr algn="just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Food Purchasing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172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996086" y="2216112"/>
            <a:ext cx="14295829" cy="5264732"/>
            <a:chOff x="0" y="0"/>
            <a:chExt cx="3765157" cy="13865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65157" cy="1386596"/>
            </a:xfrm>
            <a:custGeom>
              <a:avLst/>
              <a:gdLst/>
              <a:ahLst/>
              <a:cxnLst/>
              <a:rect r="r" b="b" t="t" l="l"/>
              <a:pathLst>
                <a:path h="1386596" w="3765157">
                  <a:moveTo>
                    <a:pt x="0" y="0"/>
                  </a:moveTo>
                  <a:lnTo>
                    <a:pt x="3765157" y="0"/>
                  </a:lnTo>
                  <a:lnTo>
                    <a:pt x="3765157" y="1386596"/>
                  </a:lnTo>
                  <a:lnTo>
                    <a:pt x="0" y="138659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49D2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765157" cy="1434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</a:p>
            <a:p>
              <a:pPr algn="ctr">
                <a:lnSpc>
                  <a:spcPts val="3779"/>
                </a:lnSpc>
              </a:pP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Grant applications will be given out today.  </a:t>
              </a:r>
            </a:p>
            <a:p>
              <a:pPr algn="ctr">
                <a:lnSpc>
                  <a:spcPts val="3779"/>
                </a:lnSpc>
              </a:pPr>
            </a:p>
            <a:p>
              <a:pPr algn="ctr">
                <a:lnSpc>
                  <a:spcPts val="3779"/>
                </a:lnSpc>
              </a:pPr>
              <a:r>
                <a:rPr lang="en-US" sz="2699" i="true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Due Date: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December 15, 2025 </a:t>
              </a:r>
            </a:p>
            <a:p>
              <a:pPr algn="ctr">
                <a:lnSpc>
                  <a:spcPts val="3779"/>
                </a:lnSpc>
              </a:pPr>
              <a:r>
                <a:rPr lang="en-US" sz="2699" i="true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Award Date:</a:t>
              </a:r>
              <a:r>
                <a:rPr lang="en-US" sz="26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January 10,  2026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Timeline for Grant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172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4492747" y="4042649"/>
            <a:ext cx="9302506" cy="1982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84"/>
              </a:lnSpc>
            </a:pPr>
            <a:r>
              <a:rPr lang="en-US" sz="11631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87776" y="2057400"/>
            <a:ext cx="17112449" cy="5954648"/>
            <a:chOff x="0" y="0"/>
            <a:chExt cx="4506982" cy="15683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06982" cy="1568302"/>
            </a:xfrm>
            <a:custGeom>
              <a:avLst/>
              <a:gdLst/>
              <a:ahLst/>
              <a:cxnLst/>
              <a:rect r="r" b="b" t="t" l="l"/>
              <a:pathLst>
                <a:path h="1568302" w="4506982">
                  <a:moveTo>
                    <a:pt x="0" y="0"/>
                  </a:moveTo>
                  <a:lnTo>
                    <a:pt x="4506982" y="0"/>
                  </a:lnTo>
                  <a:lnTo>
                    <a:pt x="4506982" y="1568302"/>
                  </a:lnTo>
                  <a:lnTo>
                    <a:pt x="0" y="15683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506982" cy="1606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15748" y="2208163"/>
            <a:ext cx="16256504" cy="6478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Walk the interior of the building.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Check for holes, pest evidence or harborage, adequate pest control and anything blocking the perimeter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Look at the interior food storage and handling areas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Check for proper sanitation, safety, pest control, and food storage practices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Inspect the refrigerator/freezers in detail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Look for cleanliness, appropriate storage and packing, and correct temperatures and sanitation practices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should be a thermometer in each refrigeration/freezer unit and dry storage area</a:t>
            </a:r>
          </a:p>
          <a:p>
            <a:pPr algn="l">
              <a:lnSpc>
                <a:spcPts val="5089"/>
              </a:lnSpc>
            </a:pPr>
          </a:p>
          <a:p>
            <a:pPr algn="l">
              <a:lnSpc>
                <a:spcPts val="508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Monitoring Visit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87776" y="2057400"/>
            <a:ext cx="17112449" cy="7623746"/>
            <a:chOff x="0" y="0"/>
            <a:chExt cx="4506982" cy="20079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06982" cy="2007900"/>
            </a:xfrm>
            <a:custGeom>
              <a:avLst/>
              <a:gdLst/>
              <a:ahLst/>
              <a:cxnLst/>
              <a:rect r="r" b="b" t="t" l="l"/>
              <a:pathLst>
                <a:path h="2007900" w="4506982">
                  <a:moveTo>
                    <a:pt x="0" y="0"/>
                  </a:moveTo>
                  <a:lnTo>
                    <a:pt x="4506982" y="0"/>
                  </a:lnTo>
                  <a:lnTo>
                    <a:pt x="4506982" y="2007900"/>
                  </a:lnTo>
                  <a:lnTo>
                    <a:pt x="0" y="20079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506982" cy="2046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15748" y="2208163"/>
            <a:ext cx="16256504" cy="8573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Does the food pantry have proper signage?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Days and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hours of operation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Organization guidelines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Civil Rights poster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Written Notice of Beneficiary Rights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Food and Safety Storage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product off t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 floor (this includes non-food items as well as empty boxes, etc.)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Thermometers in refrigerators read 32-40 degrees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Thermometers in freezers read 0 degrees or below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Paperwork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paperwork should be maintained on site for a minimum of three years plus the current year. Paper files or electronic files are acceptable as long as they can be reviewed at the time of service.</a:t>
            </a:r>
          </a:p>
          <a:p>
            <a:pPr algn="l">
              <a:lnSpc>
                <a:spcPts val="5089"/>
              </a:lnSpc>
            </a:pPr>
          </a:p>
          <a:p>
            <a:pPr algn="l">
              <a:lnSpc>
                <a:spcPts val="508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Monitoring Visit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579410" y="2333984"/>
            <a:ext cx="15129180" cy="5619032"/>
            <a:chOff x="0" y="0"/>
            <a:chExt cx="3984640" cy="147991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84640" cy="1479910"/>
            </a:xfrm>
            <a:custGeom>
              <a:avLst/>
              <a:gdLst/>
              <a:ahLst/>
              <a:cxnLst/>
              <a:rect r="r" b="b" t="t" l="l"/>
              <a:pathLst>
                <a:path h="1479910" w="3984640">
                  <a:moveTo>
                    <a:pt x="0" y="0"/>
                  </a:moveTo>
                  <a:lnTo>
                    <a:pt x="3984640" y="0"/>
                  </a:lnTo>
                  <a:lnTo>
                    <a:pt x="3984640" y="1479910"/>
                  </a:lnTo>
                  <a:lnTo>
                    <a:pt x="0" y="1479910"/>
                  </a:lnTo>
                  <a:close/>
                </a:path>
              </a:pathLst>
            </a:custGeom>
            <a:solidFill>
              <a:srgbClr val="849D2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984640" cy="15180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342399" y="4201805"/>
            <a:ext cx="15685756" cy="1692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72"/>
              </a:lnSpc>
            </a:pPr>
            <a:r>
              <a:rPr lang="en-US" sz="9908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Site Review Questions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87776" y="2933789"/>
            <a:ext cx="17112449" cy="4419421"/>
            <a:chOff x="0" y="0"/>
            <a:chExt cx="4506982" cy="11639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06982" cy="1163963"/>
            </a:xfrm>
            <a:custGeom>
              <a:avLst/>
              <a:gdLst/>
              <a:ahLst/>
              <a:cxnLst/>
              <a:rect r="r" b="b" t="t" l="l"/>
              <a:pathLst>
                <a:path h="1163963" w="4506982">
                  <a:moveTo>
                    <a:pt x="0" y="0"/>
                  </a:moveTo>
                  <a:lnTo>
                    <a:pt x="4506982" y="0"/>
                  </a:lnTo>
                  <a:lnTo>
                    <a:pt x="4506982" y="1163963"/>
                  </a:lnTo>
                  <a:lnTo>
                    <a:pt x="0" y="11639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506982" cy="1202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15748" y="3084552"/>
            <a:ext cx="16256504" cy="4268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the current Exhibit E being used to document participants information?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 current income requirements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clear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ly posted?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Has t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 staff been trained on eligibility criteria?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Does the site effectively publicize distribution dates/times?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commodities distributed at no charge?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commodities distributed under any political, religious, or other affiliation-based conditions or events?</a:t>
            </a:r>
          </a:p>
          <a:p>
            <a:pPr algn="l">
              <a:lnSpc>
                <a:spcPts val="508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Distribution Procedures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87776" y="2933789"/>
            <a:ext cx="17112449" cy="4419421"/>
            <a:chOff x="0" y="0"/>
            <a:chExt cx="4506982" cy="11639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06982" cy="1163963"/>
            </a:xfrm>
            <a:custGeom>
              <a:avLst/>
              <a:gdLst/>
              <a:ahLst/>
              <a:cxnLst/>
              <a:rect r="r" b="b" t="t" l="l"/>
              <a:pathLst>
                <a:path h="1163963" w="4506982">
                  <a:moveTo>
                    <a:pt x="0" y="0"/>
                  </a:moveTo>
                  <a:lnTo>
                    <a:pt x="4506982" y="0"/>
                  </a:lnTo>
                  <a:lnTo>
                    <a:pt x="4506982" y="1163963"/>
                  </a:lnTo>
                  <a:lnTo>
                    <a:pt x="0" y="11639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506982" cy="1202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15748" y="3084552"/>
            <a:ext cx="16256504" cy="4268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inventory distributed on a “First In/First Out” basis?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you have more than an estimated 6-month supply of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each USDA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food it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 on-hand at a given time?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Does the distributor understand loss-reporting and proper food disposal procedures?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Does the Organization Agreement holder maintain insurance to cover the value of commodities being received?</a:t>
            </a:r>
          </a:p>
          <a:p>
            <a:pPr algn="l">
              <a:lnSpc>
                <a:spcPts val="508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Inventory Management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87776" y="2420987"/>
            <a:ext cx="17112449" cy="6787599"/>
            <a:chOff x="0" y="0"/>
            <a:chExt cx="4506982" cy="17876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06982" cy="1787680"/>
            </a:xfrm>
            <a:custGeom>
              <a:avLst/>
              <a:gdLst/>
              <a:ahLst/>
              <a:cxnLst/>
              <a:rect r="r" b="b" t="t" l="l"/>
              <a:pathLst>
                <a:path h="1787680" w="4506982">
                  <a:moveTo>
                    <a:pt x="0" y="0"/>
                  </a:moveTo>
                  <a:lnTo>
                    <a:pt x="4506982" y="0"/>
                  </a:lnTo>
                  <a:lnTo>
                    <a:pt x="4506982" y="1787680"/>
                  </a:lnTo>
                  <a:lnTo>
                    <a:pt x="0" y="17876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506982" cy="1825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15748" y="2571750"/>
            <a:ext cx="16256504" cy="6888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commodities visibly damaged, altered, opened, repackaged, or tampered with?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the facility free of pest, rodent and/or other infestation, and have obtained all required health inspections?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storage site locked when not occupied?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commoditi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 stored at the 6” off the floor and 4” from the wall?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the storage site temperature- controlled, and is maintained at a temperature between 50 degrees and 70 degrees?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cooled commodities maintained at a temperature between 36 degrees and 40 degrees?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frozen commodities maintained at a temperature of 0 degrees or below (if applicable)?</a:t>
            </a:r>
          </a:p>
          <a:p>
            <a:pPr algn="l">
              <a:lnSpc>
                <a:spcPts val="508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66416" y="313025"/>
            <a:ext cx="17155167" cy="1234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Receiving/Storage Procedures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7172" cy="18417172"/>
            <a:chOff x="0" y="0"/>
            <a:chExt cx="24556229" cy="24556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78114" y="0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4"/>
                  </a:lnTo>
                  <a:lnTo>
                    <a:pt x="0" y="1227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4" y="0"/>
                  </a:lnTo>
                  <a:lnTo>
                    <a:pt x="12278114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78114" y="12278114"/>
              <a:ext cx="12278114" cy="12278114"/>
            </a:xfrm>
            <a:custGeom>
              <a:avLst/>
              <a:gdLst/>
              <a:ahLst/>
              <a:cxnLst/>
              <a:rect r="r" b="b" t="t" l="l"/>
              <a:pathLst>
                <a:path h="12278114" w="12278114">
                  <a:moveTo>
                    <a:pt x="0" y="0"/>
                  </a:moveTo>
                  <a:lnTo>
                    <a:pt x="12278115" y="0"/>
                  </a:lnTo>
                  <a:lnTo>
                    <a:pt x="12278115" y="12278115"/>
                  </a:lnTo>
                  <a:lnTo>
                    <a:pt x="0" y="1227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87776" y="3524289"/>
            <a:ext cx="17112449" cy="4419421"/>
            <a:chOff x="0" y="0"/>
            <a:chExt cx="4506982" cy="11639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06982" cy="1163963"/>
            </a:xfrm>
            <a:custGeom>
              <a:avLst/>
              <a:gdLst/>
              <a:ahLst/>
              <a:cxnLst/>
              <a:rect r="r" b="b" t="t" l="l"/>
              <a:pathLst>
                <a:path h="1163963" w="4506982">
                  <a:moveTo>
                    <a:pt x="0" y="0"/>
                  </a:moveTo>
                  <a:lnTo>
                    <a:pt x="4506982" y="0"/>
                  </a:lnTo>
                  <a:lnTo>
                    <a:pt x="4506982" y="1163963"/>
                  </a:lnTo>
                  <a:lnTo>
                    <a:pt x="0" y="11639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506982" cy="1202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15748" y="3675052"/>
            <a:ext cx="16256504" cy="3744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Does the site have a copy of the signed TEFAP agreement on-hand?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accurate and complete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rec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ords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maintained for no less than 3 years, and are currently on hand?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copies of all expense reimbursement requests maintained for no less than 3 years, and are currently on hand?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Does the site have proof of tax-exempt status on hand?</a:t>
            </a:r>
          </a:p>
          <a:p>
            <a:pPr algn="l">
              <a:lnSpc>
                <a:spcPts val="508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66416" y="313025"/>
            <a:ext cx="17155167" cy="2520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726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Recordkeeping/Required Documentation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DAGz0btyQwY</dc:identifier>
  <dcterms:modified xsi:type="dcterms:W3CDTF">2011-08-01T06:04:30Z</dcterms:modified>
  <cp:revision>1</cp:revision>
  <dc:title>KS TEFAP &amp; Capacity Grants</dc:title>
</cp:coreProperties>
</file>