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Montserrat" charset="1" panose="00000500000000000000"/>
      <p:regular r:id="rId13"/>
    </p:embeddedFont>
    <p:embeddedFont>
      <p:font typeface="Montserrat Bold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mealconnect.org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983436" y="1300610"/>
            <a:ext cx="14321128" cy="7685780"/>
            <a:chOff x="0" y="0"/>
            <a:chExt cx="3771820" cy="202423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71820" cy="2024238"/>
            </a:xfrm>
            <a:custGeom>
              <a:avLst/>
              <a:gdLst/>
              <a:ahLst/>
              <a:cxnLst/>
              <a:rect r="r" b="b" t="t" l="l"/>
              <a:pathLst>
                <a:path h="2024238" w="3771820">
                  <a:moveTo>
                    <a:pt x="0" y="0"/>
                  </a:moveTo>
                  <a:lnTo>
                    <a:pt x="3771820" y="0"/>
                  </a:lnTo>
                  <a:lnTo>
                    <a:pt x="3771820" y="2024238"/>
                  </a:lnTo>
                  <a:lnTo>
                    <a:pt x="0" y="2024238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849D2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771820" cy="20623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426529" y="3063909"/>
            <a:ext cx="13434941" cy="4302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60"/>
              </a:lnSpc>
            </a:pPr>
            <a:r>
              <a:rPr lang="en-US" sz="14185">
                <a:solidFill>
                  <a:srgbClr val="849D23"/>
                </a:solidFill>
                <a:latin typeface="Montserrat"/>
                <a:ea typeface="Montserrat"/>
                <a:cs typeface="Montserrat"/>
                <a:sym typeface="Montserrat"/>
              </a:rPr>
              <a:t>Non-</a:t>
            </a:r>
            <a:r>
              <a:rPr lang="en-US" sz="14185">
                <a:solidFill>
                  <a:srgbClr val="849D23"/>
                </a:solidFill>
                <a:latin typeface="Montserrat"/>
                <a:ea typeface="Montserrat"/>
                <a:cs typeface="Montserrat"/>
                <a:sym typeface="Montserrat"/>
              </a:rPr>
              <a:t>TEFAP </a:t>
            </a:r>
          </a:p>
          <a:p>
            <a:pPr algn="ctr">
              <a:lnSpc>
                <a:spcPts val="14464"/>
              </a:lnSpc>
            </a:pPr>
            <a:r>
              <a:rPr lang="en-US" sz="10331">
                <a:solidFill>
                  <a:srgbClr val="849D23"/>
                </a:solidFill>
                <a:latin typeface="Montserrat"/>
                <a:ea typeface="Montserrat"/>
                <a:cs typeface="Montserrat"/>
                <a:sym typeface="Montserrat"/>
              </a:rPr>
              <a:t>with Kylee &amp; LeeAnn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2336741"/>
            <a:ext cx="11729562" cy="679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Idea Session: What food drives do you host?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06299" y="485001"/>
            <a:ext cx="6075402" cy="1310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29"/>
              </a:lnSpc>
            </a:pPr>
            <a:r>
              <a:rPr lang="en-US" sz="76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Food Drives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303846"/>
            <a:ext cx="9265087" cy="301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Second Harvest Food Drive Models</a:t>
            </a:r>
          </a:p>
          <a:p>
            <a:pPr algn="l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Fill the Van </a:t>
            </a:r>
          </a:p>
          <a:p>
            <a:pPr algn="l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12 Days of Giving </a:t>
            </a:r>
          </a:p>
          <a:p>
            <a:pPr algn="l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Stamp Out Hunger </a:t>
            </a:r>
          </a:p>
          <a:p>
            <a:pPr algn="l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Special Events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6582986"/>
            <a:ext cx="11789807" cy="2431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Community Partners</a:t>
            </a:r>
          </a:p>
          <a:p>
            <a:pPr algn="l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Who in your community can help? </a:t>
            </a:r>
          </a:p>
          <a:p>
            <a:pPr algn="l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clubs/service organizations are established?</a:t>
            </a:r>
          </a:p>
          <a:p>
            <a:pPr algn="l">
              <a:lnSpc>
                <a:spcPts val="462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8809931"/>
            <a:ext cx="6976348" cy="679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 social media as a tool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358072" y="2635989"/>
            <a:ext cx="17571855" cy="637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it?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b="true" sz="3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Items that are donated to Second Harvest and are available to you for 16 cents per pound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b="true" sz="3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Items are random but usually include chips, candy, soda, snack items and canned goods</a:t>
            </a:r>
          </a:p>
          <a:p>
            <a:pPr algn="l">
              <a:lnSpc>
                <a:spcPts val="4619"/>
              </a:lnSpc>
            </a:pP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does it work?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b="true" sz="3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Schedule a time to visit the grocery store with your Agency Relations Coordinator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b="true" sz="3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Shop through the section and select what you would like to purchase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b="true" sz="3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You are responsible to transport these items back to your pantry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6483" y="303500"/>
            <a:ext cx="16915035" cy="1310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29"/>
              </a:lnSpc>
            </a:pPr>
            <a:r>
              <a:rPr lang="en-US" sz="76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Grocery Store at Second Harvest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358072" y="2744764"/>
            <a:ext cx="17571855" cy="579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it?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b="true" sz="3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Online shopping tool where you can purchase items available at cost</a:t>
            </a:r>
          </a:p>
          <a:p>
            <a:pPr algn="l">
              <a:lnSpc>
                <a:spcPts val="4619"/>
              </a:lnSpc>
            </a:pP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does it work?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b="true" sz="3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Agency Relations Coordinators send out items available email weekly. Click the link or find it on the Second Harvest website to access the Primarius Web Window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b="true" sz="3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Enter your log in info and click shop online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b="true" sz="3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Items purchased will come on your next scheduled delivery, or you can schedule a time to pick the order up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39412" y="303500"/>
            <a:ext cx="14009176" cy="1310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29"/>
              </a:lnSpc>
            </a:pPr>
            <a:r>
              <a:rPr lang="en-US" sz="76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Primarius Web Window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172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4492747" y="4042649"/>
            <a:ext cx="9302506" cy="1982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84"/>
              </a:lnSpc>
            </a:pPr>
            <a:r>
              <a:rPr lang="en-US" sz="11631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983436" y="1300610"/>
            <a:ext cx="14321128" cy="7685780"/>
            <a:chOff x="0" y="0"/>
            <a:chExt cx="3771820" cy="202423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71820" cy="2024238"/>
            </a:xfrm>
            <a:custGeom>
              <a:avLst/>
              <a:gdLst/>
              <a:ahLst/>
              <a:cxnLst/>
              <a:rect r="r" b="b" t="t" l="l"/>
              <a:pathLst>
                <a:path h="2024238" w="3771820">
                  <a:moveTo>
                    <a:pt x="0" y="0"/>
                  </a:moveTo>
                  <a:lnTo>
                    <a:pt x="3771820" y="0"/>
                  </a:lnTo>
                  <a:lnTo>
                    <a:pt x="3771820" y="2024238"/>
                  </a:lnTo>
                  <a:lnTo>
                    <a:pt x="0" y="2024238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E88936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771820" cy="20623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589981" y="2746405"/>
            <a:ext cx="13108037" cy="452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72"/>
              </a:lnSpc>
            </a:pPr>
            <a:r>
              <a:rPr lang="en-US" sz="14909" u="sng">
                <a:solidFill>
                  <a:srgbClr val="E88936"/>
                </a:solidFill>
                <a:latin typeface="Montserrat"/>
                <a:ea typeface="Montserrat"/>
                <a:cs typeface="Montserrat"/>
                <a:sym typeface="Montserrat"/>
                <a:hlinkClick r:id="rId3" tooltip="https://mealconnect.org"/>
              </a:rPr>
              <a:t>MealConnect</a:t>
            </a:r>
            <a:r>
              <a:rPr lang="en-US" sz="14909">
                <a:solidFill>
                  <a:srgbClr val="E8893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ctr">
              <a:lnSpc>
                <a:spcPts val="15201"/>
              </a:lnSpc>
            </a:pPr>
            <a:r>
              <a:rPr lang="en-US" sz="10858">
                <a:solidFill>
                  <a:srgbClr val="E88936"/>
                </a:solidFill>
                <a:latin typeface="Montserrat"/>
                <a:ea typeface="Montserrat"/>
                <a:cs typeface="Montserrat"/>
                <a:sym typeface="Montserrat"/>
              </a:rPr>
              <a:t>with James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172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4492747" y="4042649"/>
            <a:ext cx="9302506" cy="1982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84"/>
              </a:lnSpc>
            </a:pPr>
            <a:r>
              <a:rPr lang="en-US" sz="11631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DAGz0enkN1g</dc:identifier>
  <dcterms:modified xsi:type="dcterms:W3CDTF">2011-08-01T06:04:30Z</dcterms:modified>
  <cp:revision>1</cp:revision>
  <dc:title>Non-TEFAP and MealConnect</dc:title>
</cp:coreProperties>
</file>